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9"/>
  </p:notesMasterIdLst>
  <p:handoutMasterIdLst>
    <p:handoutMasterId r:id="rId90"/>
  </p:handoutMasterIdLst>
  <p:sldIdLst>
    <p:sldId id="256" r:id="rId2"/>
    <p:sldId id="389" r:id="rId3"/>
    <p:sldId id="456" r:id="rId4"/>
    <p:sldId id="455" r:id="rId5"/>
    <p:sldId id="391" r:id="rId6"/>
    <p:sldId id="447" r:id="rId7"/>
    <p:sldId id="457" r:id="rId8"/>
    <p:sldId id="453" r:id="rId9"/>
    <p:sldId id="448" r:id="rId10"/>
    <p:sldId id="257" r:id="rId11"/>
    <p:sldId id="390" r:id="rId12"/>
    <p:sldId id="481" r:id="rId13"/>
    <p:sldId id="258" r:id="rId14"/>
    <p:sldId id="260" r:id="rId15"/>
    <p:sldId id="259" r:id="rId16"/>
    <p:sldId id="261" r:id="rId17"/>
    <p:sldId id="262" r:id="rId18"/>
    <p:sldId id="381" r:id="rId19"/>
    <p:sldId id="515" r:id="rId20"/>
    <p:sldId id="343" r:id="rId21"/>
    <p:sldId id="520" r:id="rId22"/>
    <p:sldId id="348" r:id="rId23"/>
    <p:sldId id="517" r:id="rId24"/>
    <p:sldId id="349" r:id="rId25"/>
    <p:sldId id="347" r:id="rId26"/>
    <p:sldId id="518" r:id="rId27"/>
    <p:sldId id="519" r:id="rId28"/>
    <p:sldId id="350" r:id="rId29"/>
    <p:sldId id="521" r:id="rId30"/>
    <p:sldId id="482" r:id="rId31"/>
    <p:sldId id="522" r:id="rId32"/>
    <p:sldId id="483" r:id="rId33"/>
    <p:sldId id="484" r:id="rId34"/>
    <p:sldId id="523" r:id="rId35"/>
    <p:sldId id="485" r:id="rId36"/>
    <p:sldId id="524" r:id="rId37"/>
    <p:sldId id="340" r:id="rId38"/>
    <p:sldId id="281" r:id="rId39"/>
    <p:sldId id="284" r:id="rId40"/>
    <p:sldId id="282" r:id="rId41"/>
    <p:sldId id="283" r:id="rId42"/>
    <p:sldId id="486" r:id="rId43"/>
    <p:sldId id="487" r:id="rId44"/>
    <p:sldId id="488" r:id="rId45"/>
    <p:sldId id="489" r:id="rId46"/>
    <p:sldId id="525" r:id="rId47"/>
    <p:sldId id="493" r:id="rId48"/>
    <p:sldId id="495" r:id="rId49"/>
    <p:sldId id="496" r:id="rId50"/>
    <p:sldId id="497" r:id="rId51"/>
    <p:sldId id="393" r:id="rId52"/>
    <p:sldId id="273" r:id="rId53"/>
    <p:sldId id="271" r:id="rId54"/>
    <p:sldId id="274" r:id="rId55"/>
    <p:sldId id="276" r:id="rId56"/>
    <p:sldId id="301" r:id="rId57"/>
    <p:sldId id="399" r:id="rId58"/>
    <p:sldId id="401" r:id="rId59"/>
    <p:sldId id="402" r:id="rId60"/>
    <p:sldId id="526" r:id="rId61"/>
    <p:sldId id="527" r:id="rId62"/>
    <p:sldId id="406" r:id="rId63"/>
    <p:sldId id="407" r:id="rId64"/>
    <p:sldId id="409" r:id="rId65"/>
    <p:sldId id="410" r:id="rId66"/>
    <p:sldId id="499" r:id="rId67"/>
    <p:sldId id="500" r:id="rId68"/>
    <p:sldId id="501" r:id="rId69"/>
    <p:sldId id="528" r:id="rId70"/>
    <p:sldId id="529" r:id="rId71"/>
    <p:sldId id="503" r:id="rId72"/>
    <p:sldId id="505" r:id="rId73"/>
    <p:sldId id="506" r:id="rId74"/>
    <p:sldId id="530" r:id="rId75"/>
    <p:sldId id="531" r:id="rId76"/>
    <p:sldId id="512" r:id="rId77"/>
    <p:sldId id="431" r:id="rId78"/>
    <p:sldId id="432" r:id="rId79"/>
    <p:sldId id="473" r:id="rId80"/>
    <p:sldId id="479" r:id="rId81"/>
    <p:sldId id="480" r:id="rId82"/>
    <p:sldId id="535" r:id="rId83"/>
    <p:sldId id="536" r:id="rId84"/>
    <p:sldId id="442" r:id="rId85"/>
    <p:sldId id="533" r:id="rId86"/>
    <p:sldId id="534" r:id="rId87"/>
    <p:sldId id="532" r:id="rId88"/>
  </p:sldIdLst>
  <p:sldSz cx="9144000" cy="6858000" type="screen4x3"/>
  <p:notesSz cx="7099300" cy="10234613"/>
  <p:defaultTextStyle>
    <a:defPPr>
      <a:defRPr lang="it-IT"/>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33CC33"/>
    <a:srgbClr val="6699FF"/>
    <a:srgbClr val="0066FF"/>
    <a:srgbClr val="3399FF"/>
    <a:srgbClr val="F8BAE8"/>
    <a:srgbClr val="000099"/>
    <a:srgbClr val="FF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7358" autoAdjust="0"/>
  </p:normalViewPr>
  <p:slideViewPr>
    <p:cSldViewPr>
      <p:cViewPr varScale="1">
        <p:scale>
          <a:sx n="64" d="100"/>
          <a:sy n="64" d="100"/>
        </p:scale>
        <p:origin x="-306" y="-108"/>
      </p:cViewPr>
      <p:guideLst>
        <p:guide orient="horz" pos="2160"/>
        <p:guide pos="2880"/>
      </p:guideLst>
    </p:cSldViewPr>
  </p:slideViewPr>
  <p:outlineViewPr>
    <p:cViewPr>
      <p:scale>
        <a:sx n="33" d="100"/>
        <a:sy n="33" d="100"/>
      </p:scale>
      <p:origin x="0" y="724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0" hangingPunct="0">
              <a:buClrTx/>
              <a:buSzTx/>
              <a:defRPr sz="1300">
                <a:latin typeface="Arial" charset="0"/>
                <a:cs typeface="Arial" charset="0"/>
              </a:defRPr>
            </a:lvl1pPr>
          </a:lstStyle>
          <a:p>
            <a:pPr>
              <a:defRPr/>
            </a:pPr>
            <a:endParaRPr lang="it-IT"/>
          </a:p>
        </p:txBody>
      </p:sp>
      <p:sp>
        <p:nvSpPr>
          <p:cNvPr id="129027"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0" hangingPunct="0">
              <a:buClrTx/>
              <a:buSzTx/>
              <a:defRPr sz="1300">
                <a:latin typeface="Arial" charset="0"/>
                <a:cs typeface="Arial" charset="0"/>
              </a:defRPr>
            </a:lvl1pPr>
          </a:lstStyle>
          <a:p>
            <a:pPr>
              <a:defRPr/>
            </a:pPr>
            <a:fld id="{D7BA7406-B859-4628-81C8-6FC3AE7250E1}" type="datetimeFigureOut">
              <a:rPr lang="it-IT"/>
              <a:pPr>
                <a:defRPr/>
              </a:pPr>
              <a:t>11/03/2015</a:t>
            </a:fld>
            <a:endParaRPr lang="it-IT"/>
          </a:p>
        </p:txBody>
      </p:sp>
      <p:sp>
        <p:nvSpPr>
          <p:cNvPr id="129028"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0" hangingPunct="0">
              <a:buClrTx/>
              <a:buSzTx/>
              <a:defRPr sz="1300">
                <a:latin typeface="Arial" charset="0"/>
                <a:cs typeface="Arial" charset="0"/>
              </a:defRPr>
            </a:lvl1pPr>
          </a:lstStyle>
          <a:p>
            <a:pPr>
              <a:defRPr/>
            </a:pPr>
            <a:endParaRPr lang="it-IT"/>
          </a:p>
        </p:txBody>
      </p:sp>
      <p:sp>
        <p:nvSpPr>
          <p:cNvPr id="129029"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0" hangingPunct="0">
              <a:buClrTx/>
              <a:buSzTx/>
              <a:defRPr sz="1300">
                <a:latin typeface="Arial" charset="0"/>
                <a:cs typeface="Arial" charset="0"/>
              </a:defRPr>
            </a:lvl1pPr>
          </a:lstStyle>
          <a:p>
            <a:pPr>
              <a:defRPr/>
            </a:pPr>
            <a:fld id="{8FBF2B81-1A57-4273-B1F1-016A327AC96D}" type="slidenum">
              <a:rPr lang="it-IT"/>
              <a:pPr>
                <a:defRPr/>
              </a:pPr>
              <a:t>‹N›</a:t>
            </a:fld>
            <a:endParaRPr lang="it-IT"/>
          </a:p>
        </p:txBody>
      </p:sp>
    </p:spTree>
    <p:extLst>
      <p:ext uri="{BB962C8B-B14F-4D97-AF65-F5344CB8AC3E}">
        <p14:creationId xmlns="" xmlns:p14="http://schemas.microsoft.com/office/powerpoint/2010/main" val="1354330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buClrTx/>
              <a:buSzTx/>
              <a:defRPr sz="1200">
                <a:latin typeface="Arial" charset="0"/>
                <a:cs typeface="Arial" charset="0"/>
              </a:defRPr>
            </a:lvl1pPr>
          </a:lstStyle>
          <a:p>
            <a:pPr>
              <a:defRPr/>
            </a:pPr>
            <a:endParaRPr lang="it-IT"/>
          </a:p>
        </p:txBody>
      </p:sp>
      <p:sp>
        <p:nvSpPr>
          <p:cNvPr id="13107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ClrTx/>
              <a:buSzTx/>
              <a:defRPr sz="1200">
                <a:latin typeface="Arial" charset="0"/>
                <a:cs typeface="Arial" charset="0"/>
              </a:defRPr>
            </a:lvl1pPr>
          </a:lstStyle>
          <a:p>
            <a:pPr>
              <a:defRPr/>
            </a:pPr>
            <a:fld id="{ED06A12A-2CD6-4CFE-9F90-4276C7DD3583}" type="datetimeFigureOut">
              <a:rPr lang="it-IT"/>
              <a:pPr>
                <a:defRPr/>
              </a:pPr>
              <a:t>11/03/2015</a:t>
            </a:fld>
            <a:endParaRPr lang="it-IT"/>
          </a:p>
        </p:txBody>
      </p:sp>
      <p:sp>
        <p:nvSpPr>
          <p:cNvPr id="12595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3107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3107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buClrTx/>
              <a:buSzTx/>
              <a:defRPr sz="1200">
                <a:latin typeface="Arial" charset="0"/>
                <a:cs typeface="Arial" charset="0"/>
              </a:defRPr>
            </a:lvl1pPr>
          </a:lstStyle>
          <a:p>
            <a:pPr>
              <a:defRPr/>
            </a:pPr>
            <a:endParaRPr lang="it-IT"/>
          </a:p>
        </p:txBody>
      </p:sp>
      <p:sp>
        <p:nvSpPr>
          <p:cNvPr id="13107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buClrTx/>
              <a:buSzTx/>
              <a:defRPr sz="1200">
                <a:latin typeface="Arial" charset="0"/>
                <a:cs typeface="Arial" charset="0"/>
              </a:defRPr>
            </a:lvl1pPr>
          </a:lstStyle>
          <a:p>
            <a:pPr>
              <a:defRPr/>
            </a:pPr>
            <a:fld id="{E8EE44A0-83E8-4CAF-B6F0-D5D01D9F3F60}" type="slidenum">
              <a:rPr lang="it-IT"/>
              <a:pPr>
                <a:defRPr/>
              </a:pPr>
              <a:t>‹N›</a:t>
            </a:fld>
            <a:endParaRPr lang="it-IT"/>
          </a:p>
        </p:txBody>
      </p:sp>
    </p:spTree>
    <p:extLst>
      <p:ext uri="{BB962C8B-B14F-4D97-AF65-F5344CB8AC3E}">
        <p14:creationId xmlns="" xmlns:p14="http://schemas.microsoft.com/office/powerpoint/2010/main" val="37840119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it.wikipedia.org/wiki/Insonnia" TargetMode="External"/><Relationship Id="rId13" Type="http://schemas.openxmlformats.org/officeDocument/2006/relationships/hyperlink" Target="http://it.wikipedia.org/wiki/Delirio" TargetMode="External"/><Relationship Id="rId18" Type="http://schemas.openxmlformats.org/officeDocument/2006/relationships/hyperlink" Target="http://it.wikipedia.org/wiki/Siringa_(attrezzo_medico)" TargetMode="External"/><Relationship Id="rId3" Type="http://schemas.openxmlformats.org/officeDocument/2006/relationships/hyperlink" Target="http://it.wikipedia.org/wiki/Sistema_nervoso_centrale" TargetMode="External"/><Relationship Id="rId7" Type="http://schemas.openxmlformats.org/officeDocument/2006/relationships/hyperlink" Target="http://it.wikipedia.org/wiki/Paranoia" TargetMode="External"/><Relationship Id="rId12" Type="http://schemas.openxmlformats.org/officeDocument/2006/relationships/hyperlink" Target="http://it.wikipedia.org/wiki/Schizofrenia" TargetMode="External"/><Relationship Id="rId17" Type="http://schemas.openxmlformats.org/officeDocument/2006/relationships/hyperlink" Target="http://it.wikipedia.org/wiki/Batteri" TargetMode="External"/><Relationship Id="rId2" Type="http://schemas.openxmlformats.org/officeDocument/2006/relationships/slide" Target="../slides/slide46.xml"/><Relationship Id="rId16" Type="http://schemas.openxmlformats.org/officeDocument/2006/relationships/hyperlink" Target="http://it.wikipedia.org/wiki/Necrosi" TargetMode="External"/><Relationship Id="rId1" Type="http://schemas.openxmlformats.org/officeDocument/2006/relationships/notesMaster" Target="../notesMasters/notesMaster1.xml"/><Relationship Id="rId6" Type="http://schemas.openxmlformats.org/officeDocument/2006/relationships/hyperlink" Target="http://it.wikipedia.org/wiki/Apatia_(psicologia)" TargetMode="External"/><Relationship Id="rId11" Type="http://schemas.openxmlformats.org/officeDocument/2006/relationships/hyperlink" Target="http://it.wikipedia.org/wiki/Dipendenza" TargetMode="External"/><Relationship Id="rId5" Type="http://schemas.openxmlformats.org/officeDocument/2006/relationships/hyperlink" Target="http://it.wikipedia.org/wiki/Disturbo_depressivo" TargetMode="External"/><Relationship Id="rId15" Type="http://schemas.openxmlformats.org/officeDocument/2006/relationships/hyperlink" Target="http://it.wikipedia.org/wiki/Overdose" TargetMode="External"/><Relationship Id="rId10" Type="http://schemas.openxmlformats.org/officeDocument/2006/relationships/hyperlink" Target="http://it.wikipedia.org/w/index.php?title=Craving&amp;action=edit&amp;redlink=1" TargetMode="External"/><Relationship Id="rId4" Type="http://schemas.openxmlformats.org/officeDocument/2006/relationships/hyperlink" Target="http://it.wikipedia.org/wiki/Psicosi" TargetMode="External"/><Relationship Id="rId9" Type="http://schemas.openxmlformats.org/officeDocument/2006/relationships/hyperlink" Target="http://it.wikipedia.org/wiki/Ipersonnia" TargetMode="External"/><Relationship Id="rId14" Type="http://schemas.openxmlformats.org/officeDocument/2006/relationships/hyperlink" Target="http://it.wikipedia.org/wiki/Allucinazione"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it.wikipedia.org/wiki/Analgesico"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it.wikipedia.org/wiki/Bad_trip" TargetMode="External"/><Relationship Id="rId2" Type="http://schemas.openxmlformats.org/officeDocument/2006/relationships/slide" Target="../slides/slide73.xml"/><Relationship Id="rId1" Type="http://schemas.openxmlformats.org/officeDocument/2006/relationships/notesMaster" Target="../notesMasters/notesMaster1.xml"/><Relationship Id="rId4" Type="http://schemas.openxmlformats.org/officeDocument/2006/relationships/hyperlink" Target="http://it.wikipedia.org/wiki/Suicidio"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egnaposto immagine diapositiva 1"/>
          <p:cNvSpPr>
            <a:spLocks noGrp="1" noRot="1" noChangeAspect="1" noTextEdit="1"/>
          </p:cNvSpPr>
          <p:nvPr>
            <p:ph type="sldImg"/>
          </p:nvPr>
        </p:nvSpPr>
        <p:spPr>
          <a:ln/>
        </p:spPr>
      </p:sp>
      <p:sp>
        <p:nvSpPr>
          <p:cNvPr id="126979" name="Segnaposto note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Definizione di “Dipendenza”:</a:t>
            </a:r>
            <a:r>
              <a:rPr lang="it-IT" baseline="0" dirty="0" smtClean="0"/>
              <a:t> </a:t>
            </a:r>
            <a:r>
              <a:rPr lang="it-IT" dirty="0" smtClean="0">
                <a:solidFill>
                  <a:srgbClr val="FFC000"/>
                </a:solidFill>
              </a:rPr>
              <a:t>STATO </a:t>
            </a:r>
            <a:r>
              <a:rPr lang="it-IT" dirty="0" err="1" smtClean="0">
                <a:solidFill>
                  <a:srgbClr val="FFC000"/>
                </a:solidFill>
              </a:rPr>
              <a:t>DI</a:t>
            </a:r>
            <a:r>
              <a:rPr lang="it-IT" dirty="0" smtClean="0">
                <a:solidFill>
                  <a:srgbClr val="FFC000"/>
                </a:solidFill>
              </a:rPr>
              <a:t> INFERIORITA’ E SUBORDINAZIONE: è per questo che in senso lato è anche la definizione di chi è schiavo di qualcosa, es. di una sostanza.</a:t>
            </a:r>
          </a:p>
          <a:p>
            <a:endParaRPr lang="it-IT" dirty="0" smtClean="0"/>
          </a:p>
        </p:txBody>
      </p:sp>
      <p:sp>
        <p:nvSpPr>
          <p:cNvPr id="126980" name="Segnaposto numero diapositiva 3"/>
          <p:cNvSpPr>
            <a:spLocks noGrp="1"/>
          </p:cNvSpPr>
          <p:nvPr>
            <p:ph type="sldNum" sz="quarter" idx="5"/>
          </p:nvPr>
        </p:nvSpPr>
        <p:spPr>
          <a:noFill/>
        </p:spPr>
        <p:txBody>
          <a:bodyPr/>
          <a:lstStyle/>
          <a:p>
            <a:fld id="{4B477551-29A5-42E5-81E5-2C67E5495015}" type="slidenum">
              <a:rPr lang="it-IT" smtClean="0"/>
              <a:pPr/>
              <a:t>1</a:t>
            </a:fld>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egnaposto immagine diapositiva 1"/>
          <p:cNvSpPr>
            <a:spLocks noGrp="1" noRot="1" noChangeAspect="1" noTextEdit="1"/>
          </p:cNvSpPr>
          <p:nvPr>
            <p:ph type="sldImg"/>
          </p:nvPr>
        </p:nvSpPr>
        <p:spPr>
          <a:ln/>
        </p:spPr>
      </p:sp>
      <p:sp>
        <p:nvSpPr>
          <p:cNvPr id="131075" name="Segnaposto note 2"/>
          <p:cNvSpPr>
            <a:spLocks noGrp="1"/>
          </p:cNvSpPr>
          <p:nvPr>
            <p:ph type="body" idx="1"/>
          </p:nvPr>
        </p:nvSpPr>
        <p:spPr>
          <a:noFill/>
          <a:ln/>
        </p:spPr>
        <p:txBody>
          <a:bodyPr/>
          <a:lstStyle/>
          <a:p>
            <a:pPr algn="ctr" eaLnBrk="1" hangingPunct="1">
              <a:lnSpc>
                <a:spcPct val="90000"/>
              </a:lnSpc>
              <a:defRPr/>
            </a:pPr>
            <a:r>
              <a:rPr lang="it-IT" sz="1200" dirty="0" smtClean="0">
                <a:solidFill>
                  <a:schemeClr val="bg1"/>
                </a:solidFill>
                <a:cs typeface="Aharoni" pitchFamily="2" charset="-79"/>
              </a:rPr>
              <a:t>Con il termine    </a:t>
            </a:r>
            <a:r>
              <a:rPr lang="it-IT" sz="1200" b="1" dirty="0" smtClean="0">
                <a:solidFill>
                  <a:schemeClr val="bg1"/>
                </a:solidFill>
                <a:cs typeface="Aharoni" pitchFamily="2" charset="-79"/>
              </a:rPr>
              <a:t>DROGA    </a:t>
            </a:r>
            <a:r>
              <a:rPr lang="it-IT" sz="1200" dirty="0" smtClean="0">
                <a:solidFill>
                  <a:schemeClr val="bg1"/>
                </a:solidFill>
                <a:cs typeface="Aharoni" pitchFamily="2" charset="-79"/>
              </a:rPr>
              <a:t>si indicano </a:t>
            </a:r>
            <a:r>
              <a:rPr lang="it-IT" sz="1200" b="1" dirty="0" smtClean="0">
                <a:solidFill>
                  <a:schemeClr val="bg1"/>
                </a:solidFill>
                <a:cs typeface="Aharoni" pitchFamily="2" charset="-79"/>
              </a:rPr>
              <a:t>esclusivamente</a:t>
            </a:r>
            <a:r>
              <a:rPr lang="it-IT" sz="1200" dirty="0" smtClean="0">
                <a:solidFill>
                  <a:schemeClr val="bg1"/>
                </a:solidFill>
                <a:cs typeface="Aharoni" pitchFamily="2" charset="-79"/>
              </a:rPr>
              <a:t> le molte</a:t>
            </a:r>
          </a:p>
          <a:p>
            <a:pPr algn="ctr" eaLnBrk="1" hangingPunct="1">
              <a:lnSpc>
                <a:spcPct val="90000"/>
              </a:lnSpc>
              <a:defRPr/>
            </a:pPr>
            <a:r>
              <a:rPr lang="it-IT" sz="1200" b="1" dirty="0" smtClean="0">
                <a:solidFill>
                  <a:schemeClr val="bg1"/>
                </a:solidFill>
                <a:cs typeface="Aharoni" pitchFamily="2" charset="-79"/>
              </a:rPr>
              <a:t>SOSTANZE NATURALI O </a:t>
            </a:r>
            <a:r>
              <a:rPr lang="it-IT" sz="1200" b="1" dirty="0" err="1" smtClean="0">
                <a:solidFill>
                  <a:schemeClr val="bg1"/>
                </a:solidFill>
                <a:cs typeface="Aharoni" pitchFamily="2" charset="-79"/>
              </a:rPr>
              <a:t>DI</a:t>
            </a:r>
            <a:r>
              <a:rPr lang="it-IT" sz="1200" b="1" dirty="0" smtClean="0">
                <a:solidFill>
                  <a:schemeClr val="bg1"/>
                </a:solidFill>
                <a:cs typeface="Aharoni" pitchFamily="2" charset="-79"/>
              </a:rPr>
              <a:t> SINTESI</a:t>
            </a:r>
          </a:p>
          <a:p>
            <a:pPr algn="ctr" eaLnBrk="1" hangingPunct="1">
              <a:lnSpc>
                <a:spcPct val="90000"/>
              </a:lnSpc>
              <a:defRPr/>
            </a:pPr>
            <a:r>
              <a:rPr lang="it-IT" sz="1200" dirty="0" smtClean="0">
                <a:solidFill>
                  <a:schemeClr val="bg1"/>
                </a:solidFill>
                <a:cs typeface="Aharoni" pitchFamily="2" charset="-79"/>
              </a:rPr>
              <a:t>capaci di</a:t>
            </a:r>
          </a:p>
          <a:p>
            <a:pPr algn="ctr" eaLnBrk="1" hangingPunct="1">
              <a:lnSpc>
                <a:spcPct val="90000"/>
              </a:lnSpc>
              <a:defRPr/>
            </a:pPr>
            <a:r>
              <a:rPr lang="it-IT" sz="1200" b="1" dirty="0" smtClean="0">
                <a:solidFill>
                  <a:schemeClr val="bg1"/>
                </a:solidFill>
                <a:cs typeface="Aharoni" pitchFamily="2" charset="-79"/>
              </a:rPr>
              <a:t>MODIFICARE l’umore, la percezione e l’attività mentale. </a:t>
            </a:r>
            <a:r>
              <a:rPr lang="it-IT" sz="1200" dirty="0" smtClean="0">
                <a:solidFill>
                  <a:schemeClr val="bg1"/>
                </a:solidFill>
                <a:cs typeface="Aharoni" pitchFamily="2" charset="-79"/>
              </a:rPr>
              <a:t>Sono definite anche con il temine </a:t>
            </a:r>
            <a:r>
              <a:rPr lang="it-IT" sz="1200" b="1" dirty="0" smtClean="0">
                <a:solidFill>
                  <a:schemeClr val="bg1"/>
                </a:solidFill>
                <a:cs typeface="Aharoni" pitchFamily="2" charset="-79"/>
              </a:rPr>
              <a:t>“</a:t>
            </a:r>
            <a:r>
              <a:rPr lang="it-IT" sz="1200" b="1" i="1" u="sng" dirty="0" smtClean="0">
                <a:solidFill>
                  <a:schemeClr val="bg1"/>
                </a:solidFill>
                <a:cs typeface="Aharoni" pitchFamily="2" charset="-79"/>
              </a:rPr>
              <a:t>sostanze psicotrope</a:t>
            </a:r>
            <a:r>
              <a:rPr lang="it-IT" sz="1200" b="1" dirty="0" smtClean="0">
                <a:solidFill>
                  <a:schemeClr val="bg1"/>
                </a:solidFill>
                <a:cs typeface="Aharoni" pitchFamily="2" charset="-79"/>
              </a:rPr>
              <a:t>”. </a:t>
            </a:r>
          </a:p>
          <a:p>
            <a:pPr algn="just" eaLnBrk="1" hangingPunct="1">
              <a:lnSpc>
                <a:spcPct val="90000"/>
              </a:lnSpc>
              <a:defRPr/>
            </a:pPr>
            <a:r>
              <a:rPr lang="it-IT" sz="1200" dirty="0" smtClean="0">
                <a:solidFill>
                  <a:schemeClr val="bg1"/>
                </a:solidFill>
                <a:cs typeface="Aharoni" pitchFamily="2" charset="-79"/>
              </a:rPr>
              <a:t>Ciò che le accomuna è il fatto di </a:t>
            </a:r>
            <a:r>
              <a:rPr lang="it-IT" sz="1200" b="1" dirty="0" smtClean="0">
                <a:solidFill>
                  <a:schemeClr val="bg1"/>
                </a:solidFill>
                <a:cs typeface="Aharoni" pitchFamily="2" charset="-79"/>
              </a:rPr>
              <a:t>esplicare un’azione farmacologica di tipo psicoattivo, </a:t>
            </a:r>
            <a:r>
              <a:rPr lang="it-IT" sz="1200" dirty="0" smtClean="0">
                <a:solidFill>
                  <a:schemeClr val="bg1"/>
                </a:solidFill>
                <a:cs typeface="Aharoni" pitchFamily="2" charset="-79"/>
              </a:rPr>
              <a:t>ma esse sono tuttavia tra loro </a:t>
            </a:r>
            <a:r>
              <a:rPr lang="it-IT" sz="1200" b="1" dirty="0" smtClean="0">
                <a:solidFill>
                  <a:schemeClr val="bg1"/>
                </a:solidFill>
                <a:cs typeface="Aharoni" pitchFamily="2" charset="-79"/>
              </a:rPr>
              <a:t>estremamente diverse, </a:t>
            </a:r>
            <a:r>
              <a:rPr lang="it-IT" sz="1200" dirty="0" smtClean="0">
                <a:solidFill>
                  <a:schemeClr val="bg1"/>
                </a:solidFill>
                <a:cs typeface="Aharoni" pitchFamily="2" charset="-79"/>
              </a:rPr>
              <a:t>per gli </a:t>
            </a:r>
            <a:r>
              <a:rPr lang="it-IT" sz="1200" b="1" dirty="0" smtClean="0">
                <a:solidFill>
                  <a:schemeClr val="bg1"/>
                </a:solidFill>
                <a:cs typeface="Aharoni" pitchFamily="2" charset="-79"/>
              </a:rPr>
              <a:t>effetti </a:t>
            </a:r>
            <a:r>
              <a:rPr lang="it-IT" sz="1200" dirty="0" smtClean="0">
                <a:solidFill>
                  <a:schemeClr val="bg1"/>
                </a:solidFill>
                <a:cs typeface="Aharoni" pitchFamily="2" charset="-79"/>
              </a:rPr>
              <a:t>che producono</a:t>
            </a:r>
            <a:r>
              <a:rPr lang="it-IT" sz="1200" b="1" dirty="0" smtClean="0">
                <a:solidFill>
                  <a:schemeClr val="bg1"/>
                </a:solidFill>
                <a:cs typeface="Aharoni" pitchFamily="2" charset="-79"/>
              </a:rPr>
              <a:t>, per la loro potenziale dannosità, </a:t>
            </a:r>
            <a:r>
              <a:rPr lang="it-IT" sz="1200" dirty="0" smtClean="0">
                <a:solidFill>
                  <a:schemeClr val="bg1"/>
                </a:solidFill>
                <a:cs typeface="Aharoni" pitchFamily="2" charset="-79"/>
              </a:rPr>
              <a:t>ma anche per la </a:t>
            </a:r>
            <a:r>
              <a:rPr lang="it-IT" sz="1200" b="1" dirty="0" smtClean="0">
                <a:solidFill>
                  <a:schemeClr val="bg1"/>
                </a:solidFill>
                <a:cs typeface="Aharoni" pitchFamily="2" charset="-79"/>
              </a:rPr>
              <a:t>diversa considerazione sociale </a:t>
            </a:r>
            <a:r>
              <a:rPr lang="it-IT" sz="1200" dirty="0" smtClean="0">
                <a:solidFill>
                  <a:schemeClr val="bg1"/>
                </a:solidFill>
                <a:cs typeface="Aharoni" pitchFamily="2" charset="-79"/>
              </a:rPr>
              <a:t>di cui godono</a:t>
            </a:r>
            <a:r>
              <a:rPr lang="it-IT" sz="1200" b="1" dirty="0" smtClean="0">
                <a:solidFill>
                  <a:schemeClr val="bg1"/>
                </a:solidFill>
                <a:cs typeface="Aharoni" pitchFamily="2" charset="-79"/>
              </a:rPr>
              <a:t>.</a:t>
            </a:r>
          </a:p>
          <a:p>
            <a:endParaRPr lang="it-IT" dirty="0" smtClean="0"/>
          </a:p>
        </p:txBody>
      </p:sp>
      <p:sp>
        <p:nvSpPr>
          <p:cNvPr id="131076" name="Segnaposto numero diapositiva 3"/>
          <p:cNvSpPr>
            <a:spLocks noGrp="1"/>
          </p:cNvSpPr>
          <p:nvPr>
            <p:ph type="sldNum" sz="quarter" idx="5"/>
          </p:nvPr>
        </p:nvSpPr>
        <p:spPr>
          <a:noFill/>
        </p:spPr>
        <p:txBody>
          <a:bodyPr/>
          <a:lstStyle/>
          <a:p>
            <a:fld id="{624CC269-6C98-44CD-9C99-C69E880D8E6D}" type="slidenum">
              <a:rPr lang="it-IT" smtClean="0"/>
              <a:pPr/>
              <a:t>10</a:t>
            </a:fld>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16"/>
          <p:cNvSpPr>
            <a:spLocks noGrp="1" noChangeArrowheads="1"/>
          </p:cNvSpPr>
          <p:nvPr>
            <p:ph type="sldNum" sz="quarter" idx="5"/>
          </p:nvPr>
        </p:nvSpPr>
        <p:spPr>
          <a:noFill/>
        </p:spPr>
        <p:txBody>
          <a:bodyPr/>
          <a:lstStyle/>
          <a:p>
            <a:fld id="{C03BE152-374F-4CE6-B76A-C4959102ED7A}" type="slidenum">
              <a:rPr lang="it-IT" smtClean="0"/>
              <a:pPr/>
              <a:t>11</a:t>
            </a:fld>
            <a:endParaRPr lang="it-IT" smtClean="0"/>
          </a:p>
        </p:txBody>
      </p:sp>
      <p:sp>
        <p:nvSpPr>
          <p:cNvPr id="132099" name="Rectangle 1"/>
          <p:cNvSpPr>
            <a:spLocks noGrp="1" noRot="1" noChangeAspect="1" noChangeArrowheads="1" noTextEdit="1"/>
          </p:cNvSpPr>
          <p:nvPr>
            <p:ph type="sldImg"/>
          </p:nvPr>
        </p:nvSpPr>
        <p:spPr>
          <a:solidFill>
            <a:srgbClr val="FFFFFF"/>
          </a:solidFill>
          <a:ln/>
        </p:spPr>
      </p:sp>
      <p:sp>
        <p:nvSpPr>
          <p:cNvPr id="132100" name="Text Box 2"/>
          <p:cNvSpPr>
            <a:spLocks noGrp="1" noChangeArrowheads="1"/>
          </p:cNvSpPr>
          <p:nvPr>
            <p:ph type="body" idx="1"/>
          </p:nvPr>
        </p:nvSpPr>
        <p:spPr>
          <a:xfrm>
            <a:off x="709613" y="4860925"/>
            <a:ext cx="5672137" cy="4597400"/>
          </a:xfrm>
          <a:noFill/>
          <a:ln/>
        </p:spPr>
        <p:txBody>
          <a:bodyPr lIns="0" tIns="0" rIns="0" bIns="0"/>
          <a:lstStyle/>
          <a:p>
            <a:pPr marL="0" marR="0" indent="0" algn="l" defTabSz="914400" rtl="0" eaLnBrk="0" fontAlgn="base" latinLnBrk="0" hangingPunct="0">
              <a:lnSpc>
                <a:spcPct val="100000"/>
              </a:lnSpc>
              <a:spcBef>
                <a:spcPts val="450"/>
              </a:spcBef>
              <a:spcAft>
                <a:spcPct val="0"/>
              </a:spcAft>
              <a:buClrTx/>
              <a:buSzTx/>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smtClean="0"/>
              <a:t>Dati sottostimati </a:t>
            </a:r>
            <a:r>
              <a:rPr lang="it-IT" dirty="0" err="1" smtClean="0"/>
              <a:t>perchè</a:t>
            </a:r>
            <a:r>
              <a:rPr lang="it-IT" dirty="0" smtClean="0"/>
              <a:t> di riferiscono al 2007: Il primo  contatto 	 avviene attorno ai 12 anni</a:t>
            </a:r>
          </a:p>
          <a:p>
            <a:pPr marL="0" marR="0" indent="0" algn="l" defTabSz="914400" rtl="0" eaLnBrk="0" fontAlgn="base" latinLnBrk="0" hangingPunct="0">
              <a:lnSpc>
                <a:spcPct val="100000"/>
              </a:lnSpc>
              <a:spcBef>
                <a:spcPts val="450"/>
              </a:spcBef>
              <a:spcAft>
                <a:spcPct val="0"/>
              </a:spcAft>
              <a:buClrTx/>
              <a:buSzTx/>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smtClean="0"/>
          </a:p>
          <a:p>
            <a:pPr marL="0" marR="0" indent="0" algn="l" defTabSz="914400" rtl="0" eaLnBrk="0" fontAlgn="base" latinLnBrk="0" hangingPunct="0">
              <a:lnSpc>
                <a:spcPct val="100000"/>
              </a:lnSpc>
              <a:spcBef>
                <a:spcPts val="450"/>
              </a:spcBef>
              <a:spcAft>
                <a:spcPct val="0"/>
              </a:spcAft>
              <a:buClrTx/>
              <a:buSzTx/>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smtClean="0"/>
              <a:t>   Le segnalazioni e le azioni messe in atto dalle autorità   giudiziarie  per traffico di stupefacenti sono al secondo posto dopo Milano (vicinanza alla Malpensa crocevia dello spaccio internazionale e al confine </a:t>
            </a:r>
            <a:r>
              <a:rPr lang="it-IT" dirty="0" err="1" smtClean="0"/>
              <a:t>italo-svizzero</a:t>
            </a:r>
            <a:r>
              <a:rPr lang="it-IT" dirty="0" smtClean="0"/>
              <a:t>)</a:t>
            </a:r>
          </a:p>
          <a:p>
            <a:pPr marL="0" marR="0" indent="0" algn="l" defTabSz="914400" rtl="0" eaLnBrk="0" fontAlgn="base" latinLnBrk="0" hangingPunct="0">
              <a:lnSpc>
                <a:spcPct val="100000"/>
              </a:lnSpc>
              <a:spcBef>
                <a:spcPts val="450"/>
              </a:spcBef>
              <a:spcAft>
                <a:spcPct val="0"/>
              </a:spcAft>
              <a:buClrTx/>
              <a:buSzTx/>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dirty="0" smtClean="0"/>
          </a:p>
          <a:p>
            <a:pPr marL="0" marR="0" indent="0" algn="l" defTabSz="914400" rtl="0" eaLnBrk="0" fontAlgn="base" latinLnBrk="0" hangingPunct="0">
              <a:lnSpc>
                <a:spcPct val="100000"/>
              </a:lnSpc>
              <a:spcBef>
                <a:spcPts val="450"/>
              </a:spcBef>
              <a:spcAft>
                <a:spcPct val="0"/>
              </a:spcAft>
              <a:buClrTx/>
              <a:buSzTx/>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dirty="0" smtClean="0"/>
              <a:t>   Il consumo delle droghe è molto diffuso e supera la media nazionale(alcool 15,5% dei ragazzi italiani dice di avere bevuto nella vita più di 100 volte. Nella provincia di Varese ben il 22,9%) e lo stesso è per </a:t>
            </a:r>
            <a:r>
              <a:rPr lang="it-IT" dirty="0" err="1" smtClean="0"/>
              <a:t>thc</a:t>
            </a:r>
            <a:r>
              <a:rPr lang="it-IT" smtClean="0"/>
              <a:t>, cocaina ed ecstasy</a:t>
            </a:r>
          </a:p>
          <a:p>
            <a:pPr marL="0" marR="0" indent="0" algn="l" defTabSz="914400" rtl="0" eaLnBrk="0" fontAlgn="base" latinLnBrk="0" hangingPunct="0">
              <a:lnSpc>
                <a:spcPct val="100000"/>
              </a:lnSpc>
              <a:spcBef>
                <a:spcPts val="450"/>
              </a:spcBef>
              <a:spcAft>
                <a:spcPct val="0"/>
              </a:spcAft>
              <a:buClrTx/>
              <a:buSzTx/>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it-IT" smtClean="0"/>
          </a:p>
        </p:txBody>
      </p:sp>
      <p:sp>
        <p:nvSpPr>
          <p:cNvPr id="132101" name="Text Box 3"/>
          <p:cNvSpPr txBox="1">
            <a:spLocks noChangeArrowheads="1"/>
          </p:cNvSpPr>
          <p:nvPr/>
        </p:nvSpPr>
        <p:spPr bwMode="auto">
          <a:xfrm>
            <a:off x="4021138" y="9721850"/>
            <a:ext cx="3076575" cy="511175"/>
          </a:xfrm>
          <a:prstGeom prst="rect">
            <a:avLst/>
          </a:prstGeom>
          <a:noFill/>
          <a:ln w="9525">
            <a:noFill/>
            <a:round/>
            <a:headEnd/>
            <a:tailEnd/>
          </a:ln>
        </p:spPr>
        <p:txBody>
          <a:bodyPr lIns="89991" tIns="46795" rIns="89991" bIns="46795" anchor="b"/>
          <a:lstStyle/>
          <a:p>
            <a:pPr algn="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8145EB27-7FEC-4595-A0EE-E30EF6BC11A8}" type="slidenum">
              <a:rPr lang="it-IT" sz="1200">
                <a:solidFill>
                  <a:srgbClr val="000000"/>
                </a:solidFill>
              </a:rPr>
              <a:pPr algn="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11</a:t>
            </a:fld>
            <a:endParaRPr lang="it-IT"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pPr eaLnBrk="1" hangingPunct="1"/>
            <a:r>
              <a:rPr lang="it-IT" smtClean="0"/>
              <a:t>Per la diagnosi di ABUSO di sostanze, secondo il DSM IV, (</a:t>
            </a:r>
            <a:r>
              <a:rPr lang="en-US" smtClean="0"/>
              <a:t>Diagnostic and Statistical Manual of Mental Disorders (DSM))</a:t>
            </a:r>
            <a:r>
              <a:rPr lang="it-IT" smtClean="0"/>
              <a:t> l’individuo deve esperire</a:t>
            </a:r>
          </a:p>
          <a:p>
            <a:pPr eaLnBrk="1" hangingPunct="1"/>
            <a:r>
              <a:rPr lang="it-IT" smtClean="0"/>
              <a:t>una delle seguenti condizioni in conseguenza dell’uso ricorrente della sostanza:</a:t>
            </a:r>
          </a:p>
          <a:p>
            <a:pPr eaLnBrk="1" hangingPunct="1"/>
            <a:r>
              <a:rPr lang="it-IT" smtClean="0"/>
              <a:t> Incapacità di adempiere a obblighi e responsabilità importanti;</a:t>
            </a:r>
          </a:p>
          <a:p>
            <a:pPr eaLnBrk="1" hangingPunct="1"/>
            <a:r>
              <a:rPr lang="it-IT" smtClean="0"/>
              <a:t> Esposizione a pericoli fisici;</a:t>
            </a:r>
          </a:p>
          <a:p>
            <a:pPr eaLnBrk="1" hangingPunct="1"/>
            <a:r>
              <a:rPr lang="it-IT" smtClean="0"/>
              <a:t> Problemi di ordine legale o giudiziario;</a:t>
            </a:r>
          </a:p>
          <a:p>
            <a:pPr eaLnBrk="1" hangingPunct="1"/>
            <a:r>
              <a:rPr lang="it-IT" smtClean="0"/>
              <a:t> Problemi sociali o interpersonali persistenti.</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a:bodyPr>
          <a:lstStyle/>
          <a:p>
            <a:r>
              <a:rPr lang="it-IT" dirty="0" smtClean="0"/>
              <a:t>FALSE CREDENZE:</a:t>
            </a:r>
          </a:p>
          <a:p>
            <a:endParaRPr lang="it-IT" dirty="0" smtClean="0"/>
          </a:p>
          <a:p>
            <a:pPr marL="271463" indent="-255588" hangingPunct="1">
              <a:lnSpc>
                <a:spcPct val="100000"/>
              </a:lnSpc>
              <a:spcBef>
                <a:spcPts val="700"/>
              </a:spcBef>
              <a:buClr>
                <a:srgbClr val="0BD0D9"/>
              </a:buClr>
              <a:buSzPct val="95000"/>
              <a:buFont typeface="Wingdings 2" pitchFamily="16" charset="0"/>
              <a:buChar char=""/>
              <a:tabLst>
                <a:tab pos="544513" algn="l"/>
                <a:tab pos="992188" algn="l"/>
                <a:tab pos="1443038" algn="l"/>
                <a:tab pos="1892300" algn="l"/>
                <a:tab pos="2341563" algn="l"/>
                <a:tab pos="2790825" algn="l"/>
                <a:tab pos="3240088" algn="l"/>
                <a:tab pos="3689350" algn="l"/>
                <a:tab pos="4138613" algn="l"/>
                <a:tab pos="4587875" algn="l"/>
                <a:tab pos="5037138" algn="l"/>
                <a:tab pos="5486400" algn="l"/>
                <a:tab pos="5934075" algn="l"/>
                <a:tab pos="6383338" algn="l"/>
                <a:tab pos="6832600" algn="l"/>
                <a:tab pos="7281863" algn="l"/>
                <a:tab pos="7731125" algn="l"/>
                <a:tab pos="8180388" algn="l"/>
                <a:tab pos="8629650" algn="l"/>
                <a:tab pos="9078913" algn="l"/>
                <a:tab pos="9528175" algn="l"/>
              </a:tabLst>
            </a:pPr>
            <a:r>
              <a:rPr lang="it-IT" sz="1200" b="1" u="sng" dirty="0" smtClean="0">
                <a:solidFill>
                  <a:srgbClr val="0F6FC6"/>
                </a:solidFill>
                <a:latin typeface="Constantia" charset="0"/>
                <a:ea typeface="Microsoft YaHei" charset="0"/>
                <a:cs typeface="Microsoft YaHei" charset="0"/>
              </a:rPr>
              <a:t>...AUMENTA LA FORZA. </a:t>
            </a:r>
            <a:r>
              <a:rPr lang="it-IT" sz="1200" b="1" dirty="0" smtClean="0">
                <a:solidFill>
                  <a:srgbClr val="C64847"/>
                </a:solidFill>
                <a:latin typeface="Constantia" charset="0"/>
                <a:ea typeface="Microsoft YaHei" charset="0"/>
                <a:cs typeface="Microsoft YaHei" charset="0"/>
              </a:rPr>
              <a:t>NON è vero</a:t>
            </a:r>
            <a:r>
              <a:rPr lang="it-IT" sz="1200" dirty="0" smtClean="0">
                <a:solidFill>
                  <a:srgbClr val="000000"/>
                </a:solidFill>
                <a:latin typeface="Constantia" charset="0"/>
                <a:ea typeface="Microsoft YaHei" charset="0"/>
                <a:cs typeface="Microsoft YaHei" charset="0"/>
              </a:rPr>
              <a:t>, l’alcol è un sedativo e produce soltanto una </a:t>
            </a:r>
            <a:r>
              <a:rPr lang="it-IT" sz="1200" u="sng" dirty="0" smtClean="0">
                <a:solidFill>
                  <a:srgbClr val="000000"/>
                </a:solidFill>
                <a:latin typeface="Constantia" charset="0"/>
                <a:ea typeface="Microsoft YaHei" charset="0"/>
                <a:cs typeface="Microsoft YaHei" charset="0"/>
              </a:rPr>
              <a:t>diminuzione del senso di affaticamento e della percezione del dolore</a:t>
            </a:r>
            <a:r>
              <a:rPr lang="it-IT" sz="1200" dirty="0" smtClean="0">
                <a:solidFill>
                  <a:srgbClr val="000000"/>
                </a:solidFill>
                <a:latin typeface="Constantia" charset="0"/>
                <a:ea typeface="Microsoft YaHei" charset="0"/>
                <a:cs typeface="Microsoft YaHei" charset="0"/>
              </a:rPr>
              <a:t>. Inoltre, solo una parte delle calorie fornite dall’alcol può essere utilizzata per il lavoro muscolare.</a:t>
            </a:r>
          </a:p>
          <a:p>
            <a:pPr marL="271463" indent="-255588" hangingPunct="1">
              <a:lnSpc>
                <a:spcPct val="100000"/>
              </a:lnSpc>
              <a:spcBef>
                <a:spcPts val="700"/>
              </a:spcBef>
              <a:buClr>
                <a:srgbClr val="0BD0D9"/>
              </a:buClr>
              <a:buSzPct val="95000"/>
              <a:buFont typeface="Wingdings 2" pitchFamily="16" charset="0"/>
              <a:buChar char=""/>
              <a:tabLst>
                <a:tab pos="544513" algn="l"/>
                <a:tab pos="992188" algn="l"/>
                <a:tab pos="1443038" algn="l"/>
                <a:tab pos="1892300" algn="l"/>
                <a:tab pos="2341563" algn="l"/>
                <a:tab pos="2790825" algn="l"/>
                <a:tab pos="3240088" algn="l"/>
                <a:tab pos="3689350" algn="l"/>
                <a:tab pos="4138613" algn="l"/>
                <a:tab pos="4587875" algn="l"/>
                <a:tab pos="5037138" algn="l"/>
                <a:tab pos="5486400" algn="l"/>
                <a:tab pos="5934075" algn="l"/>
                <a:tab pos="6383338" algn="l"/>
                <a:tab pos="6832600" algn="l"/>
                <a:tab pos="7281863" algn="l"/>
                <a:tab pos="7731125" algn="l"/>
                <a:tab pos="8180388" algn="l"/>
                <a:tab pos="8629650" algn="l"/>
                <a:tab pos="9078913" algn="l"/>
                <a:tab pos="9528175" algn="l"/>
              </a:tabLst>
            </a:pPr>
            <a:r>
              <a:rPr lang="it-IT" sz="1200" b="1" u="sng" dirty="0" smtClean="0">
                <a:solidFill>
                  <a:srgbClr val="0F6FC6"/>
                </a:solidFill>
                <a:latin typeface="Constantia" charset="0"/>
                <a:ea typeface="Microsoft YaHei" charset="0"/>
                <a:cs typeface="Microsoft YaHei" charset="0"/>
              </a:rPr>
              <a:t>...FA BUON SANGUE</a:t>
            </a:r>
            <a:r>
              <a:rPr lang="it-IT" sz="1200" b="1" dirty="0" smtClean="0">
                <a:solidFill>
                  <a:srgbClr val="0F6FC6"/>
                </a:solidFill>
                <a:latin typeface="Constantia" charset="0"/>
                <a:ea typeface="Microsoft YaHei" charset="0"/>
                <a:cs typeface="Microsoft YaHei" charset="0"/>
              </a:rPr>
              <a:t>. </a:t>
            </a:r>
            <a:r>
              <a:rPr lang="it-IT" sz="1200" b="1" dirty="0" smtClean="0">
                <a:solidFill>
                  <a:srgbClr val="C64847"/>
                </a:solidFill>
                <a:latin typeface="Constantia" charset="0"/>
                <a:ea typeface="Microsoft YaHei" charset="0"/>
                <a:cs typeface="Microsoft YaHei" charset="0"/>
              </a:rPr>
              <a:t>NON è vero</a:t>
            </a:r>
            <a:r>
              <a:rPr lang="it-IT" sz="1200" dirty="0" smtClean="0">
                <a:solidFill>
                  <a:srgbClr val="000000"/>
                </a:solidFill>
                <a:latin typeface="Constantia" charset="0"/>
                <a:ea typeface="Microsoft YaHei" charset="0"/>
                <a:cs typeface="Microsoft YaHei" charset="0"/>
              </a:rPr>
              <a:t>: tipica di chi abusa di bevande alcoliche è l'</a:t>
            </a:r>
            <a:r>
              <a:rPr lang="it-IT" sz="1200" u="sng" dirty="0" smtClean="0">
                <a:solidFill>
                  <a:srgbClr val="000000"/>
                </a:solidFill>
                <a:latin typeface="Constantia" charset="0"/>
                <a:ea typeface="Microsoft YaHei" charset="0"/>
                <a:cs typeface="Microsoft YaHei" charset="0"/>
              </a:rPr>
              <a:t>anemia</a:t>
            </a:r>
            <a:r>
              <a:rPr lang="it-IT" sz="1200" dirty="0" smtClean="0">
                <a:solidFill>
                  <a:srgbClr val="000000"/>
                </a:solidFill>
                <a:latin typeface="Constantia" charset="0"/>
                <a:ea typeface="Microsoft YaHei" charset="0"/>
                <a:cs typeface="Microsoft YaHei" charset="0"/>
              </a:rPr>
              <a:t> ovvero la carenza di globuli rossi nel sangue.</a:t>
            </a:r>
          </a:p>
          <a:p>
            <a:endParaRPr lang="it-IT" dirty="0" smtClean="0"/>
          </a:p>
          <a:p>
            <a:pPr marL="255588" indent="-255588" hangingPunct="1">
              <a:lnSpc>
                <a:spcPct val="100000"/>
              </a:lnSpc>
              <a:spcBef>
                <a:spcPts val="700"/>
              </a:spcBef>
              <a:buClr>
                <a:srgbClr val="0BD0D9"/>
              </a:buClr>
              <a:buSzPct val="95000"/>
              <a:buFont typeface="Wingdings 2" pitchFamily="16" charset="0"/>
              <a:buChar char=""/>
              <a:tabLst>
                <a:tab pos="511175" algn="l"/>
                <a:tab pos="960438" algn="l"/>
                <a:tab pos="1409700" algn="l"/>
                <a:tab pos="1858963" algn="l"/>
                <a:tab pos="2308225" algn="l"/>
                <a:tab pos="2757488" algn="l"/>
                <a:tab pos="3206750" algn="l"/>
                <a:tab pos="3656013" algn="l"/>
                <a:tab pos="4105275" algn="l"/>
                <a:tab pos="4554538" algn="l"/>
                <a:tab pos="5002213" algn="l"/>
                <a:tab pos="5451475" algn="l"/>
                <a:tab pos="5900738" algn="l"/>
                <a:tab pos="6350000" algn="l"/>
                <a:tab pos="6799263" algn="l"/>
                <a:tab pos="7248525" algn="l"/>
                <a:tab pos="7697788" algn="l"/>
                <a:tab pos="8147050" algn="l"/>
                <a:tab pos="8596313" algn="l"/>
                <a:tab pos="9045575" algn="l"/>
                <a:tab pos="9496425" algn="l"/>
              </a:tabLst>
            </a:pPr>
            <a:r>
              <a:rPr lang="it-IT" sz="1200" b="1" u="sng" dirty="0" smtClean="0">
                <a:solidFill>
                  <a:srgbClr val="0F6FC6"/>
                </a:solidFill>
                <a:latin typeface="Constantia" charset="0"/>
                <a:ea typeface="Microsoft YaHei" charset="0"/>
                <a:cs typeface="Microsoft YaHei" charset="0"/>
              </a:rPr>
              <a:t>...PROTEGGE DAL FREDDO</a:t>
            </a:r>
            <a:r>
              <a:rPr lang="it-IT" sz="1200" b="1" dirty="0" smtClean="0">
                <a:solidFill>
                  <a:srgbClr val="0F6FC6"/>
                </a:solidFill>
                <a:latin typeface="Constantia" charset="0"/>
                <a:ea typeface="Microsoft YaHei" charset="0"/>
                <a:cs typeface="Microsoft YaHei" charset="0"/>
              </a:rPr>
              <a:t>. </a:t>
            </a:r>
            <a:r>
              <a:rPr lang="it-IT" sz="1200" b="1" dirty="0" smtClean="0">
                <a:solidFill>
                  <a:srgbClr val="A5C249"/>
                </a:solidFill>
                <a:latin typeface="Constantia" charset="0"/>
                <a:ea typeface="Microsoft YaHei" charset="0"/>
                <a:cs typeface="Microsoft YaHei" charset="0"/>
              </a:rPr>
              <a:t>NON è vero</a:t>
            </a:r>
            <a:r>
              <a:rPr lang="it-IT" sz="1200" dirty="0" smtClean="0">
                <a:solidFill>
                  <a:srgbClr val="000000"/>
                </a:solidFill>
                <a:latin typeface="Constantia" charset="0"/>
                <a:ea typeface="Microsoft YaHei" charset="0"/>
                <a:cs typeface="Microsoft YaHei" charset="0"/>
              </a:rPr>
              <a:t>: l’alcol provoca dilatazione dei vasi della cute, ciò produce una </a:t>
            </a:r>
            <a:r>
              <a:rPr lang="it-IT" sz="1200" u="sng" dirty="0" smtClean="0">
                <a:solidFill>
                  <a:srgbClr val="000000"/>
                </a:solidFill>
                <a:latin typeface="Constantia" charset="0"/>
                <a:ea typeface="Microsoft YaHei" charset="0"/>
                <a:cs typeface="Microsoft YaHei" charset="0"/>
              </a:rPr>
              <a:t>momentanea ed ingannevole sensazione di calore soltanto apparente</a:t>
            </a:r>
            <a:r>
              <a:rPr lang="it-IT" sz="1200" dirty="0" smtClean="0">
                <a:solidFill>
                  <a:srgbClr val="000000"/>
                </a:solidFill>
                <a:latin typeface="Constantia" charset="0"/>
                <a:ea typeface="Microsoft YaHei" charset="0"/>
                <a:cs typeface="Microsoft YaHei" charset="0"/>
              </a:rPr>
              <a:t>, ma anche una </a:t>
            </a:r>
            <a:r>
              <a:rPr lang="it-IT" sz="1200" u="sng" dirty="0" smtClean="0">
                <a:solidFill>
                  <a:srgbClr val="000000"/>
                </a:solidFill>
                <a:latin typeface="Constantia" charset="0"/>
                <a:ea typeface="Microsoft YaHei" charset="0"/>
                <a:cs typeface="Microsoft YaHei" charset="0"/>
              </a:rPr>
              <a:t>maggiore velocità di dispersione del calore corporeo</a:t>
            </a:r>
            <a:r>
              <a:rPr lang="it-IT" sz="1200" dirty="0" smtClean="0">
                <a:solidFill>
                  <a:srgbClr val="000000"/>
                </a:solidFill>
                <a:latin typeface="Constantia" charset="0"/>
                <a:ea typeface="Microsoft YaHei" charset="0"/>
                <a:cs typeface="Microsoft YaHei" charset="0"/>
              </a:rPr>
              <a:t>, di conseguenza vi è una diminuzione della capacità del corpo di sopportare il freddo.</a:t>
            </a:r>
          </a:p>
          <a:p>
            <a:pPr marL="255588" indent="-255588" hangingPunct="1">
              <a:lnSpc>
                <a:spcPct val="100000"/>
              </a:lnSpc>
              <a:spcBef>
                <a:spcPts val="700"/>
              </a:spcBef>
              <a:buClr>
                <a:srgbClr val="0BD0D9"/>
              </a:buClr>
              <a:buSzPct val="95000"/>
              <a:buFont typeface="Wingdings 2" pitchFamily="16" charset="0"/>
              <a:buChar char=""/>
              <a:tabLst>
                <a:tab pos="511175" algn="l"/>
                <a:tab pos="960438" algn="l"/>
                <a:tab pos="1409700" algn="l"/>
                <a:tab pos="1858963" algn="l"/>
                <a:tab pos="2308225" algn="l"/>
                <a:tab pos="2757488" algn="l"/>
                <a:tab pos="3206750" algn="l"/>
                <a:tab pos="3656013" algn="l"/>
                <a:tab pos="4105275" algn="l"/>
                <a:tab pos="4554538" algn="l"/>
                <a:tab pos="5002213" algn="l"/>
                <a:tab pos="5451475" algn="l"/>
                <a:tab pos="5900738" algn="l"/>
                <a:tab pos="6350000" algn="l"/>
                <a:tab pos="6799263" algn="l"/>
                <a:tab pos="7248525" algn="l"/>
                <a:tab pos="7697788" algn="l"/>
                <a:tab pos="8147050" algn="l"/>
                <a:tab pos="8596313" algn="l"/>
                <a:tab pos="9045575" algn="l"/>
                <a:tab pos="9496425" algn="l"/>
              </a:tabLst>
            </a:pPr>
            <a:r>
              <a:rPr lang="it-IT" sz="1200" b="1" u="sng" dirty="0" smtClean="0">
                <a:solidFill>
                  <a:srgbClr val="0F6FC6"/>
                </a:solidFill>
                <a:latin typeface="Constantia" charset="0"/>
                <a:ea typeface="Microsoft YaHei" charset="0"/>
                <a:cs typeface="Microsoft YaHei" charset="0"/>
              </a:rPr>
              <a:t>...FA BENE IN CASO </a:t>
            </a:r>
            <a:r>
              <a:rPr lang="it-IT" sz="1200" b="1" u="sng" dirty="0" err="1" smtClean="0">
                <a:solidFill>
                  <a:srgbClr val="0F6FC6"/>
                </a:solidFill>
                <a:latin typeface="Constantia" charset="0"/>
                <a:ea typeface="Microsoft YaHei" charset="0"/>
                <a:cs typeface="Microsoft YaHei" charset="0"/>
              </a:rPr>
              <a:t>DI</a:t>
            </a:r>
            <a:r>
              <a:rPr lang="it-IT" sz="1200" b="1" u="sng" dirty="0" smtClean="0">
                <a:solidFill>
                  <a:srgbClr val="0F6FC6"/>
                </a:solidFill>
                <a:latin typeface="Constantia" charset="0"/>
                <a:ea typeface="Microsoft YaHei" charset="0"/>
                <a:cs typeface="Microsoft YaHei" charset="0"/>
              </a:rPr>
              <a:t> MALESSERE</a:t>
            </a:r>
            <a:r>
              <a:rPr lang="it-IT" sz="1200" b="1" dirty="0" smtClean="0">
                <a:solidFill>
                  <a:srgbClr val="0F6FC6"/>
                </a:solidFill>
                <a:latin typeface="Constantia" charset="0"/>
                <a:ea typeface="Microsoft YaHei" charset="0"/>
                <a:cs typeface="Microsoft YaHei" charset="0"/>
              </a:rPr>
              <a:t>. </a:t>
            </a:r>
            <a:r>
              <a:rPr lang="it-IT" sz="1200" b="1" dirty="0" smtClean="0">
                <a:solidFill>
                  <a:srgbClr val="A5C249"/>
                </a:solidFill>
                <a:latin typeface="Constantia" charset="0"/>
                <a:ea typeface="Microsoft YaHei" charset="0"/>
                <a:cs typeface="Microsoft YaHei" charset="0"/>
              </a:rPr>
              <a:t>NON è vero</a:t>
            </a:r>
            <a:r>
              <a:rPr lang="it-IT" sz="1200" dirty="0" smtClean="0">
                <a:solidFill>
                  <a:srgbClr val="000000"/>
                </a:solidFill>
                <a:latin typeface="Constantia" charset="0"/>
                <a:ea typeface="Microsoft YaHei" charset="0"/>
                <a:cs typeface="Microsoft YaHei" charset="0"/>
              </a:rPr>
              <a:t>: l'alcol è un vasodilatatore e </a:t>
            </a:r>
            <a:r>
              <a:rPr lang="it-IT" sz="1200" u="sng" dirty="0" smtClean="0">
                <a:solidFill>
                  <a:srgbClr val="000000"/>
                </a:solidFill>
                <a:latin typeface="Constantia" charset="0"/>
                <a:ea typeface="Microsoft YaHei" charset="0"/>
                <a:cs typeface="Microsoft YaHei" charset="0"/>
              </a:rPr>
              <a:t>può aggravare i collassi</a:t>
            </a:r>
            <a:r>
              <a:rPr lang="it-IT" sz="1200" dirty="0" smtClean="0">
                <a:solidFill>
                  <a:srgbClr val="000000"/>
                </a:solidFill>
                <a:latin typeface="Constantia" charset="0"/>
                <a:ea typeface="Microsoft YaHei" charset="0"/>
                <a:cs typeface="Microsoft YaHei" charset="0"/>
              </a:rPr>
              <a:t>.</a:t>
            </a:r>
          </a:p>
          <a:p>
            <a:endParaRPr lang="it-IT" dirty="0" smtClean="0"/>
          </a:p>
          <a:p>
            <a:pPr marL="255588" indent="-255588" hangingPunct="1">
              <a:lnSpc>
                <a:spcPct val="100000"/>
              </a:lnSpc>
              <a:spcBef>
                <a:spcPts val="700"/>
              </a:spcBef>
              <a:buClr>
                <a:srgbClr val="0BD0D9"/>
              </a:buClr>
              <a:buSzPct val="95000"/>
              <a:buFont typeface="Wingdings 2" pitchFamily="16" charset="0"/>
              <a:buChar char=""/>
              <a:tabLst>
                <a:tab pos="511175" algn="l"/>
                <a:tab pos="960438" algn="l"/>
                <a:tab pos="1409700" algn="l"/>
                <a:tab pos="1858963" algn="l"/>
                <a:tab pos="2308225" algn="l"/>
                <a:tab pos="2757488" algn="l"/>
                <a:tab pos="3206750" algn="l"/>
                <a:tab pos="3656013" algn="l"/>
                <a:tab pos="4105275" algn="l"/>
                <a:tab pos="4554538" algn="l"/>
                <a:tab pos="5002213" algn="l"/>
                <a:tab pos="5451475" algn="l"/>
                <a:tab pos="5900738" algn="l"/>
                <a:tab pos="6350000" algn="l"/>
                <a:tab pos="6799263" algn="l"/>
                <a:tab pos="7248525" algn="l"/>
                <a:tab pos="7697788" algn="l"/>
                <a:tab pos="8147050" algn="l"/>
                <a:tab pos="8596313" algn="l"/>
                <a:tab pos="9045575" algn="l"/>
                <a:tab pos="9496425" algn="l"/>
              </a:tabLst>
            </a:pPr>
            <a:r>
              <a:rPr lang="it-IT" sz="1200" b="1" u="sng" dirty="0" smtClean="0">
                <a:solidFill>
                  <a:srgbClr val="0F6FC6"/>
                </a:solidFill>
                <a:latin typeface="Constantia" charset="0"/>
                <a:ea typeface="Microsoft YaHei" charset="0"/>
                <a:cs typeface="Microsoft YaHei" charset="0"/>
              </a:rPr>
              <a:t>...STIMOLA E DÀ SICUREZZA</a:t>
            </a:r>
            <a:r>
              <a:rPr lang="it-IT" sz="1200" b="1" dirty="0" smtClean="0">
                <a:solidFill>
                  <a:srgbClr val="0F6FC6"/>
                </a:solidFill>
                <a:latin typeface="Constantia" charset="0"/>
                <a:ea typeface="Microsoft YaHei" charset="0"/>
                <a:cs typeface="Microsoft YaHei" charset="0"/>
              </a:rPr>
              <a:t>. </a:t>
            </a:r>
            <a:r>
              <a:rPr lang="it-IT" sz="1200" b="1" dirty="0" smtClean="0">
                <a:solidFill>
                  <a:srgbClr val="C64847"/>
                </a:solidFill>
                <a:latin typeface="Constantia" charset="0"/>
                <a:ea typeface="Microsoft YaHei" charset="0"/>
                <a:cs typeface="Microsoft YaHei" charset="0"/>
              </a:rPr>
              <a:t>NON è vero</a:t>
            </a:r>
            <a:r>
              <a:rPr lang="it-IT" sz="1200" dirty="0" smtClean="0">
                <a:solidFill>
                  <a:srgbClr val="E66C7D"/>
                </a:solidFill>
                <a:latin typeface="Constantia" charset="0"/>
                <a:ea typeface="Microsoft YaHei" charset="0"/>
                <a:cs typeface="Microsoft YaHei" charset="0"/>
              </a:rPr>
              <a:t>: </a:t>
            </a:r>
            <a:r>
              <a:rPr lang="it-IT" sz="1200" dirty="0" smtClean="0">
                <a:solidFill>
                  <a:srgbClr val="000000"/>
                </a:solidFill>
                <a:latin typeface="Constantia" charset="0"/>
                <a:ea typeface="Microsoft YaHei" charset="0"/>
                <a:cs typeface="Microsoft YaHei" charset="0"/>
              </a:rPr>
              <a:t>in realtà l'alcol agisce come un </a:t>
            </a:r>
            <a:r>
              <a:rPr lang="it-IT" sz="1200" u="sng" dirty="0" smtClean="0">
                <a:solidFill>
                  <a:srgbClr val="000000"/>
                </a:solidFill>
                <a:latin typeface="Constantia" charset="0"/>
                <a:ea typeface="Microsoft YaHei" charset="0"/>
                <a:cs typeface="Microsoft YaHei" charset="0"/>
              </a:rPr>
              <a:t>potente depressivo </a:t>
            </a:r>
            <a:r>
              <a:rPr lang="it-IT" sz="1200" dirty="0" smtClean="0">
                <a:solidFill>
                  <a:srgbClr val="000000"/>
                </a:solidFill>
                <a:latin typeface="Constantia" charset="0"/>
                <a:ea typeface="Microsoft YaHei" charset="0"/>
                <a:cs typeface="Microsoft YaHei" charset="0"/>
              </a:rPr>
              <a:t>del nostro sistema nervoso centrale appena superata la fase iniziale di euforia.</a:t>
            </a:r>
          </a:p>
          <a:p>
            <a:pPr marL="255588" indent="-255588" hangingPunct="1">
              <a:lnSpc>
                <a:spcPct val="100000"/>
              </a:lnSpc>
              <a:spcBef>
                <a:spcPts val="700"/>
              </a:spcBef>
              <a:buClr>
                <a:srgbClr val="0BD0D9"/>
              </a:buClr>
              <a:buSzPct val="95000"/>
              <a:buFont typeface="Wingdings 2" pitchFamily="16" charset="0"/>
              <a:buChar char=""/>
              <a:tabLst>
                <a:tab pos="511175" algn="l"/>
                <a:tab pos="960438" algn="l"/>
                <a:tab pos="1409700" algn="l"/>
                <a:tab pos="1858963" algn="l"/>
                <a:tab pos="2308225" algn="l"/>
                <a:tab pos="2757488" algn="l"/>
                <a:tab pos="3206750" algn="l"/>
                <a:tab pos="3656013" algn="l"/>
                <a:tab pos="4105275" algn="l"/>
                <a:tab pos="4554538" algn="l"/>
                <a:tab pos="5002213" algn="l"/>
                <a:tab pos="5451475" algn="l"/>
                <a:tab pos="5900738" algn="l"/>
                <a:tab pos="6350000" algn="l"/>
                <a:tab pos="6799263" algn="l"/>
                <a:tab pos="7248525" algn="l"/>
                <a:tab pos="7697788" algn="l"/>
                <a:tab pos="8147050" algn="l"/>
                <a:tab pos="8596313" algn="l"/>
                <a:tab pos="9045575" algn="l"/>
                <a:tab pos="9496425" algn="l"/>
              </a:tabLst>
            </a:pPr>
            <a:r>
              <a:rPr lang="it-IT" sz="1200" b="1" u="sng" dirty="0" smtClean="0">
                <a:solidFill>
                  <a:srgbClr val="0F6FC6"/>
                </a:solidFill>
                <a:latin typeface="Constantia" charset="0"/>
                <a:ea typeface="Microsoft YaHei" charset="0"/>
                <a:cs typeface="Microsoft YaHei" charset="0"/>
              </a:rPr>
              <a:t>...È UN CARDIOTONICO</a:t>
            </a:r>
            <a:r>
              <a:rPr lang="it-IT" sz="1200" b="1" dirty="0" smtClean="0">
                <a:solidFill>
                  <a:srgbClr val="0F6FC6"/>
                </a:solidFill>
                <a:latin typeface="Constantia" charset="0"/>
                <a:ea typeface="Microsoft YaHei" charset="0"/>
                <a:cs typeface="Microsoft YaHei" charset="0"/>
              </a:rPr>
              <a:t>. </a:t>
            </a:r>
            <a:r>
              <a:rPr lang="it-IT" sz="1200" b="1" dirty="0" smtClean="0">
                <a:solidFill>
                  <a:srgbClr val="C64847"/>
                </a:solidFill>
                <a:latin typeface="Constantia" charset="0"/>
                <a:ea typeface="Microsoft YaHei" charset="0"/>
                <a:cs typeface="Microsoft YaHei" charset="0"/>
              </a:rPr>
              <a:t>NON è vero</a:t>
            </a:r>
            <a:r>
              <a:rPr lang="it-IT" sz="1200" dirty="0" smtClean="0">
                <a:solidFill>
                  <a:srgbClr val="000000"/>
                </a:solidFill>
                <a:latin typeface="Constantia" charset="0"/>
                <a:ea typeface="Microsoft YaHei" charset="0"/>
                <a:cs typeface="Microsoft YaHei" charset="0"/>
              </a:rPr>
              <a:t>: secondo la tradizione bere un alcolico migliora la nostra circolazione sanguigna. E' vero il contrario, bere piccole quantità a lungo andare </a:t>
            </a:r>
            <a:r>
              <a:rPr lang="it-IT" sz="1200" u="sng" dirty="0" smtClean="0">
                <a:solidFill>
                  <a:srgbClr val="000000"/>
                </a:solidFill>
                <a:latin typeface="Constantia" charset="0"/>
                <a:ea typeface="Microsoft YaHei" charset="0"/>
                <a:cs typeface="Microsoft YaHei" charset="0"/>
              </a:rPr>
              <a:t>aumenta la pressione arteriosa </a:t>
            </a:r>
            <a:r>
              <a:rPr lang="it-IT" sz="1200" dirty="0" smtClean="0">
                <a:solidFill>
                  <a:srgbClr val="000000"/>
                </a:solidFill>
                <a:latin typeface="Constantia" charset="0"/>
                <a:ea typeface="Microsoft YaHei" charset="0"/>
                <a:cs typeface="Microsoft YaHei" charset="0"/>
              </a:rPr>
              <a:t>e può essere causa di </a:t>
            </a:r>
            <a:r>
              <a:rPr lang="it-IT" sz="1200" u="sng" dirty="0" smtClean="0">
                <a:solidFill>
                  <a:srgbClr val="000000"/>
                </a:solidFill>
                <a:latin typeface="Constantia" charset="0"/>
                <a:ea typeface="Microsoft YaHei" charset="0"/>
                <a:cs typeface="Microsoft YaHei" charset="0"/>
              </a:rPr>
              <a:t>sofferenza del muscolo cardiaco</a:t>
            </a:r>
            <a:r>
              <a:rPr lang="it-IT" sz="1200" dirty="0" smtClean="0">
                <a:solidFill>
                  <a:srgbClr val="000000"/>
                </a:solidFill>
                <a:latin typeface="Constantia" charset="0"/>
                <a:ea typeface="Microsoft YaHei" charset="0"/>
                <a:cs typeface="Microsoft YaHei" charset="0"/>
              </a:rPr>
              <a:t>.</a:t>
            </a:r>
          </a:p>
          <a:p>
            <a:endParaRPr lang="it-IT" dirty="0" smtClean="0"/>
          </a:p>
          <a:p>
            <a:endParaRPr lang="it-IT" dirty="0"/>
          </a:p>
        </p:txBody>
      </p:sp>
      <p:sp>
        <p:nvSpPr>
          <p:cNvPr id="4" name="Segnaposto numero diapositiva 3"/>
          <p:cNvSpPr>
            <a:spLocks noGrp="1"/>
          </p:cNvSpPr>
          <p:nvPr>
            <p:ph type="sldNum" sz="quarter" idx="10"/>
          </p:nvPr>
        </p:nvSpPr>
        <p:spPr/>
        <p:txBody>
          <a:bodyPr/>
          <a:lstStyle/>
          <a:p>
            <a:pPr>
              <a:defRPr/>
            </a:pPr>
            <a:fld id="{E8EE44A0-83E8-4CAF-B6F0-D5D01D9F3F60}" type="slidenum">
              <a:rPr lang="it-IT" smtClean="0"/>
              <a:pPr>
                <a:defRPr/>
              </a:pPr>
              <a:t>21</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egnaposto immagine diapositiva 1"/>
          <p:cNvSpPr>
            <a:spLocks noGrp="1" noRot="1" noChangeAspect="1" noTextEdit="1"/>
          </p:cNvSpPr>
          <p:nvPr>
            <p:ph type="sldImg"/>
          </p:nvPr>
        </p:nvSpPr>
        <p:spPr>
          <a:ln/>
        </p:spPr>
      </p:sp>
      <p:sp>
        <p:nvSpPr>
          <p:cNvPr id="137219" name="Segnaposto note 2"/>
          <p:cNvSpPr>
            <a:spLocks noGrp="1"/>
          </p:cNvSpPr>
          <p:nvPr>
            <p:ph type="body" idx="1"/>
          </p:nvPr>
        </p:nvSpPr>
        <p:spPr>
          <a:noFill/>
          <a:ln/>
        </p:spPr>
        <p:txBody>
          <a:bodyPr/>
          <a:lstStyle/>
          <a:p>
            <a:r>
              <a:rPr lang="it-IT" dirty="0" smtClean="0"/>
              <a:t>Unità alcolica standard, utilizzata come riferimento nelle tabelle esposte nei locali</a:t>
            </a:r>
          </a:p>
          <a:p>
            <a:endParaRPr lang="it-IT" dirty="0" smtClean="0"/>
          </a:p>
          <a:p>
            <a:pPr defTabSz="1289050">
              <a:lnSpc>
                <a:spcPct val="90000"/>
              </a:lnSpc>
              <a:spcAft>
                <a:spcPct val="35000"/>
              </a:spcAft>
              <a:buClr>
                <a:schemeClr val="accent1"/>
              </a:buClr>
              <a:buSzPct val="80000"/>
              <a:defRPr/>
            </a:pPr>
            <a:r>
              <a:rPr lang="it-IT" sz="1200" b="0" dirty="0" smtClean="0">
                <a:solidFill>
                  <a:schemeClr val="bg1"/>
                </a:solidFill>
              </a:rPr>
              <a:t>Il suo contenuto nelle bevande si esprime attraverso il numero di gradi </a:t>
            </a:r>
            <a:r>
              <a:rPr lang="it-IT" sz="1200" b="0" dirty="0" err="1" smtClean="0">
                <a:solidFill>
                  <a:schemeClr val="bg1"/>
                </a:solidFill>
              </a:rPr>
              <a:t>alcolimetrici</a:t>
            </a:r>
            <a:r>
              <a:rPr lang="it-IT" sz="1200" b="0" dirty="0" smtClean="0">
                <a:solidFill>
                  <a:schemeClr val="bg1"/>
                </a:solidFill>
              </a:rPr>
              <a:t> (°) che rappresenta la percentuale in volume (% vol.) di alcol nella soluzione acquosa (ml/</a:t>
            </a:r>
            <a:r>
              <a:rPr lang="it-IT" sz="1200" b="0" dirty="0" err="1" smtClean="0">
                <a:solidFill>
                  <a:schemeClr val="bg1"/>
                </a:solidFill>
              </a:rPr>
              <a:t>ml</a:t>
            </a:r>
            <a:r>
              <a:rPr lang="it-IT" sz="1200" b="0" dirty="0" smtClean="0">
                <a:solidFill>
                  <a:schemeClr val="bg1"/>
                </a:solidFill>
              </a:rPr>
              <a:t>):</a:t>
            </a:r>
          </a:p>
          <a:p>
            <a:pPr defTabSz="1289050">
              <a:lnSpc>
                <a:spcPct val="90000"/>
              </a:lnSpc>
              <a:spcAft>
                <a:spcPct val="35000"/>
              </a:spcAft>
              <a:buClr>
                <a:schemeClr val="accent1"/>
              </a:buClr>
              <a:buSzPct val="80000"/>
              <a:defRPr/>
            </a:pPr>
            <a:r>
              <a:rPr lang="it-IT" sz="1200" b="0" dirty="0" smtClean="0">
                <a:solidFill>
                  <a:schemeClr val="bg1"/>
                </a:solidFill>
              </a:rPr>
              <a:t>nella birra chiara abbiamo una concentrazione di alcol pari a  5-6° o più;</a:t>
            </a:r>
          </a:p>
          <a:p>
            <a:pPr defTabSz="1289050">
              <a:lnSpc>
                <a:spcPct val="90000"/>
              </a:lnSpc>
              <a:spcAft>
                <a:spcPct val="35000"/>
              </a:spcAft>
              <a:buClr>
                <a:schemeClr val="accent1"/>
              </a:buClr>
              <a:buSzPct val="80000"/>
              <a:defRPr/>
            </a:pPr>
            <a:r>
              <a:rPr lang="it-IT" sz="1200" b="0" dirty="0" smtClean="0">
                <a:solidFill>
                  <a:schemeClr val="bg1"/>
                </a:solidFill>
              </a:rPr>
              <a:t>nel vino 10-12°;</a:t>
            </a:r>
          </a:p>
          <a:p>
            <a:pPr defTabSz="1289050">
              <a:lnSpc>
                <a:spcPct val="90000"/>
              </a:lnSpc>
              <a:spcAft>
                <a:spcPct val="35000"/>
              </a:spcAft>
              <a:buClr>
                <a:schemeClr val="accent1"/>
              </a:buClr>
              <a:buSzPct val="80000"/>
              <a:defRPr/>
            </a:pPr>
            <a:r>
              <a:rPr lang="it-IT" sz="1200" b="0" dirty="0" smtClean="0">
                <a:solidFill>
                  <a:schemeClr val="bg1"/>
                </a:solidFill>
              </a:rPr>
              <a:t>nei superalcolici 40-50° ed oltre.</a:t>
            </a:r>
          </a:p>
          <a:p>
            <a:endParaRPr lang="it-IT" dirty="0" smtClean="0"/>
          </a:p>
        </p:txBody>
      </p:sp>
      <p:sp>
        <p:nvSpPr>
          <p:cNvPr id="137220" name="Segnaposto numero diapositiva 3"/>
          <p:cNvSpPr>
            <a:spLocks noGrp="1"/>
          </p:cNvSpPr>
          <p:nvPr>
            <p:ph type="sldNum" sz="quarter" idx="5"/>
          </p:nvPr>
        </p:nvSpPr>
        <p:spPr>
          <a:noFill/>
        </p:spPr>
        <p:txBody>
          <a:bodyPr/>
          <a:lstStyle/>
          <a:p>
            <a:fld id="{95AE085F-2A14-4737-B346-1D4FACBD5427}" type="slidenum">
              <a:rPr lang="it-IT" smtClean="0"/>
              <a:pPr/>
              <a:t>22</a:t>
            </a:fld>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egnaposto immagine diapositiva 1"/>
          <p:cNvSpPr>
            <a:spLocks noGrp="1" noRot="1" noChangeAspect="1" noTextEdit="1"/>
          </p:cNvSpPr>
          <p:nvPr>
            <p:ph type="sldImg"/>
          </p:nvPr>
        </p:nvSpPr>
        <p:spPr>
          <a:ln/>
        </p:spPr>
      </p:sp>
      <p:sp>
        <p:nvSpPr>
          <p:cNvPr id="3" name="Segnaposto note 2"/>
          <p:cNvSpPr>
            <a:spLocks noGrp="1"/>
          </p:cNvSpPr>
          <p:nvPr>
            <p:ph type="body" idx="1"/>
          </p:nvPr>
        </p:nvSpPr>
        <p:spPr/>
        <p:txBody>
          <a:bodyPr>
            <a:normAutofit fontScale="32500" lnSpcReduction="20000"/>
          </a:bodyPr>
          <a:lstStyle/>
          <a:p>
            <a:pPr defTabSz="1244600">
              <a:lnSpc>
                <a:spcPct val="90000"/>
              </a:lnSpc>
              <a:spcAft>
                <a:spcPct val="35000"/>
              </a:spcAft>
              <a:buClr>
                <a:schemeClr val="accent1"/>
              </a:buClr>
              <a:buSzPct val="80000"/>
              <a:defRPr/>
            </a:pPr>
            <a:r>
              <a:rPr lang="it-IT" sz="1200" b="1" dirty="0" smtClean="0">
                <a:solidFill>
                  <a:schemeClr val="bg1"/>
                </a:solidFill>
              </a:rPr>
              <a:t>L’alcol viene assorbito per il 20% dallo stomaco e per il restante 80% dalla prima parte dell’intestino.</a:t>
            </a:r>
          </a:p>
          <a:p>
            <a:pPr defTabSz="1244600">
              <a:lnSpc>
                <a:spcPct val="90000"/>
              </a:lnSpc>
              <a:spcAft>
                <a:spcPct val="35000"/>
              </a:spcAft>
              <a:buClr>
                <a:schemeClr val="accent1"/>
              </a:buClr>
              <a:buSzPct val="80000"/>
              <a:defRPr/>
            </a:pPr>
            <a:r>
              <a:rPr lang="it-IT" sz="1200" b="1" u="sng" dirty="0" smtClean="0">
                <a:solidFill>
                  <a:schemeClr val="bg1"/>
                </a:solidFill>
              </a:rPr>
              <a:t>Se lo stomaco è vuoto, l’assorbimento è più rapido</a:t>
            </a:r>
            <a:r>
              <a:rPr lang="it-IT" sz="1200" b="1" dirty="0" smtClean="0">
                <a:solidFill>
                  <a:schemeClr val="bg1"/>
                </a:solidFill>
              </a:rPr>
              <a:t>.</a:t>
            </a:r>
          </a:p>
          <a:p>
            <a:pPr defTabSz="1244600">
              <a:lnSpc>
                <a:spcPct val="90000"/>
              </a:lnSpc>
              <a:spcAft>
                <a:spcPct val="35000"/>
              </a:spcAft>
              <a:buClr>
                <a:schemeClr val="accent1"/>
              </a:buClr>
              <a:buSzPct val="80000"/>
              <a:defRPr/>
            </a:pPr>
            <a:r>
              <a:rPr lang="it-IT" sz="1200" b="1" dirty="0" smtClean="0">
                <a:solidFill>
                  <a:schemeClr val="bg1"/>
                </a:solidFill>
              </a:rPr>
              <a:t>L’alcol assorbito passa nel sangue e dal sangue al fegato, che ha il compito di distruggerlo,</a:t>
            </a:r>
            <a:r>
              <a:rPr lang="it-IT" sz="1200" b="1" baseline="0" dirty="0" smtClean="0">
                <a:solidFill>
                  <a:schemeClr val="bg1"/>
                </a:solidFill>
              </a:rPr>
              <a:t> e lo fa per il </a:t>
            </a:r>
            <a:r>
              <a:rPr lang="it-IT" sz="1200" b="1" dirty="0" smtClean="0">
                <a:solidFill>
                  <a:schemeClr val="bg1"/>
                </a:solidFill>
              </a:rPr>
              <a:t>90-98%;</a:t>
            </a:r>
            <a:r>
              <a:rPr lang="it-IT" sz="1200" b="1" baseline="0" dirty="0" smtClean="0">
                <a:solidFill>
                  <a:schemeClr val="bg1"/>
                </a:solidFill>
              </a:rPr>
              <a:t> i</a:t>
            </a:r>
            <a:r>
              <a:rPr lang="it-IT" sz="1200" b="1" dirty="0" smtClean="0">
                <a:solidFill>
                  <a:schemeClr val="accent1"/>
                </a:solidFill>
              </a:rPr>
              <a:t>l restante 2-10%  d’alcol viene eliminato attraverso l’urina, le feci, il respiro, il latte materno, le lacrime e il sudore.</a:t>
            </a:r>
            <a:endParaRPr lang="it-IT" sz="1200" b="1" dirty="0" smtClean="0">
              <a:solidFill>
                <a:schemeClr val="bg1"/>
              </a:solidFill>
            </a:endParaRPr>
          </a:p>
          <a:p>
            <a:pPr defTabSz="1244600">
              <a:lnSpc>
                <a:spcPct val="90000"/>
              </a:lnSpc>
              <a:spcAft>
                <a:spcPct val="35000"/>
              </a:spcAft>
              <a:buClr>
                <a:schemeClr val="accent1"/>
              </a:buClr>
              <a:buSzPct val="80000"/>
              <a:defRPr/>
            </a:pPr>
            <a:r>
              <a:rPr lang="it-IT" sz="1200" b="1" dirty="0" smtClean="0">
                <a:solidFill>
                  <a:schemeClr val="bg1"/>
                </a:solidFill>
              </a:rPr>
              <a:t>Il “problema” è che finché il fegato non ne ha completato l’eliminazione, l’alcol continua a circolare diffondendosi nei vari organi.</a:t>
            </a:r>
            <a:r>
              <a:rPr lang="it-IT" sz="1200" b="1" kern="1200" dirty="0" smtClean="0">
                <a:solidFill>
                  <a:schemeClr val="accent1"/>
                </a:solidFill>
                <a:latin typeface="Calibri" pitchFamily="34" charset="0"/>
                <a:ea typeface="+mn-ea"/>
                <a:cs typeface="+mn-cs"/>
              </a:rPr>
              <a:t> </a:t>
            </a:r>
          </a:p>
          <a:p>
            <a:pPr defTabSz="1244600">
              <a:lnSpc>
                <a:spcPct val="90000"/>
              </a:lnSpc>
              <a:spcAft>
                <a:spcPct val="35000"/>
              </a:spcAft>
              <a:buClr>
                <a:schemeClr val="accent1"/>
              </a:buClr>
              <a:buSzPct val="80000"/>
              <a:defRPr/>
            </a:pPr>
            <a:endParaRPr lang="it-IT" sz="1200" b="1" kern="1200" dirty="0" smtClean="0">
              <a:solidFill>
                <a:schemeClr val="accent1"/>
              </a:solidFill>
              <a:latin typeface="Calibri" pitchFamily="34" charset="0"/>
              <a:ea typeface="+mn-ea"/>
              <a:cs typeface="+mn-cs"/>
            </a:endParaRPr>
          </a:p>
          <a:p>
            <a:pPr defTabSz="1244600">
              <a:lnSpc>
                <a:spcPct val="90000"/>
              </a:lnSpc>
              <a:spcAft>
                <a:spcPct val="35000"/>
              </a:spcAft>
              <a:buClr>
                <a:schemeClr val="accent1"/>
              </a:buClr>
              <a:buSzPct val="80000"/>
              <a:defRPr/>
            </a:pPr>
            <a:endParaRPr lang="it-IT" sz="1200" b="1" kern="1200" dirty="0" smtClean="0">
              <a:solidFill>
                <a:schemeClr val="accent1"/>
              </a:solidFill>
              <a:latin typeface="Calibri" pitchFamily="34" charset="0"/>
              <a:ea typeface="+mn-ea"/>
              <a:cs typeface="+mn-cs"/>
            </a:endParaRPr>
          </a:p>
          <a:p>
            <a:pPr marL="0" marR="0" indent="0" algn="l" defTabSz="1244600" rtl="0" eaLnBrk="0" fontAlgn="base" latinLnBrk="0" hangingPunct="0">
              <a:lnSpc>
                <a:spcPct val="90000"/>
              </a:lnSpc>
              <a:spcBef>
                <a:spcPct val="30000"/>
              </a:spcBef>
              <a:spcAft>
                <a:spcPct val="35000"/>
              </a:spcAft>
              <a:buClr>
                <a:schemeClr val="accent1"/>
              </a:buClr>
              <a:buSzPct val="80000"/>
              <a:buFontTx/>
              <a:buNone/>
              <a:tabLst/>
              <a:defRPr/>
            </a:pPr>
            <a:r>
              <a:rPr lang="it-IT" sz="1200" b="1" dirty="0" smtClean="0"/>
              <a:t>L'alcol ingerito a forti dosi altera il metabolismo, influisce sulla pressione sanguigna, influenza il ritmo del cuore e può causare forme d'intossicazione anche gravi.</a:t>
            </a:r>
          </a:p>
          <a:p>
            <a:pPr marL="0" marR="0" indent="0" algn="l" defTabSz="1244600" rtl="0" eaLnBrk="0" fontAlgn="base" latinLnBrk="0" hangingPunct="0">
              <a:lnSpc>
                <a:spcPct val="90000"/>
              </a:lnSpc>
              <a:spcBef>
                <a:spcPct val="30000"/>
              </a:spcBef>
              <a:spcAft>
                <a:spcPct val="35000"/>
              </a:spcAft>
              <a:buClr>
                <a:schemeClr val="accent1"/>
              </a:buClr>
              <a:buSzPct val="80000"/>
              <a:buFontTx/>
              <a:buNone/>
              <a:tabLst/>
              <a:defRPr/>
            </a:pPr>
            <a:endParaRPr lang="it-IT" sz="1200" b="1" dirty="0" smtClean="0"/>
          </a:p>
          <a:p>
            <a:pPr marL="0" marR="0" indent="0" algn="l" defTabSz="1244600" rtl="0" eaLnBrk="0" fontAlgn="base" latinLnBrk="0" hangingPunct="0">
              <a:lnSpc>
                <a:spcPct val="90000"/>
              </a:lnSpc>
              <a:spcBef>
                <a:spcPct val="30000"/>
              </a:spcBef>
              <a:spcAft>
                <a:spcPct val="35000"/>
              </a:spcAft>
              <a:buClr>
                <a:schemeClr val="accent1"/>
              </a:buClr>
              <a:buSzPct val="80000"/>
              <a:buFontTx/>
              <a:buNone/>
              <a:tabLst/>
              <a:defRPr/>
            </a:pPr>
            <a:r>
              <a:rPr lang="it-IT" sz="1200" b="1" dirty="0" smtClean="0"/>
              <a:t>Danni epatici gravi come la </a:t>
            </a:r>
            <a:r>
              <a:rPr lang="it-IT" sz="1200" b="1" i="1" dirty="0" smtClean="0">
                <a:solidFill>
                  <a:schemeClr val="accent3">
                    <a:lumMod val="75000"/>
                  </a:schemeClr>
                </a:solidFill>
              </a:rPr>
              <a:t>cirrosi</a:t>
            </a:r>
            <a:r>
              <a:rPr lang="it-IT" sz="1200" b="1" dirty="0" smtClean="0"/>
              <a:t>, </a:t>
            </a:r>
            <a:r>
              <a:rPr lang="it-IT" sz="1200" b="1" u="sng" dirty="0" smtClean="0"/>
              <a:t>malattie cardiache</a:t>
            </a:r>
            <a:r>
              <a:rPr lang="it-IT" sz="1200" b="1" dirty="0" smtClean="0"/>
              <a:t>, </a:t>
            </a:r>
            <a:r>
              <a:rPr lang="it-IT" sz="1200" b="1" u="sng" dirty="0" smtClean="0"/>
              <a:t>nervose</a:t>
            </a:r>
            <a:r>
              <a:rPr lang="it-IT" sz="1200" b="1" dirty="0" smtClean="0"/>
              <a:t> e certi tipi di </a:t>
            </a:r>
            <a:r>
              <a:rPr lang="it-IT" sz="1200" b="1" u="sng" dirty="0" smtClean="0"/>
              <a:t>tumori</a:t>
            </a:r>
            <a:r>
              <a:rPr lang="it-IT" sz="1200" b="1" dirty="0" smtClean="0"/>
              <a:t> sono le principali conseguenze di un uso smodato e prolungato nel tempo di bevande alcoliche.</a:t>
            </a:r>
          </a:p>
          <a:p>
            <a:pPr marL="0" marR="0" indent="0" algn="l" defTabSz="1244600" rtl="0" eaLnBrk="0" fontAlgn="base" latinLnBrk="0" hangingPunct="0">
              <a:lnSpc>
                <a:spcPct val="90000"/>
              </a:lnSpc>
              <a:spcBef>
                <a:spcPct val="30000"/>
              </a:spcBef>
              <a:spcAft>
                <a:spcPct val="35000"/>
              </a:spcAft>
              <a:buClr>
                <a:schemeClr val="accent1"/>
              </a:buClr>
              <a:buSzPct val="80000"/>
              <a:buFontTx/>
              <a:buNone/>
              <a:tabLst/>
              <a:defRPr/>
            </a:pPr>
            <a:endParaRPr lang="it-IT" sz="1200" b="1" dirty="0" smtClean="0"/>
          </a:p>
          <a:p>
            <a:pPr defTabSz="1244600">
              <a:lnSpc>
                <a:spcPct val="90000"/>
              </a:lnSpc>
              <a:spcAft>
                <a:spcPct val="35000"/>
              </a:spcAft>
              <a:buClr>
                <a:schemeClr val="accent1"/>
              </a:buClr>
              <a:buSzPct val="80000"/>
              <a:defRPr/>
            </a:pPr>
            <a:endParaRPr lang="it-IT" sz="1200" b="1" kern="1200" dirty="0" smtClean="0">
              <a:solidFill>
                <a:schemeClr val="accent1"/>
              </a:solidFill>
              <a:latin typeface="Calibri" pitchFamily="34" charset="0"/>
              <a:ea typeface="+mn-ea"/>
              <a:cs typeface="+mn-cs"/>
            </a:endParaRPr>
          </a:p>
          <a:p>
            <a:pPr defTabSz="1244600">
              <a:lnSpc>
                <a:spcPct val="90000"/>
              </a:lnSpc>
              <a:spcAft>
                <a:spcPct val="35000"/>
              </a:spcAft>
              <a:buClr>
                <a:schemeClr val="accent1"/>
              </a:buClr>
              <a:buSzPct val="80000"/>
              <a:defRPr/>
            </a:pPr>
            <a:endParaRPr lang="it-IT" sz="1200" b="1" kern="1200" dirty="0" smtClean="0">
              <a:solidFill>
                <a:schemeClr val="accent1"/>
              </a:solidFill>
              <a:latin typeface="Calibri" pitchFamily="34" charset="0"/>
              <a:ea typeface="+mn-ea"/>
              <a:cs typeface="+mn-cs"/>
            </a:endParaRPr>
          </a:p>
          <a:p>
            <a:pPr defTabSz="1244600">
              <a:lnSpc>
                <a:spcPct val="90000"/>
              </a:lnSpc>
              <a:spcAft>
                <a:spcPct val="35000"/>
              </a:spcAft>
              <a:buClr>
                <a:schemeClr val="accent1"/>
              </a:buClr>
              <a:buSzPct val="80000"/>
              <a:defRPr/>
            </a:pPr>
            <a:endParaRPr lang="it-IT" sz="1200" b="1" kern="1200" dirty="0" smtClean="0">
              <a:solidFill>
                <a:schemeClr val="accent1"/>
              </a:solidFill>
              <a:latin typeface="Calibri" pitchFamily="34" charset="0"/>
              <a:ea typeface="+mn-ea"/>
              <a:cs typeface="+mn-cs"/>
            </a:endParaRPr>
          </a:p>
          <a:p>
            <a:pPr defTabSz="1244600">
              <a:lnSpc>
                <a:spcPct val="90000"/>
              </a:lnSpc>
              <a:spcAft>
                <a:spcPct val="35000"/>
              </a:spcAft>
              <a:buClr>
                <a:schemeClr val="accent1"/>
              </a:buClr>
              <a:buSzPct val="80000"/>
              <a:defRPr/>
            </a:pPr>
            <a:endParaRPr lang="it-IT" sz="1200" b="1" dirty="0" smtClean="0">
              <a:solidFill>
                <a:schemeClr val="bg1"/>
              </a:solidFill>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dirty="0" smtClean="0">
              <a:latin typeface="Calibri" pitchFamily="32" charset="0"/>
            </a:endParaRPr>
          </a:p>
          <a:p>
            <a:pPr>
              <a:defRPr/>
            </a:pPr>
            <a:endParaRPr lang="it-IT" dirty="0"/>
          </a:p>
        </p:txBody>
      </p:sp>
      <p:sp>
        <p:nvSpPr>
          <p:cNvPr id="139268" name="Segnaposto numero diapositiva 3"/>
          <p:cNvSpPr>
            <a:spLocks noGrp="1"/>
          </p:cNvSpPr>
          <p:nvPr>
            <p:ph type="sldNum" sz="quarter" idx="5"/>
          </p:nvPr>
        </p:nvSpPr>
        <p:spPr>
          <a:noFill/>
        </p:spPr>
        <p:txBody>
          <a:bodyPr/>
          <a:lstStyle/>
          <a:p>
            <a:fld id="{272FDD13-4BDE-40A7-87AA-E629AABBD4C4}" type="slidenum">
              <a:rPr lang="it-IT" smtClean="0"/>
              <a:pPr/>
              <a:t>24</a:t>
            </a:fld>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egnaposto immagine diapositiva 1"/>
          <p:cNvSpPr>
            <a:spLocks noGrp="1" noRot="1" noChangeAspect="1" noTextEdit="1"/>
          </p:cNvSpPr>
          <p:nvPr>
            <p:ph type="sldImg"/>
          </p:nvPr>
        </p:nvSpPr>
        <p:spPr>
          <a:ln/>
        </p:spPr>
      </p:sp>
      <p:sp>
        <p:nvSpPr>
          <p:cNvPr id="140291" name="Segnaposto note 2"/>
          <p:cNvSpPr>
            <a:spLocks noGrp="1"/>
          </p:cNvSpPr>
          <p:nvPr>
            <p:ph type="body" idx="1"/>
          </p:nvPr>
        </p:nvSpPr>
        <p:spPr>
          <a:noFill/>
          <a:ln/>
        </p:spPr>
        <p:txBody>
          <a:bodyPr/>
          <a:lstStyle/>
          <a:p>
            <a:pPr marL="228600" indent="-228600">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aseline="0" dirty="0" smtClean="0"/>
              <a:t>e 2) poca quantità ma alta concentrazione alcolica fa danni tanto quanto una grande quantità con bassa concentrazione alcolica</a:t>
            </a:r>
          </a:p>
          <a:p>
            <a:pPr marL="228600" indent="-228600">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baseline="0" dirty="0" smtClean="0"/>
          </a:p>
          <a:p>
            <a:pPr marL="228600" indent="-2286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aseline="0" dirty="0" smtClean="0"/>
              <a:t>5) Le differenze individuali sono dovute alla maggiore o minore efficienza del fegato a metabolizzare l’alcol: quando l’efficienza è ridotta  per motivi fisiologici (giovani, donne, razza asiatica) o patologici (epatiti, cirrosi), l’individuo è maggiormente esposto ai danni dell’alcol.</a:t>
            </a:r>
            <a:endParaRPr lang="it-IT" dirty="0" smtClean="0"/>
          </a:p>
        </p:txBody>
      </p:sp>
      <p:sp>
        <p:nvSpPr>
          <p:cNvPr id="140292" name="Segnaposto numero diapositiva 3"/>
          <p:cNvSpPr>
            <a:spLocks noGrp="1"/>
          </p:cNvSpPr>
          <p:nvPr>
            <p:ph type="sldNum" sz="quarter" idx="5"/>
          </p:nvPr>
        </p:nvSpPr>
        <p:spPr>
          <a:noFill/>
        </p:spPr>
        <p:txBody>
          <a:bodyPr/>
          <a:lstStyle/>
          <a:p>
            <a:fld id="{3C4FDD6C-9C13-4BD6-BD3B-890A9FFC6E76}" type="slidenum">
              <a:rPr lang="it-IT" smtClean="0"/>
              <a:pPr/>
              <a:t>25</a:t>
            </a:fld>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Oltre ai danni causati alla propria salute,</a:t>
            </a:r>
            <a:r>
              <a:rPr lang="it-IT" baseline="0" dirty="0" smtClean="0"/>
              <a:t> (trattati finora </a:t>
            </a:r>
            <a:r>
              <a:rPr lang="it-IT" baseline="0" dirty="0" err="1" smtClean="0"/>
              <a:t>n.d.r.</a:t>
            </a:r>
            <a:r>
              <a:rPr lang="it-IT" baseline="0" dirty="0" smtClean="0"/>
              <a:t>) l’alcolizzato perde la capacità a RELAZIONARSI con gli altri, che porta inevitabilmente a problemi nella sfera affettiva, diventa INAFFIDABILE nello svolgimento di compiti anche semplici e nel mantenere fede ad appuntamenti e scadenze, causando problemi sul luogo di studio o di lavoro, i quali vengono frequentemente abbandonati, e sviluppa un DISINTERESSE VERSO OGNI ATTIVITA’ (lavarsi, </a:t>
            </a:r>
            <a:r>
              <a:rPr lang="it-IT" baseline="0" dirty="0" err="1" smtClean="0"/>
              <a:t>mangiare…</a:t>
            </a:r>
            <a:r>
              <a:rPr lang="it-IT" baseline="0" dirty="0" smtClean="0"/>
              <a:t>) che non sia il bere.</a:t>
            </a:r>
            <a:endParaRPr lang="it-IT" dirty="0"/>
          </a:p>
        </p:txBody>
      </p:sp>
      <p:sp>
        <p:nvSpPr>
          <p:cNvPr id="4" name="Segnaposto numero diapositiva 3"/>
          <p:cNvSpPr>
            <a:spLocks noGrp="1"/>
          </p:cNvSpPr>
          <p:nvPr>
            <p:ph type="sldNum" sz="quarter" idx="10"/>
          </p:nvPr>
        </p:nvSpPr>
        <p:spPr/>
        <p:txBody>
          <a:bodyPr/>
          <a:lstStyle/>
          <a:p>
            <a:pPr>
              <a:defRPr/>
            </a:pPr>
            <a:fld id="{E8EE44A0-83E8-4CAF-B6F0-D5D01D9F3F60}" type="slidenum">
              <a:rPr lang="it-IT" smtClean="0"/>
              <a:pPr>
                <a:defRPr/>
              </a:pPr>
              <a:t>26</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 DIPENDENZA FISICA fa sì che il</a:t>
            </a:r>
            <a:r>
              <a:rPr lang="it-IT" baseline="0" dirty="0" smtClean="0"/>
              <a:t> corpo si abitui alla presenza dell’alcol e se il suo uso si interrompe troppo bruscamente si ha la crisi d’astinenza, che ha il suo picco in 24 – 48 ore e tende a ridursi dopo una settimana circa. Questa condizioni può ripresentarsi ciclicamente e persistere anche per molti mesi.</a:t>
            </a:r>
          </a:p>
          <a:p>
            <a:r>
              <a:rPr lang="it-IT" baseline="0" dirty="0" smtClean="0"/>
              <a:t>In alcuni casi (es. soggetti in cattivo stato di salute) la crisi d’astinenza può essere sufficiente a causare la morte.</a:t>
            </a:r>
          </a:p>
          <a:p>
            <a:endParaRPr lang="it-IT" baseline="0" dirty="0" smtClean="0"/>
          </a:p>
          <a:p>
            <a:endParaRPr lang="it-IT" baseline="0" dirty="0" smtClean="0"/>
          </a:p>
          <a:p>
            <a:endParaRPr lang="it-IT" baseline="0" dirty="0" smtClean="0"/>
          </a:p>
          <a:p>
            <a:r>
              <a:rPr lang="it-IT" baseline="0" dirty="0" smtClean="0"/>
              <a:t>NB: A volte gli alcolisti tendono a resistere il più possibile ai terribili sintomi della crisi d’astinenza per protrarre il più possibile la prossima bevuta, aumentando nuovamente la tolleranza del corpo all’alcol per riprovare ancora l’effetto delle prime volte.</a:t>
            </a:r>
            <a:endParaRPr lang="it-IT" dirty="0"/>
          </a:p>
        </p:txBody>
      </p:sp>
      <p:sp>
        <p:nvSpPr>
          <p:cNvPr id="4" name="Segnaposto numero diapositiva 3"/>
          <p:cNvSpPr>
            <a:spLocks noGrp="1"/>
          </p:cNvSpPr>
          <p:nvPr>
            <p:ph type="sldNum" sz="quarter" idx="10"/>
          </p:nvPr>
        </p:nvSpPr>
        <p:spPr/>
        <p:txBody>
          <a:bodyPr/>
          <a:lstStyle/>
          <a:p>
            <a:pPr>
              <a:defRPr/>
            </a:pPr>
            <a:fld id="{E8EE44A0-83E8-4CAF-B6F0-D5D01D9F3F60}" type="slidenum">
              <a:rPr lang="it-IT" smtClean="0"/>
              <a:pPr>
                <a:defRPr/>
              </a:pPr>
              <a:t>27</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16"/>
          <p:cNvSpPr>
            <a:spLocks noGrp="1" noChangeArrowheads="1"/>
          </p:cNvSpPr>
          <p:nvPr>
            <p:ph type="sldNum" sz="quarter" idx="5"/>
          </p:nvPr>
        </p:nvSpPr>
        <p:spPr>
          <a:noFill/>
        </p:spPr>
        <p:txBody>
          <a:bodyPr/>
          <a:lstStyle/>
          <a:p>
            <a:fld id="{60A0E903-AE03-47E8-9F60-978F912BE1ED}" type="slidenum">
              <a:rPr lang="it-IT" smtClean="0"/>
              <a:pPr/>
              <a:t>2</a:t>
            </a:fld>
            <a:endParaRPr lang="it-IT" smtClean="0"/>
          </a:p>
        </p:txBody>
      </p:sp>
      <p:sp>
        <p:nvSpPr>
          <p:cNvPr id="128003" name="Rectangle 1"/>
          <p:cNvSpPr>
            <a:spLocks noGrp="1" noRot="1" noChangeAspect="1" noChangeArrowheads="1" noTextEdit="1"/>
          </p:cNvSpPr>
          <p:nvPr>
            <p:ph type="sldImg"/>
          </p:nvPr>
        </p:nvSpPr>
        <p:spPr>
          <a:xfrm>
            <a:off x="992188" y="768350"/>
            <a:ext cx="5113337" cy="3835400"/>
          </a:xfrm>
          <a:solidFill>
            <a:srgbClr val="FFFFFF"/>
          </a:solidFill>
          <a:ln/>
        </p:spPr>
      </p:sp>
      <p:sp>
        <p:nvSpPr>
          <p:cNvPr id="128004" name="Text Box 2"/>
          <p:cNvSpPr>
            <a:spLocks noGrp="1" noChangeArrowheads="1"/>
          </p:cNvSpPr>
          <p:nvPr>
            <p:ph type="body" idx="1"/>
          </p:nvPr>
        </p:nvSpPr>
        <p:spPr>
          <a:xfrm>
            <a:off x="709613" y="4860925"/>
            <a:ext cx="5678487" cy="4695825"/>
          </a:xfrm>
          <a:noFill/>
          <a:ln/>
        </p:spPr>
        <p:txBody>
          <a:bodyPr/>
          <a:lstStyle/>
          <a:p>
            <a:pPr>
              <a:spcBef>
                <a:spcPts val="45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mtClean="0"/>
              <a:t>Di cosa parliamo oggi? Droghe come l’alcool che lo è a tutti gli effetti, la cannabis etc  ……(leggere slide)</a:t>
            </a:r>
          </a:p>
        </p:txBody>
      </p:sp>
      <p:sp>
        <p:nvSpPr>
          <p:cNvPr id="128005" name="Text Box 3"/>
          <p:cNvSpPr txBox="1">
            <a:spLocks noChangeArrowheads="1"/>
          </p:cNvSpPr>
          <p:nvPr/>
        </p:nvSpPr>
        <p:spPr bwMode="auto">
          <a:xfrm>
            <a:off x="4021138" y="9721850"/>
            <a:ext cx="3076575" cy="511175"/>
          </a:xfrm>
          <a:prstGeom prst="rect">
            <a:avLst/>
          </a:prstGeom>
          <a:noFill/>
          <a:ln w="9525">
            <a:noFill/>
            <a:round/>
            <a:headEnd/>
            <a:tailEnd/>
          </a:ln>
        </p:spPr>
        <p:txBody>
          <a:bodyPr lIns="89991" tIns="46795" rIns="89991" bIns="46795" anchor="b"/>
          <a:lstStyle/>
          <a:p>
            <a:pPr algn="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5E2BE50E-D6C6-4F97-83F6-EE6AFCC71BCB}" type="slidenum">
              <a:rPr lang="it-IT" sz="1200">
                <a:solidFill>
                  <a:srgbClr val="000000"/>
                </a:solidFill>
              </a:rPr>
              <a:pPr algn="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2</a:t>
            </a:fld>
            <a:endParaRPr lang="it-IT" sz="120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egnaposto immagine diapositiva 1"/>
          <p:cNvSpPr>
            <a:spLocks noGrp="1" noRot="1" noChangeAspect="1" noTextEdit="1"/>
          </p:cNvSpPr>
          <p:nvPr>
            <p:ph type="sldImg"/>
          </p:nvPr>
        </p:nvSpPr>
        <p:spPr>
          <a:ln/>
        </p:spPr>
      </p:sp>
      <p:sp>
        <p:nvSpPr>
          <p:cNvPr id="141315" name="Segnaposto note 2"/>
          <p:cNvSpPr>
            <a:spLocks noGrp="1"/>
          </p:cNvSpPr>
          <p:nvPr>
            <p:ph type="body" idx="1"/>
          </p:nvPr>
        </p:nvSpPr>
        <p:spPr>
          <a:noFill/>
          <a:ln/>
        </p:spPr>
        <p:txBody>
          <a:bodyPr/>
          <a:lstStyle/>
          <a:p>
            <a:r>
              <a:rPr lang="it-IT" smtClean="0"/>
              <a:t>Nonostante quello che si sente dire periodicamente dai mezzi di informazione di massa.</a:t>
            </a:r>
          </a:p>
        </p:txBody>
      </p:sp>
      <p:sp>
        <p:nvSpPr>
          <p:cNvPr id="141316" name="Segnaposto numero diapositiva 3"/>
          <p:cNvSpPr>
            <a:spLocks noGrp="1"/>
          </p:cNvSpPr>
          <p:nvPr>
            <p:ph type="sldNum" sz="quarter" idx="5"/>
          </p:nvPr>
        </p:nvSpPr>
        <p:spPr>
          <a:noFill/>
        </p:spPr>
        <p:txBody>
          <a:bodyPr/>
          <a:lstStyle/>
          <a:p>
            <a:fld id="{2B2655B9-1432-4798-B6F5-9DE0B3929D2D}" type="slidenum">
              <a:rPr lang="it-IT" smtClean="0"/>
              <a:pPr/>
              <a:t>28</a:t>
            </a:fld>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Rectangle 16"/>
          <p:cNvSpPr>
            <a:spLocks noGrp="1" noChangeArrowheads="1"/>
          </p:cNvSpPr>
          <p:nvPr>
            <p:ph type="sldNum" sz="quarter" idx="5"/>
          </p:nvPr>
        </p:nvSpPr>
        <p:spPr>
          <a:noFill/>
        </p:spPr>
        <p:txBody>
          <a:bodyPr/>
          <a:lstStyle/>
          <a:p>
            <a:fld id="{FD71F657-E431-4C7D-879A-4ED8BDBE76CB}" type="slidenum">
              <a:rPr lang="it-IT" smtClean="0"/>
              <a:pPr/>
              <a:t>30</a:t>
            </a:fld>
            <a:endParaRPr lang="it-IT" smtClean="0"/>
          </a:p>
        </p:txBody>
      </p:sp>
      <p:sp>
        <p:nvSpPr>
          <p:cNvPr id="168963" name="Rectangle 1"/>
          <p:cNvSpPr>
            <a:spLocks noGrp="1" noRot="1" noChangeAspect="1" noChangeArrowheads="1" noTextEdit="1"/>
          </p:cNvSpPr>
          <p:nvPr>
            <p:ph type="sldImg"/>
          </p:nvPr>
        </p:nvSpPr>
        <p:spPr>
          <a:solidFill>
            <a:srgbClr val="FFFFFF"/>
          </a:solidFill>
          <a:ln/>
        </p:spPr>
      </p:sp>
      <p:sp>
        <p:nvSpPr>
          <p:cNvPr id="168964" name="Text Box 2"/>
          <p:cNvSpPr>
            <a:spLocks noGrp="1" noChangeArrowheads="1"/>
          </p:cNvSpPr>
          <p:nvPr>
            <p:ph type="body" idx="1"/>
          </p:nvPr>
        </p:nvSpPr>
        <p:spPr>
          <a:noFill/>
          <a:ln/>
        </p:spPr>
        <p:txBody>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Dove</a:t>
            </a:r>
            <a:r>
              <a:rPr lang="it-IT" baseline="0" dirty="0" smtClean="0"/>
              <a:t> cresce il tabacco: mostrare le aree marrone scuro che sono le principali produttrici di tabacco. NB: far vedere che anche l’</a:t>
            </a:r>
            <a:r>
              <a:rPr lang="it-IT" baseline="0" dirty="0" err="1" smtClean="0"/>
              <a:t>italia</a:t>
            </a:r>
            <a:r>
              <a:rPr lang="it-IT" baseline="0" dirty="0" smtClean="0"/>
              <a:t> ne produce in grande quantità.</a:t>
            </a:r>
            <a:endParaRPr lang="it-IT"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 dipendenza FISICA</a:t>
            </a:r>
            <a:r>
              <a:rPr lang="it-IT" baseline="0" dirty="0" smtClean="0"/>
              <a:t> da nicotina sparisce dopo 7/15 giorni da che si smette completamente di fumare.</a:t>
            </a:r>
            <a:endParaRPr lang="it-IT" dirty="0"/>
          </a:p>
        </p:txBody>
      </p:sp>
      <p:sp>
        <p:nvSpPr>
          <p:cNvPr id="4" name="Segnaposto numero diapositiva 3"/>
          <p:cNvSpPr>
            <a:spLocks noGrp="1"/>
          </p:cNvSpPr>
          <p:nvPr>
            <p:ph type="sldNum" sz="quarter" idx="10"/>
          </p:nvPr>
        </p:nvSpPr>
        <p:spPr/>
        <p:txBody>
          <a:bodyPr/>
          <a:lstStyle/>
          <a:p>
            <a:pPr>
              <a:defRPr/>
            </a:pPr>
            <a:fld id="{E8EE44A0-83E8-4CAF-B6F0-D5D01D9F3F60}" type="slidenum">
              <a:rPr lang="it-IT" smtClean="0"/>
              <a:pPr>
                <a:defRPr/>
              </a:pPr>
              <a:t>31</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Rectangle 16"/>
          <p:cNvSpPr>
            <a:spLocks noGrp="1" noChangeArrowheads="1"/>
          </p:cNvSpPr>
          <p:nvPr>
            <p:ph type="sldNum" sz="quarter" idx="5"/>
          </p:nvPr>
        </p:nvSpPr>
        <p:spPr>
          <a:noFill/>
        </p:spPr>
        <p:txBody>
          <a:bodyPr/>
          <a:lstStyle/>
          <a:p>
            <a:fld id="{EC18F89C-1DCF-41FF-8EA4-0621E3B81B94}" type="slidenum">
              <a:rPr lang="it-IT" smtClean="0"/>
              <a:pPr/>
              <a:t>32</a:t>
            </a:fld>
            <a:endParaRPr lang="it-IT" smtClean="0"/>
          </a:p>
        </p:txBody>
      </p:sp>
      <p:sp>
        <p:nvSpPr>
          <p:cNvPr id="169987" name="Rectangle 1"/>
          <p:cNvSpPr>
            <a:spLocks noGrp="1" noRot="1" noChangeAspect="1" noChangeArrowheads="1" noTextEdit="1"/>
          </p:cNvSpPr>
          <p:nvPr>
            <p:ph type="sldImg"/>
          </p:nvPr>
        </p:nvSpPr>
        <p:spPr>
          <a:solidFill>
            <a:srgbClr val="FFFFFF"/>
          </a:solidFill>
          <a:ln/>
        </p:spPr>
      </p:sp>
      <p:sp>
        <p:nvSpPr>
          <p:cNvPr id="169988" name="Rectangle 2"/>
          <p:cNvSpPr>
            <a:spLocks noGrp="1" noChangeArrowheads="1"/>
          </p:cNvSpPr>
          <p:nvPr>
            <p:ph type="body" idx="1"/>
          </p:nvPr>
        </p:nvSpPr>
        <p:spPr>
          <a:xfrm>
            <a:off x="709613" y="4860925"/>
            <a:ext cx="5665787" cy="4591050"/>
          </a:xfrm>
          <a:noFill/>
          <a:ln/>
        </p:spPr>
        <p:txBody>
          <a:bodyPr wrap="none" anchor="ctr"/>
          <a:lstStyle/>
          <a:p>
            <a:endParaRPr lang="it-IT" smtClean="0"/>
          </a:p>
        </p:txBody>
      </p:sp>
      <p:sp>
        <p:nvSpPr>
          <p:cNvPr id="169989" name="Text Box 3"/>
          <p:cNvSpPr txBox="1">
            <a:spLocks noChangeArrowheads="1"/>
          </p:cNvSpPr>
          <p:nvPr/>
        </p:nvSpPr>
        <p:spPr bwMode="auto">
          <a:xfrm>
            <a:off x="4021138" y="9721850"/>
            <a:ext cx="3076575" cy="51117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FE0DA95-E372-48C1-96F0-8580388F7AD7}" type="slidenum">
              <a:rPr lang="it-IT"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32</a:t>
            </a:fld>
            <a:endParaRPr lang="it-IT"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Rectangle 16"/>
          <p:cNvSpPr>
            <a:spLocks noGrp="1" noChangeArrowheads="1"/>
          </p:cNvSpPr>
          <p:nvPr>
            <p:ph type="sldNum" sz="quarter" idx="5"/>
          </p:nvPr>
        </p:nvSpPr>
        <p:spPr>
          <a:noFill/>
        </p:spPr>
        <p:txBody>
          <a:bodyPr/>
          <a:lstStyle/>
          <a:p>
            <a:fld id="{8477650B-CF8F-4837-87C3-6250AFF945C2}" type="slidenum">
              <a:rPr lang="it-IT" smtClean="0"/>
              <a:pPr/>
              <a:t>33</a:t>
            </a:fld>
            <a:endParaRPr lang="it-IT" smtClean="0"/>
          </a:p>
        </p:txBody>
      </p:sp>
      <p:sp>
        <p:nvSpPr>
          <p:cNvPr id="171011" name="Rectangle 1"/>
          <p:cNvSpPr>
            <a:spLocks noGrp="1" noRot="1" noChangeAspect="1" noChangeArrowheads="1" noTextEdit="1"/>
          </p:cNvSpPr>
          <p:nvPr>
            <p:ph type="sldImg"/>
          </p:nvPr>
        </p:nvSpPr>
        <p:spPr>
          <a:solidFill>
            <a:srgbClr val="FFFFFF"/>
          </a:solidFill>
          <a:ln/>
        </p:spPr>
      </p:sp>
      <p:sp>
        <p:nvSpPr>
          <p:cNvPr id="171012" name="Rectangle 2"/>
          <p:cNvSpPr>
            <a:spLocks noGrp="1" noChangeArrowheads="1"/>
          </p:cNvSpPr>
          <p:nvPr>
            <p:ph type="body" idx="1"/>
          </p:nvPr>
        </p:nvSpPr>
        <p:spPr>
          <a:xfrm>
            <a:off x="709613" y="4860925"/>
            <a:ext cx="5665787" cy="4591050"/>
          </a:xfrm>
          <a:noFill/>
          <a:ln/>
        </p:spPr>
        <p:txBody>
          <a:bodyPr wrap="none" anchor="ctr"/>
          <a:lstStyle/>
          <a:p>
            <a:r>
              <a:rPr lang="it-IT" dirty="0" smtClean="0"/>
              <a:t>E se i danni da nicotina non bastano, ci pensano gli altri</a:t>
            </a:r>
            <a:r>
              <a:rPr lang="it-IT" baseline="0" dirty="0" smtClean="0"/>
              <a:t> componenti della sigaretta ad aumentarli!</a:t>
            </a:r>
          </a:p>
          <a:p>
            <a:r>
              <a:rPr lang="it-IT" dirty="0" smtClean="0"/>
              <a:t>Fumare</a:t>
            </a:r>
            <a:r>
              <a:rPr lang="it-IT" baseline="0" dirty="0" smtClean="0"/>
              <a:t> tabacco è dannoso non solo perché contiene nicotina: sono oltre 4000 le sostanze che si sviluppano dalla combustione di sigari e sigarette, la maggior parte delle quali è sconosciuta, mentre il resto è composto da sostanze tossiche e/o cancerogene.</a:t>
            </a:r>
          </a:p>
          <a:p>
            <a:endParaRPr lang="it-IT" baseline="0" dirty="0" smtClean="0"/>
          </a:p>
          <a:p>
            <a:r>
              <a:rPr lang="it-IT" baseline="0" dirty="0" smtClean="0"/>
              <a:t>NB: la nicotina viene anche usata come INSETTICIDA.</a:t>
            </a:r>
          </a:p>
          <a:p>
            <a:endParaRPr lang="it-IT" baseline="0" dirty="0" smtClean="0"/>
          </a:p>
          <a:p>
            <a:r>
              <a:rPr lang="it-IT" baseline="0" dirty="0" smtClean="0"/>
              <a:t>HEXAMINE  = </a:t>
            </a:r>
            <a:r>
              <a:rPr lang="it-IT" baseline="0" dirty="0" err="1" smtClean="0"/>
              <a:t>esametilentetrammina</a:t>
            </a:r>
            <a:endParaRPr lang="it-IT" dirty="0" smtClean="0"/>
          </a:p>
        </p:txBody>
      </p:sp>
      <p:sp>
        <p:nvSpPr>
          <p:cNvPr id="171013" name="Text Box 3"/>
          <p:cNvSpPr txBox="1">
            <a:spLocks noChangeArrowheads="1"/>
          </p:cNvSpPr>
          <p:nvPr/>
        </p:nvSpPr>
        <p:spPr bwMode="auto">
          <a:xfrm>
            <a:off x="4021138" y="9721850"/>
            <a:ext cx="3076575" cy="51117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3A83EFF-CEBE-4971-8B2F-BE77EB785259}" type="slidenum">
              <a:rPr lang="it-IT"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33</a:t>
            </a:fld>
            <a:endParaRPr lang="it-IT"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dirty="0" smtClean="0">
                <a:solidFill>
                  <a:srgbClr val="000000"/>
                </a:solidFill>
                <a:latin typeface="Constantia" charset="0"/>
                <a:ea typeface="Microsoft YaHei" charset="0"/>
                <a:cs typeface="Microsoft YaHei" charset="0"/>
              </a:rPr>
              <a:t>Danni</a:t>
            </a:r>
            <a:r>
              <a:rPr lang="it-IT" sz="1200" baseline="0" dirty="0" smtClean="0">
                <a:solidFill>
                  <a:srgbClr val="000000"/>
                </a:solidFill>
                <a:latin typeface="Constantia" charset="0"/>
                <a:ea typeface="Microsoft YaHei" charset="0"/>
                <a:cs typeface="Microsoft YaHei" charset="0"/>
              </a:rPr>
              <a:t> che si sommano a quelli causati dalla sola nicotina.</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sz="1200" baseline="0" smtClean="0">
              <a:solidFill>
                <a:srgbClr val="000000"/>
              </a:solidFill>
              <a:latin typeface="Constantia" charset="0"/>
              <a:ea typeface="Microsoft YaHei" charset="0"/>
              <a:cs typeface="Microsoft YaHei"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it-IT" sz="1200" smtClean="0">
                <a:solidFill>
                  <a:srgbClr val="000000"/>
                </a:solidFill>
                <a:latin typeface="Constantia" charset="0"/>
                <a:ea typeface="Microsoft YaHei" charset="0"/>
                <a:cs typeface="Microsoft YaHei" charset="0"/>
              </a:rPr>
              <a:t>Il </a:t>
            </a:r>
            <a:r>
              <a:rPr lang="it-IT" sz="1200" dirty="0" smtClean="0">
                <a:solidFill>
                  <a:srgbClr val="000000"/>
                </a:solidFill>
                <a:latin typeface="Constantia" charset="0"/>
                <a:ea typeface="Microsoft YaHei" charset="0"/>
                <a:cs typeface="Microsoft YaHei" charset="0"/>
              </a:rPr>
              <a:t>fumo è la causa principale dell’insorgenza della </a:t>
            </a:r>
            <a:r>
              <a:rPr lang="it-IT" sz="1200" dirty="0" err="1" smtClean="0">
                <a:solidFill>
                  <a:srgbClr val="000000"/>
                </a:solidFill>
                <a:latin typeface="Constantia" charset="0"/>
                <a:ea typeface="Microsoft YaHei" charset="0"/>
                <a:cs typeface="Microsoft YaHei" charset="0"/>
              </a:rPr>
              <a:t>Broncopneumopatia</a:t>
            </a:r>
            <a:r>
              <a:rPr lang="it-IT" sz="1200" dirty="0" smtClean="0">
                <a:solidFill>
                  <a:srgbClr val="000000"/>
                </a:solidFill>
                <a:latin typeface="Constantia" charset="0"/>
                <a:ea typeface="Microsoft YaHei" charset="0"/>
                <a:cs typeface="Microsoft YaHei" charset="0"/>
              </a:rPr>
              <a:t> cronica ostruttiva (BPCO), che viene considerata la </a:t>
            </a:r>
            <a:r>
              <a:rPr lang="it-IT" sz="1200" u="none" dirty="0" smtClean="0">
                <a:solidFill>
                  <a:srgbClr val="000000"/>
                </a:solidFill>
                <a:latin typeface="Constantia" charset="0"/>
                <a:ea typeface="Microsoft YaHei" charset="0"/>
                <a:cs typeface="Microsoft YaHei" charset="0"/>
              </a:rPr>
              <a:t>quarta causa di morte in USA e Europa.</a:t>
            </a:r>
          </a:p>
          <a:p>
            <a:endParaRPr lang="it-IT" dirty="0"/>
          </a:p>
        </p:txBody>
      </p:sp>
      <p:sp>
        <p:nvSpPr>
          <p:cNvPr id="4" name="Segnaposto numero diapositiva 3"/>
          <p:cNvSpPr>
            <a:spLocks noGrp="1"/>
          </p:cNvSpPr>
          <p:nvPr>
            <p:ph type="sldNum" sz="quarter" idx="10"/>
          </p:nvPr>
        </p:nvSpPr>
        <p:spPr/>
        <p:txBody>
          <a:bodyPr/>
          <a:lstStyle/>
          <a:p>
            <a:pPr>
              <a:defRPr/>
            </a:pPr>
            <a:fld id="{E8EE44A0-83E8-4CAF-B6F0-D5D01D9F3F60}" type="slidenum">
              <a:rPr lang="it-IT" smtClean="0"/>
              <a:pPr>
                <a:defRPr/>
              </a:pPr>
              <a:t>34</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16"/>
          <p:cNvSpPr>
            <a:spLocks noGrp="1" noChangeArrowheads="1"/>
          </p:cNvSpPr>
          <p:nvPr>
            <p:ph type="sldNum" sz="quarter" idx="5"/>
          </p:nvPr>
        </p:nvSpPr>
        <p:spPr>
          <a:noFill/>
        </p:spPr>
        <p:txBody>
          <a:bodyPr/>
          <a:lstStyle/>
          <a:p>
            <a:fld id="{9526E781-1AD2-4955-99A4-B7F2ADFF2BD7}" type="slidenum">
              <a:rPr lang="it-IT" smtClean="0"/>
              <a:pPr/>
              <a:t>35</a:t>
            </a:fld>
            <a:endParaRPr lang="it-IT" smtClean="0"/>
          </a:p>
        </p:txBody>
      </p:sp>
      <p:sp>
        <p:nvSpPr>
          <p:cNvPr id="172035" name="Rectangle 1"/>
          <p:cNvSpPr>
            <a:spLocks noGrp="1" noRot="1" noChangeAspect="1" noChangeArrowheads="1" noTextEdit="1"/>
          </p:cNvSpPr>
          <p:nvPr>
            <p:ph type="sldImg"/>
          </p:nvPr>
        </p:nvSpPr>
        <p:spPr>
          <a:solidFill>
            <a:srgbClr val="FFFFFF"/>
          </a:solidFill>
          <a:ln/>
        </p:spPr>
      </p:sp>
      <p:sp>
        <p:nvSpPr>
          <p:cNvPr id="172036" name="Text Box 2"/>
          <p:cNvSpPr>
            <a:spLocks noGrp="1" noChangeArrowheads="1"/>
          </p:cNvSpPr>
          <p:nvPr>
            <p:ph type="body" idx="1"/>
          </p:nvPr>
        </p:nvSpPr>
        <p:spPr>
          <a:noFill/>
          <a:ln/>
        </p:spPr>
        <p:txBody>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Quiz per i ragazzi: qual è il polmone del’ex fumatore?</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Di solito rispondono A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dirty="0" smtClean="0"/>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Ricordare anche gli effetti collaterali del FUMO PASSIVO.</a:t>
            </a:r>
          </a:p>
        </p:txBody>
      </p:sp>
      <p:sp>
        <p:nvSpPr>
          <p:cNvPr id="172037" name="Text Box 3"/>
          <p:cNvSpPr txBox="1">
            <a:spLocks noChangeArrowheads="1"/>
          </p:cNvSpPr>
          <p:nvPr/>
        </p:nvSpPr>
        <p:spPr bwMode="auto">
          <a:xfrm>
            <a:off x="4021138" y="9721850"/>
            <a:ext cx="3076575" cy="51117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32CB995-E864-4678-BA7E-FCCCD9958D60}" type="slidenum">
              <a:rPr lang="it-IT"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35</a:t>
            </a:fld>
            <a:endParaRPr lang="it-IT" sz="120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egnaposto immagine diapositiva 1"/>
          <p:cNvSpPr>
            <a:spLocks noGrp="1" noRot="1" noChangeAspect="1" noTextEdit="1"/>
          </p:cNvSpPr>
          <p:nvPr>
            <p:ph type="sldImg"/>
          </p:nvPr>
        </p:nvSpPr>
        <p:spPr>
          <a:ln/>
        </p:spPr>
      </p:sp>
      <p:sp>
        <p:nvSpPr>
          <p:cNvPr id="142339" name="Segnaposto note 2"/>
          <p:cNvSpPr>
            <a:spLocks noGrp="1"/>
          </p:cNvSpPr>
          <p:nvPr>
            <p:ph type="body" idx="1"/>
          </p:nvPr>
        </p:nvSpPr>
        <p:spPr>
          <a:noFill/>
          <a:ln/>
        </p:spPr>
        <p:txBody>
          <a:bodyPr/>
          <a:lstStyle/>
          <a:p>
            <a:r>
              <a:rPr lang="it-IT" dirty="0" smtClean="0"/>
              <a:t>La cannabis è la seconda droga più abusata dopo l’alcol in </a:t>
            </a:r>
            <a:r>
              <a:rPr lang="it-IT" dirty="0" err="1" smtClean="0"/>
              <a:t>italia</a:t>
            </a:r>
            <a:r>
              <a:rPr lang="it-IT" dirty="0" smtClean="0"/>
              <a:t> ed</a:t>
            </a:r>
            <a:r>
              <a:rPr lang="it-IT" baseline="0" dirty="0" smtClean="0"/>
              <a:t> è molto diffusa</a:t>
            </a:r>
            <a:r>
              <a:rPr lang="it-IT" dirty="0" smtClean="0"/>
              <a:t> anche nella provincia di </a:t>
            </a:r>
            <a:r>
              <a:rPr lang="it-IT" dirty="0" err="1" smtClean="0"/>
              <a:t>varese</a:t>
            </a:r>
            <a:r>
              <a:rPr lang="it-IT" dirty="0" smtClean="0"/>
              <a:t>.</a:t>
            </a:r>
          </a:p>
          <a:p>
            <a:endParaRPr lang="it-IT" dirty="0" smtClean="0"/>
          </a:p>
        </p:txBody>
      </p:sp>
      <p:sp>
        <p:nvSpPr>
          <p:cNvPr id="142340" name="Segnaposto numero diapositiva 3"/>
          <p:cNvSpPr>
            <a:spLocks noGrp="1"/>
          </p:cNvSpPr>
          <p:nvPr>
            <p:ph type="sldNum" sz="quarter" idx="5"/>
          </p:nvPr>
        </p:nvSpPr>
        <p:spPr>
          <a:noFill/>
        </p:spPr>
        <p:txBody>
          <a:bodyPr/>
          <a:lstStyle/>
          <a:p>
            <a:fld id="{29DA230A-385E-424F-A7D5-C79394D2D3A0}" type="slidenum">
              <a:rPr lang="it-IT" smtClean="0"/>
              <a:pPr/>
              <a:t>37</a:t>
            </a:fld>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é una pianta erbacea di 2-3 metri che</a:t>
            </a:r>
            <a:r>
              <a:rPr lang="it-IT" baseline="0" dirty="0" smtClean="0"/>
              <a:t> qualcuno ha provato a coltivare</a:t>
            </a:r>
            <a:r>
              <a:rPr lang="it-IT" dirty="0" smtClean="0"/>
              <a:t> anche sul balcone di casa </a:t>
            </a:r>
            <a:r>
              <a:rPr lang="it-IT" dirty="0" err="1" smtClean="0"/>
              <a:t>finchè</a:t>
            </a:r>
            <a:r>
              <a:rPr lang="it-IT" dirty="0" smtClean="0"/>
              <a:t> la polizia lo</a:t>
            </a:r>
            <a:r>
              <a:rPr lang="it-IT" baseline="0" dirty="0" smtClean="0"/>
              <a:t> ha arrestato</a:t>
            </a:r>
            <a:r>
              <a:rPr lang="it-IT" dirty="0" smtClean="0"/>
              <a:t>.</a:t>
            </a:r>
          </a:p>
          <a:p>
            <a:endParaRPr lang="it-IT" dirty="0"/>
          </a:p>
        </p:txBody>
      </p:sp>
      <p:sp>
        <p:nvSpPr>
          <p:cNvPr id="4" name="Segnaposto numero diapositiva 3"/>
          <p:cNvSpPr>
            <a:spLocks noGrp="1"/>
          </p:cNvSpPr>
          <p:nvPr>
            <p:ph type="sldNum" sz="quarter" idx="10"/>
          </p:nvPr>
        </p:nvSpPr>
        <p:spPr/>
        <p:txBody>
          <a:bodyPr/>
          <a:lstStyle/>
          <a:p>
            <a:pPr>
              <a:defRPr/>
            </a:pPr>
            <a:fld id="{E8EE44A0-83E8-4CAF-B6F0-D5D01D9F3F60}" type="slidenum">
              <a:rPr lang="it-IT" smtClean="0"/>
              <a:pPr>
                <a:defRPr/>
              </a:pPr>
              <a:t>38</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L’attività</a:t>
            </a:r>
            <a:r>
              <a:rPr lang="it-IT" baseline="0" dirty="0" smtClean="0"/>
              <a:t> </a:t>
            </a:r>
            <a:r>
              <a:rPr lang="it-IT" baseline="0" dirty="0" err="1" smtClean="0"/>
              <a:t>dispercettiva</a:t>
            </a:r>
            <a:r>
              <a:rPr lang="it-IT" baseline="0" dirty="0" smtClean="0"/>
              <a:t> è pericolosa per se stessi (finestra percepita come porta verso non si sa che cosa e possibilità di precipitare invece dal quinto piano di un palazzo), e per gli altri (guidare da “fatti”)</a:t>
            </a:r>
            <a:endParaRPr lang="it-IT" dirty="0"/>
          </a:p>
        </p:txBody>
      </p:sp>
      <p:sp>
        <p:nvSpPr>
          <p:cNvPr id="4" name="Segnaposto numero diapositiva 3"/>
          <p:cNvSpPr>
            <a:spLocks noGrp="1"/>
          </p:cNvSpPr>
          <p:nvPr>
            <p:ph type="sldNum" sz="quarter" idx="10"/>
          </p:nvPr>
        </p:nvSpPr>
        <p:spPr/>
        <p:txBody>
          <a:bodyPr/>
          <a:lstStyle/>
          <a:p>
            <a:pPr>
              <a:defRPr/>
            </a:pPr>
            <a:fld id="{E8EE44A0-83E8-4CAF-B6F0-D5D01D9F3F60}" type="slidenum">
              <a:rPr lang="it-IT" smtClean="0"/>
              <a:pPr>
                <a:defRPr/>
              </a:pPr>
              <a:t>40</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E8EE44A0-83E8-4CAF-B6F0-D5D01D9F3F60}" type="slidenum">
              <a:rPr lang="it-IT" smtClean="0"/>
              <a:pPr>
                <a:defRPr/>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pPr eaLnBrk="1" hangingPunct="1"/>
            <a:r>
              <a:rPr lang="it-IT" dirty="0" smtClean="0"/>
              <a:t>Disturbi della memoria:</a:t>
            </a:r>
          </a:p>
          <a:p>
            <a:pPr eaLnBrk="1" hangingPunct="1"/>
            <a:r>
              <a:rPr lang="it-IT" dirty="0" smtClean="0"/>
              <a:t>Fumando</a:t>
            </a:r>
            <a:r>
              <a:rPr lang="it-IT" baseline="0" dirty="0" smtClean="0"/>
              <a:t> in modo continuo dall’età dell’adolescenza (12/13 anni), già a 40 anni si vedono disturbi </a:t>
            </a:r>
            <a:r>
              <a:rPr lang="it-IT" baseline="0" dirty="0" err="1" smtClean="0"/>
              <a:t>mnemonico-cognitivi</a:t>
            </a:r>
            <a:r>
              <a:rPr lang="it-IT" baseline="0" dirty="0" smtClean="0"/>
              <a:t> tipici di un ottantenne malato di Alzheimer, generandosi una compromissione della memoria a breve e a lungo termine.</a:t>
            </a:r>
          </a:p>
          <a:p>
            <a:pPr eaLnBrk="1" hangingPunct="1"/>
            <a:endParaRPr lang="it-IT" baseline="0" dirty="0" smtClean="0"/>
          </a:p>
          <a:p>
            <a:pPr eaLnBrk="1" hangingPunct="1"/>
            <a:r>
              <a:rPr lang="it-IT" baseline="0" dirty="0" smtClean="0"/>
              <a:t>Il pericolo aumenta sempre più dato che ormai si coltivano piante con un contenuto di principio attivo pari a 4 volte in più di quello originario</a:t>
            </a:r>
            <a:endParaRPr lang="it-IT" dirty="0" smtClean="0"/>
          </a:p>
          <a:p>
            <a:pPr eaLnBrk="1" hangingPunct="1"/>
            <a:endParaRPr lang="it-IT" dirty="0" smtClean="0"/>
          </a:p>
          <a:p>
            <a:pPr eaLnBrk="1" hangingPunct="1"/>
            <a:endParaRPr lang="it-IT" dirty="0" smtClean="0"/>
          </a:p>
          <a:p>
            <a:pPr eaLnBrk="1" hangingPunct="1"/>
            <a:r>
              <a:rPr lang="it-IT" dirty="0" smtClean="0"/>
              <a:t>Si</a:t>
            </a:r>
            <a:r>
              <a:rPr lang="it-IT" baseline="0" dirty="0" smtClean="0"/>
              <a:t> contano inoltre:</a:t>
            </a:r>
          </a:p>
          <a:p>
            <a:pPr marL="517525" indent="-515938" algn="just" hangingPunct="1">
              <a:lnSpc>
                <a:spcPct val="80000"/>
              </a:lnSpc>
              <a:spcBef>
                <a:spcPts val="700"/>
              </a:spcBef>
              <a:buClr>
                <a:srgbClr val="E2D700"/>
              </a:buClr>
              <a:buSzPct val="95000"/>
              <a:buFont typeface="Calibri" pitchFamily="32" charset="0"/>
              <a:buChar char="•"/>
              <a:tabLst>
                <a:tab pos="1035050" algn="l"/>
                <a:tab pos="1481138" algn="l"/>
                <a:tab pos="1930400" algn="l"/>
                <a:tab pos="2379663" algn="l"/>
                <a:tab pos="2830513" algn="l"/>
                <a:tab pos="3279775" algn="l"/>
                <a:tab pos="3729038" algn="l"/>
                <a:tab pos="4178300" algn="l"/>
                <a:tab pos="4627563" algn="l"/>
                <a:tab pos="5076825" algn="l"/>
                <a:tab pos="5526088" algn="l"/>
                <a:tab pos="5975350" algn="l"/>
                <a:tab pos="6424613" algn="l"/>
                <a:tab pos="6873875" algn="l"/>
                <a:tab pos="7321550" algn="l"/>
                <a:tab pos="7770813" algn="l"/>
                <a:tab pos="8220075" algn="l"/>
                <a:tab pos="8669338" algn="l"/>
                <a:tab pos="9118600" algn="l"/>
                <a:tab pos="9567863" algn="l"/>
                <a:tab pos="10017125" algn="l"/>
              </a:tabLst>
            </a:pPr>
            <a:r>
              <a:rPr lang="it-IT" sz="1200" dirty="0" smtClean="0">
                <a:solidFill>
                  <a:schemeClr val="tx2"/>
                </a:solidFill>
                <a:latin typeface="Calibri" pitchFamily="32" charset="0"/>
                <a:ea typeface="Microsoft YaHei" charset="0"/>
                <a:cs typeface="Microsoft YaHei" charset="0"/>
              </a:rPr>
              <a:t>diminuzione della salivazione, </a:t>
            </a:r>
          </a:p>
          <a:p>
            <a:pPr marL="517525" indent="-515938" algn="just" hangingPunct="1">
              <a:lnSpc>
                <a:spcPct val="80000"/>
              </a:lnSpc>
              <a:spcBef>
                <a:spcPts val="700"/>
              </a:spcBef>
              <a:buClr>
                <a:srgbClr val="E2D700"/>
              </a:buClr>
              <a:buSzPct val="95000"/>
              <a:buFont typeface="Calibri" pitchFamily="32" charset="0"/>
              <a:buChar char="•"/>
              <a:tabLst>
                <a:tab pos="1035050" algn="l"/>
                <a:tab pos="1481138" algn="l"/>
                <a:tab pos="1930400" algn="l"/>
                <a:tab pos="2379663" algn="l"/>
                <a:tab pos="2830513" algn="l"/>
                <a:tab pos="3279775" algn="l"/>
                <a:tab pos="3729038" algn="l"/>
                <a:tab pos="4178300" algn="l"/>
                <a:tab pos="4627563" algn="l"/>
                <a:tab pos="5076825" algn="l"/>
                <a:tab pos="5526088" algn="l"/>
                <a:tab pos="5975350" algn="l"/>
                <a:tab pos="6424613" algn="l"/>
                <a:tab pos="6873875" algn="l"/>
                <a:tab pos="7321550" algn="l"/>
                <a:tab pos="7770813" algn="l"/>
                <a:tab pos="8220075" algn="l"/>
                <a:tab pos="8669338" algn="l"/>
                <a:tab pos="9118600" algn="l"/>
                <a:tab pos="9567863" algn="l"/>
                <a:tab pos="10017125" algn="l"/>
              </a:tabLst>
            </a:pPr>
            <a:r>
              <a:rPr lang="it-IT" sz="1200" dirty="0" smtClean="0">
                <a:solidFill>
                  <a:schemeClr val="tx2"/>
                </a:solidFill>
                <a:latin typeface="Calibri" pitchFamily="32" charset="0"/>
                <a:ea typeface="Microsoft YaHei" charset="0"/>
                <a:cs typeface="Microsoft YaHei" charset="0"/>
              </a:rPr>
              <a:t>dilatazione delle pupille e arrossamento degli occhi,</a:t>
            </a:r>
          </a:p>
          <a:p>
            <a:pPr marL="517525" indent="-515938" algn="just" hangingPunct="1">
              <a:lnSpc>
                <a:spcPct val="80000"/>
              </a:lnSpc>
              <a:spcBef>
                <a:spcPts val="700"/>
              </a:spcBef>
              <a:buClr>
                <a:srgbClr val="E2D700"/>
              </a:buClr>
              <a:buSzPct val="95000"/>
              <a:buFont typeface="Calibri" pitchFamily="32" charset="0"/>
              <a:buChar char="•"/>
              <a:tabLst>
                <a:tab pos="1035050" algn="l"/>
                <a:tab pos="1481138" algn="l"/>
                <a:tab pos="1930400" algn="l"/>
                <a:tab pos="2379663" algn="l"/>
                <a:tab pos="2830513" algn="l"/>
                <a:tab pos="3279775" algn="l"/>
                <a:tab pos="3729038" algn="l"/>
                <a:tab pos="4178300" algn="l"/>
                <a:tab pos="4627563" algn="l"/>
                <a:tab pos="5076825" algn="l"/>
                <a:tab pos="5526088" algn="l"/>
                <a:tab pos="5975350" algn="l"/>
                <a:tab pos="6424613" algn="l"/>
                <a:tab pos="6873875" algn="l"/>
                <a:tab pos="7321550" algn="l"/>
                <a:tab pos="7770813" algn="l"/>
                <a:tab pos="8220075" algn="l"/>
                <a:tab pos="8669338" algn="l"/>
                <a:tab pos="9118600" algn="l"/>
                <a:tab pos="9567863" algn="l"/>
                <a:tab pos="10017125" algn="l"/>
              </a:tabLst>
            </a:pPr>
            <a:r>
              <a:rPr lang="it-IT" sz="1200" u="none" dirty="0" smtClean="0">
                <a:solidFill>
                  <a:schemeClr val="tx2"/>
                </a:solidFill>
                <a:latin typeface="Calibri" pitchFamily="32" charset="0"/>
                <a:ea typeface="Microsoft YaHei" charset="0"/>
                <a:cs typeface="Microsoft YaHei" charset="0"/>
              </a:rPr>
              <a:t>Aumento della pressione del sangue e della frequenza cardiaca (tachicardia)</a:t>
            </a:r>
          </a:p>
          <a:p>
            <a:pPr marL="517525" indent="-515938" algn="just" hangingPunct="1">
              <a:lnSpc>
                <a:spcPct val="80000"/>
              </a:lnSpc>
              <a:spcBef>
                <a:spcPts val="700"/>
              </a:spcBef>
              <a:buClr>
                <a:srgbClr val="E2D700"/>
              </a:buClr>
              <a:buSzPct val="95000"/>
              <a:buFont typeface="Calibri" pitchFamily="32" charset="0"/>
              <a:buChar char="•"/>
              <a:tabLst>
                <a:tab pos="1035050" algn="l"/>
                <a:tab pos="1481138" algn="l"/>
                <a:tab pos="1930400" algn="l"/>
                <a:tab pos="2379663" algn="l"/>
                <a:tab pos="2830513" algn="l"/>
                <a:tab pos="3279775" algn="l"/>
                <a:tab pos="3729038" algn="l"/>
                <a:tab pos="4178300" algn="l"/>
                <a:tab pos="4627563" algn="l"/>
                <a:tab pos="5076825" algn="l"/>
                <a:tab pos="5526088" algn="l"/>
                <a:tab pos="5975350" algn="l"/>
                <a:tab pos="6424613" algn="l"/>
                <a:tab pos="6873875" algn="l"/>
                <a:tab pos="7321550" algn="l"/>
                <a:tab pos="7770813" algn="l"/>
                <a:tab pos="8220075" algn="l"/>
                <a:tab pos="8669338" algn="l"/>
                <a:tab pos="9118600" algn="l"/>
                <a:tab pos="9567863" algn="l"/>
                <a:tab pos="10017125" algn="l"/>
              </a:tabLst>
            </a:pPr>
            <a:r>
              <a:rPr lang="it-IT" sz="1200" dirty="0" smtClean="0">
                <a:solidFill>
                  <a:schemeClr val="tx2"/>
                </a:solidFill>
                <a:latin typeface="Calibri" pitchFamily="32" charset="0"/>
                <a:ea typeface="Microsoft YaHei" charset="0"/>
                <a:cs typeface="Microsoft YaHei" charset="0"/>
              </a:rPr>
              <a:t>l’indebolimento delle unghie e dei capelli </a:t>
            </a:r>
          </a:p>
          <a:p>
            <a:pPr marL="517525" indent="-515938" algn="just" hangingPunct="1">
              <a:lnSpc>
                <a:spcPct val="80000"/>
              </a:lnSpc>
              <a:spcBef>
                <a:spcPts val="700"/>
              </a:spcBef>
              <a:buClr>
                <a:srgbClr val="E2D700"/>
              </a:buClr>
              <a:buSzPct val="95000"/>
              <a:buFont typeface="Calibri" pitchFamily="32" charset="0"/>
              <a:buChar char="•"/>
              <a:tabLst>
                <a:tab pos="1035050" algn="l"/>
                <a:tab pos="1481138" algn="l"/>
                <a:tab pos="1930400" algn="l"/>
                <a:tab pos="2379663" algn="l"/>
                <a:tab pos="2830513" algn="l"/>
                <a:tab pos="3279775" algn="l"/>
                <a:tab pos="3729038" algn="l"/>
                <a:tab pos="4178300" algn="l"/>
                <a:tab pos="4627563" algn="l"/>
                <a:tab pos="5076825" algn="l"/>
                <a:tab pos="5526088" algn="l"/>
                <a:tab pos="5975350" algn="l"/>
                <a:tab pos="6424613" algn="l"/>
                <a:tab pos="6873875" algn="l"/>
                <a:tab pos="7321550" algn="l"/>
                <a:tab pos="7770813" algn="l"/>
                <a:tab pos="8220075" algn="l"/>
                <a:tab pos="8669338" algn="l"/>
                <a:tab pos="9118600" algn="l"/>
                <a:tab pos="9567863" algn="l"/>
                <a:tab pos="10017125" algn="l"/>
              </a:tabLst>
            </a:pPr>
            <a:r>
              <a:rPr lang="it-IT" sz="1200" dirty="0" smtClean="0">
                <a:solidFill>
                  <a:schemeClr val="tx2"/>
                </a:solidFill>
                <a:latin typeface="Calibri" pitchFamily="32" charset="0"/>
                <a:ea typeface="Microsoft YaHei" charset="0"/>
                <a:cs typeface="Microsoft YaHei" charset="0"/>
              </a:rPr>
              <a:t>l’aumento delle carie dei denti. </a:t>
            </a:r>
          </a:p>
          <a:p>
            <a:pPr marL="517525" indent="-515938" algn="just" hangingPunct="1">
              <a:lnSpc>
                <a:spcPct val="80000"/>
              </a:lnSpc>
              <a:spcBef>
                <a:spcPts val="700"/>
              </a:spcBef>
              <a:buClr>
                <a:srgbClr val="E2D700"/>
              </a:buClr>
              <a:buSzPct val="95000"/>
              <a:buFont typeface="Calibri" pitchFamily="32" charset="0"/>
              <a:buChar char="•"/>
              <a:tabLst>
                <a:tab pos="1035050" algn="l"/>
                <a:tab pos="1481138" algn="l"/>
                <a:tab pos="1930400" algn="l"/>
                <a:tab pos="2379663" algn="l"/>
                <a:tab pos="2830513" algn="l"/>
                <a:tab pos="3279775" algn="l"/>
                <a:tab pos="3729038" algn="l"/>
                <a:tab pos="4178300" algn="l"/>
                <a:tab pos="4627563" algn="l"/>
                <a:tab pos="5076825" algn="l"/>
                <a:tab pos="5526088" algn="l"/>
                <a:tab pos="5975350" algn="l"/>
                <a:tab pos="6424613" algn="l"/>
                <a:tab pos="6873875" algn="l"/>
                <a:tab pos="7321550" algn="l"/>
                <a:tab pos="7770813" algn="l"/>
                <a:tab pos="8220075" algn="l"/>
                <a:tab pos="8669338" algn="l"/>
                <a:tab pos="9118600" algn="l"/>
                <a:tab pos="9567863" algn="l"/>
                <a:tab pos="10017125" algn="l"/>
              </a:tabLst>
            </a:pPr>
            <a:r>
              <a:rPr lang="it-IT" sz="1200" dirty="0" smtClean="0">
                <a:solidFill>
                  <a:schemeClr val="tx2"/>
                </a:solidFill>
                <a:latin typeface="Calibri" pitchFamily="32" charset="0"/>
                <a:ea typeface="Microsoft YaHei" charset="0"/>
                <a:cs typeface="Microsoft YaHei" charset="0"/>
              </a:rPr>
              <a:t>Aumento del rischio oncologico (3 volte)</a:t>
            </a:r>
          </a:p>
          <a:p>
            <a:pPr eaLnBrk="1" hangingPunct="1"/>
            <a:endParaRPr lang="it-IT" baseline="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egnaposto immagine diapositiva 1"/>
          <p:cNvSpPr>
            <a:spLocks noGrp="1" noRot="1" noChangeAspect="1" noTextEdit="1"/>
          </p:cNvSpPr>
          <p:nvPr>
            <p:ph type="sldImg"/>
          </p:nvPr>
        </p:nvSpPr>
        <p:spPr>
          <a:ln/>
        </p:spPr>
      </p:sp>
      <p:sp>
        <p:nvSpPr>
          <p:cNvPr id="153603" name="Segnaposto note 2"/>
          <p:cNvSpPr>
            <a:spLocks noGrp="1"/>
          </p:cNvSpPr>
          <p:nvPr>
            <p:ph type="body" idx="1"/>
          </p:nvPr>
        </p:nvSpPr>
        <p:spPr>
          <a:noFill/>
          <a:ln/>
        </p:spPr>
        <p:txBody>
          <a:bodyPr/>
          <a:lstStyle/>
          <a:p>
            <a:r>
              <a:rPr lang="it-IT" smtClean="0">
                <a:solidFill>
                  <a:srgbClr val="000099"/>
                </a:solidFill>
              </a:rPr>
              <a:t>La cocaina è la seconda sostanza d’abuso + usata in europa dopo la cannabis. I primi doc risalgono al 500 ac con il ritrovamento di vasi raffiguranti volti umani con rigonfiamenti al lato del viso tipici dei masticatori di foglie. Veniva usata quindi per ridurre la fatica e consentire di lavorare per lunghe ore</a:t>
            </a:r>
          </a:p>
          <a:p>
            <a:endParaRPr lang="it-IT" smtClean="0"/>
          </a:p>
        </p:txBody>
      </p:sp>
      <p:sp>
        <p:nvSpPr>
          <p:cNvPr id="153604" name="Segnaposto numero diapositiva 3"/>
          <p:cNvSpPr>
            <a:spLocks noGrp="1"/>
          </p:cNvSpPr>
          <p:nvPr>
            <p:ph type="sldNum" sz="quarter" idx="5"/>
          </p:nvPr>
        </p:nvSpPr>
        <p:spPr>
          <a:noFill/>
        </p:spPr>
        <p:txBody>
          <a:bodyPr/>
          <a:lstStyle/>
          <a:p>
            <a:fld id="{F7C8E477-A92C-4D18-88C6-B4C7A3CF90B4}" type="slidenum">
              <a:rPr lang="it-IT" smtClean="0"/>
              <a:pPr/>
              <a:t>43</a:t>
            </a:fld>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pPr>
              <a:buClr>
                <a:schemeClr val="accent1"/>
              </a:buClr>
              <a:buSzPct val="80000"/>
            </a:pPr>
            <a:r>
              <a:rPr lang="it-IT" u="sng" dirty="0" smtClean="0">
                <a:solidFill>
                  <a:srgbClr val="000099"/>
                </a:solidFill>
              </a:rPr>
              <a:t>VIA</a:t>
            </a:r>
            <a:r>
              <a:rPr lang="it-IT" u="sng" baseline="0" dirty="0" smtClean="0">
                <a:solidFill>
                  <a:srgbClr val="000099"/>
                </a:solidFill>
              </a:rPr>
              <a:t> NASALE</a:t>
            </a:r>
          </a:p>
          <a:p>
            <a:pPr>
              <a:buClr>
                <a:schemeClr val="accent1"/>
              </a:buClr>
              <a:buSzPct val="80000"/>
            </a:pPr>
            <a:r>
              <a:rPr lang="it-IT" u="sng" dirty="0" smtClean="0">
                <a:solidFill>
                  <a:srgbClr val="000099"/>
                </a:solidFill>
              </a:rPr>
              <a:t>L’ assunzione di cocaina per via nasale è quella preferita </a:t>
            </a:r>
            <a:r>
              <a:rPr lang="it-IT" dirty="0" smtClean="0">
                <a:solidFill>
                  <a:srgbClr val="000099"/>
                </a:solidFill>
              </a:rPr>
              <a:t>dai consumatori abituali.</a:t>
            </a:r>
          </a:p>
          <a:p>
            <a:pPr>
              <a:buClr>
                <a:schemeClr val="accent1"/>
              </a:buClr>
              <a:buSzPct val="80000"/>
            </a:pPr>
            <a:r>
              <a:rPr lang="it-IT" dirty="0" smtClean="0">
                <a:solidFill>
                  <a:srgbClr val="000099"/>
                </a:solidFill>
              </a:rPr>
              <a:t>I cristalli  vengono  finemente tritati sino a formare  una striscia  lineare su un piano rigido e quindi inalati mediante una cannuccia nasale. Ciascuna  striscia contiene da  10 a 40 mg di cocaina in  dipendenza del grado di purezza. </a:t>
            </a:r>
            <a:r>
              <a:rPr lang="it-IT" u="sng" dirty="0" smtClean="0">
                <a:solidFill>
                  <a:srgbClr val="000099"/>
                </a:solidFill>
              </a:rPr>
              <a:t>L’effetto euforizzante inizia  entro pochi minuti continua  per altri 20-45 minuti</a:t>
            </a:r>
            <a:r>
              <a:rPr lang="it-IT" dirty="0" smtClean="0">
                <a:solidFill>
                  <a:srgbClr val="000099"/>
                </a:solidFill>
              </a:rPr>
              <a:t>. Al termine di questa prima fase appare una sindrome caratterizzata da irritabilità, agitazione e depressione.</a:t>
            </a:r>
          </a:p>
          <a:p>
            <a:pPr>
              <a:buClr>
                <a:schemeClr val="accent1"/>
              </a:buClr>
              <a:buSzPct val="80000"/>
            </a:pPr>
            <a:endParaRPr lang="it-IT" dirty="0" smtClean="0">
              <a:solidFill>
                <a:srgbClr val="000099"/>
              </a:solidFill>
            </a:endParaRPr>
          </a:p>
          <a:p>
            <a:pPr>
              <a:buClr>
                <a:schemeClr val="accent1"/>
              </a:buClr>
              <a:buSzPct val="80000"/>
            </a:pPr>
            <a:r>
              <a:rPr lang="it-IT" dirty="0" smtClean="0">
                <a:solidFill>
                  <a:srgbClr val="000099"/>
                </a:solidFill>
              </a:rPr>
              <a:t>FUMO</a:t>
            </a:r>
          </a:p>
          <a:p>
            <a:pPr>
              <a:buClr>
                <a:schemeClr val="accent1"/>
              </a:buClr>
              <a:buSzPct val="80000"/>
            </a:pPr>
            <a:r>
              <a:rPr lang="it-IT" dirty="0" smtClean="0">
                <a:solidFill>
                  <a:srgbClr val="000099"/>
                </a:solidFill>
              </a:rPr>
              <a:t>Il</a:t>
            </a:r>
            <a:r>
              <a:rPr lang="it-IT" baseline="0" dirty="0" smtClean="0">
                <a:solidFill>
                  <a:srgbClr val="000099"/>
                </a:solidFill>
              </a:rPr>
              <a:t> nome “crack” deriva dal rumore che fanno i cristalli di coca a contatto con l’enorme calore</a:t>
            </a:r>
            <a:endParaRPr lang="it-IT" dirty="0" smtClean="0">
              <a:solidFill>
                <a:srgbClr val="000099"/>
              </a:solidFill>
            </a:endParaRPr>
          </a:p>
          <a:p>
            <a:r>
              <a:rPr lang="it-IT" dirty="0" smtClean="0"/>
              <a:t>È uno stupefacente altamente pericoloso in grado di indurre elevata dipendenza e rapida assuefazione psicologica e fisica, inoltre è in grado di aumentare gli istinti violenti e disinibire i principali centri di controllo del </a:t>
            </a:r>
            <a:r>
              <a:rPr lang="it-IT" dirty="0" smtClean="0">
                <a:hlinkClick r:id="rId3" action="ppaction://hlinkfile" tooltip="Sistema nervoso centrale"/>
              </a:rPr>
              <a:t>sistema nervoso centrale</a:t>
            </a:r>
            <a:r>
              <a:rPr lang="it-IT" dirty="0" smtClean="0"/>
              <a:t>. Spesso porta all'alienazione sociale o a forme di </a:t>
            </a:r>
            <a:r>
              <a:rPr lang="it-IT" dirty="0" smtClean="0">
                <a:hlinkClick r:id="rId4" action="ppaction://hlinkfile" tooltip="Psicosi"/>
              </a:rPr>
              <a:t>psicosi</a:t>
            </a:r>
            <a:r>
              <a:rPr lang="it-IT" dirty="0" smtClean="0"/>
              <a:t>.</a:t>
            </a:r>
          </a:p>
          <a:p>
            <a:r>
              <a:rPr lang="it-IT" dirty="0" smtClean="0"/>
              <a:t>Anche in questo caso Gli effetti del crack hanno una salita immediata, intensa e molto breve (3-4 min.). Gli effetti desiderati sono quelli di sensazioni di forza ed energia, scioltezza comunicativa, euforia e vivacità. Il rovescio della medaglia è un down molto pesante: la persona può sentirsi molto </a:t>
            </a:r>
            <a:r>
              <a:rPr lang="it-IT" dirty="0" smtClean="0">
                <a:hlinkClick r:id="rId5" action="ppaction://hlinkfile" tooltip="Disturbo depressivo"/>
              </a:rPr>
              <a:t>depressa</a:t>
            </a:r>
            <a:r>
              <a:rPr lang="it-IT" dirty="0" smtClean="0"/>
              <a:t> e </a:t>
            </a:r>
            <a:r>
              <a:rPr lang="it-IT" dirty="0" smtClean="0">
                <a:hlinkClick r:id="rId6" action="ppaction://hlinkfile" tooltip="Apatia (psicologia)"/>
              </a:rPr>
              <a:t>apatica</a:t>
            </a:r>
            <a:r>
              <a:rPr lang="it-IT" dirty="0" smtClean="0"/>
              <a:t>, può sperimentare stati </a:t>
            </a:r>
            <a:r>
              <a:rPr lang="it-IT" dirty="0" smtClean="0">
                <a:hlinkClick r:id="rId7" action="ppaction://hlinkfile" tooltip="Paranoia"/>
              </a:rPr>
              <a:t>paranoici</a:t>
            </a:r>
            <a:r>
              <a:rPr lang="it-IT" dirty="0" smtClean="0"/>
              <a:t>, nervosismo e irritabilità, </a:t>
            </a:r>
            <a:r>
              <a:rPr lang="it-IT" dirty="0" smtClean="0">
                <a:hlinkClick r:id="rId8" action="ppaction://hlinkfile" tooltip="Insonnia"/>
              </a:rPr>
              <a:t>insonnia</a:t>
            </a:r>
            <a:r>
              <a:rPr lang="it-IT" dirty="0" smtClean="0"/>
              <a:t> o </a:t>
            </a:r>
            <a:r>
              <a:rPr lang="it-IT" dirty="0" smtClean="0">
                <a:hlinkClick r:id="rId9" action="ppaction://hlinkfile" tooltip="Ipersonnia"/>
              </a:rPr>
              <a:t>sonno eccessivo</a:t>
            </a:r>
            <a:r>
              <a:rPr lang="it-IT" dirty="0" smtClean="0"/>
              <a:t>, diminuzione delle sensazioni di piacere e la voglia di </a:t>
            </a:r>
            <a:r>
              <a:rPr lang="it-IT" dirty="0" err="1" smtClean="0"/>
              <a:t>rifumare</a:t>
            </a:r>
            <a:r>
              <a:rPr lang="it-IT" dirty="0" smtClean="0"/>
              <a:t> può ripresentarsi esageratamente forte (intenso </a:t>
            </a:r>
            <a:r>
              <a:rPr lang="it-IT" i="1" dirty="0" err="1" smtClean="0">
                <a:hlinkClick r:id="rId10" action="ppaction://hlinkfile" tooltip="Craving (la pagina non esiste)"/>
              </a:rPr>
              <a:t>craving</a:t>
            </a:r>
            <a:r>
              <a:rPr lang="it-IT" dirty="0" smtClean="0"/>
              <a:t>).</a:t>
            </a:r>
          </a:p>
          <a:p>
            <a:r>
              <a:rPr lang="it-IT" dirty="0" smtClean="0"/>
              <a:t>Il crack induce </a:t>
            </a:r>
            <a:r>
              <a:rPr lang="it-IT" dirty="0" smtClean="0">
                <a:hlinkClick r:id="rId11" action="ppaction://hlinkfile" tooltip="Dipendenza"/>
              </a:rPr>
              <a:t>dipendenza</a:t>
            </a:r>
            <a:r>
              <a:rPr lang="it-IT" dirty="0" smtClean="0"/>
              <a:t> psichica e può portare a un aumento del numero delle assunzioni. Un consumo continuato e prolungato può portare all'alienazione dell'individuo con sintomi simili alla </a:t>
            </a:r>
            <a:r>
              <a:rPr lang="it-IT" dirty="0" smtClean="0">
                <a:hlinkClick r:id="rId12" action="ppaction://hlinkfile" tooltip="Schizofrenia"/>
              </a:rPr>
              <a:t>schizofrenia</a:t>
            </a:r>
            <a:r>
              <a:rPr lang="it-IT" dirty="0" smtClean="0"/>
              <a:t> o a stati paranoici accompagnati da </a:t>
            </a:r>
            <a:r>
              <a:rPr lang="it-IT" dirty="0" smtClean="0">
                <a:hlinkClick r:id="rId13" action="ppaction://hlinkfile" tooltip="Delirio"/>
              </a:rPr>
              <a:t>deliri</a:t>
            </a:r>
            <a:r>
              <a:rPr lang="it-IT" dirty="0" smtClean="0"/>
              <a:t> e </a:t>
            </a:r>
            <a:r>
              <a:rPr lang="it-IT" dirty="0" smtClean="0">
                <a:hlinkClick r:id="rId14" action="ppaction://hlinkfile" tooltip="Allucinazione"/>
              </a:rPr>
              <a:t>allucinazioni</a:t>
            </a:r>
            <a:r>
              <a:rPr lang="it-IT" dirty="0" smtClean="0"/>
              <a:t>. La morte di solito può sopraggiungere per </a:t>
            </a:r>
            <a:r>
              <a:rPr lang="it-IT" dirty="0" smtClean="0">
                <a:hlinkClick r:id="rId15" action="ppaction://hlinkfile" tooltip="Overdose"/>
              </a:rPr>
              <a:t>overdose</a:t>
            </a:r>
            <a:r>
              <a:rPr lang="it-IT" dirty="0" smtClean="0"/>
              <a:t>, per colpo di calore e arresti respiratori e/o cardiaci.</a:t>
            </a:r>
          </a:p>
          <a:p>
            <a:endParaRPr lang="it-IT" dirty="0" smtClean="0"/>
          </a:p>
          <a:p>
            <a:r>
              <a:rPr lang="it-IT" dirty="0" smtClean="0"/>
              <a:t>ENDOVENA</a:t>
            </a:r>
          </a:p>
          <a:p>
            <a:pPr rtl="0"/>
            <a:r>
              <a:rPr lang="it-IT" b="1" dirty="0" smtClean="0"/>
              <a:t>Iniezione endovenosa</a:t>
            </a:r>
          </a:p>
          <a:p>
            <a:pPr rtl="0"/>
            <a:r>
              <a:rPr lang="it-IT" dirty="0" smtClean="0"/>
              <a:t>Iniezione mediante siringa endovena diluendo la cocaina in soluzione acquosa sterile.</a:t>
            </a:r>
          </a:p>
          <a:p>
            <a:pPr rtl="0"/>
            <a:r>
              <a:rPr lang="it-IT" b="1" dirty="0" smtClean="0"/>
              <a:t>Iniezione sottocutanea o intramuscolare</a:t>
            </a:r>
          </a:p>
          <a:p>
            <a:pPr rtl="0"/>
            <a:r>
              <a:rPr lang="it-IT" dirty="0" smtClean="0"/>
              <a:t>Permette un assorbimento più lento e quindi una durata maggiore degli effetti, evitando la tossicità di picco</a:t>
            </a:r>
            <a:r>
              <a:rPr lang="it-IT" baseline="30000" dirty="0" smtClean="0">
                <a:hlinkClick r:id="" action="ppaction://hlinkfile"/>
              </a:rPr>
              <a:t>[3]</a:t>
            </a:r>
            <a:r>
              <a:rPr lang="it-IT" dirty="0" smtClean="0"/>
              <a:t>. Tuttavia tale modalità di somministrazione può causare </a:t>
            </a:r>
            <a:r>
              <a:rPr lang="it-IT" dirty="0" smtClean="0">
                <a:hlinkClick r:id="rId16" action="ppaction://hlinkfile" tooltip="Necrosi"/>
              </a:rPr>
              <a:t>necrosi</a:t>
            </a:r>
            <a:r>
              <a:rPr lang="it-IT" dirty="0" smtClean="0"/>
              <a:t> tissutale, sia a causa di sostanze contenute nel preparato somministrato, sia a causa di </a:t>
            </a:r>
            <a:r>
              <a:rPr lang="it-IT" dirty="0" smtClean="0">
                <a:hlinkClick r:id="rId17" action="ppaction://hlinkfile" tooltip="Batteri"/>
              </a:rPr>
              <a:t>batteri</a:t>
            </a:r>
            <a:r>
              <a:rPr lang="it-IT" dirty="0" smtClean="0"/>
              <a:t> che possono contaminare la </a:t>
            </a:r>
            <a:r>
              <a:rPr lang="it-IT" dirty="0" smtClean="0">
                <a:hlinkClick r:id="rId18" action="ppaction://hlinkfile" tooltip="Siringa (attrezzo medico)"/>
              </a:rPr>
              <a:t>siringa</a:t>
            </a:r>
            <a:r>
              <a:rPr lang="it-IT" baseline="30000" dirty="0" smtClean="0">
                <a:hlinkClick r:id="" action="ppaction://hlinkfile"/>
              </a:rPr>
              <a:t>[4]</a:t>
            </a:r>
            <a:r>
              <a:rPr lang="it-IT" dirty="0" smtClean="0"/>
              <a:t>.</a:t>
            </a:r>
          </a:p>
          <a:p>
            <a:endParaRPr lang="it-IT" dirty="0"/>
          </a:p>
        </p:txBody>
      </p:sp>
      <p:sp>
        <p:nvSpPr>
          <p:cNvPr id="4" name="Segnaposto numero diapositiva 3"/>
          <p:cNvSpPr>
            <a:spLocks noGrp="1"/>
          </p:cNvSpPr>
          <p:nvPr>
            <p:ph type="sldNum" sz="quarter" idx="10"/>
          </p:nvPr>
        </p:nvSpPr>
        <p:spPr/>
        <p:txBody>
          <a:bodyPr/>
          <a:lstStyle/>
          <a:p>
            <a:pPr>
              <a:defRPr/>
            </a:pPr>
            <a:fld id="{E8EE44A0-83E8-4CAF-B6F0-D5D01D9F3F60}" type="slidenum">
              <a:rPr lang="it-IT" smtClean="0"/>
              <a:pPr>
                <a:defRPr/>
              </a:pPr>
              <a:t>46</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pPr eaLnBrk="1" hangingPunct="1"/>
            <a:r>
              <a:rPr lang="it-IT" dirty="0" smtClean="0"/>
              <a:t>Inoltre</a:t>
            </a:r>
            <a:r>
              <a:rPr lang="it-IT" baseline="0" dirty="0" smtClean="0"/>
              <a:t> la cocaina causa aumento della pressione e tachicardia che possono dare origine ad aritmie ed infarti del miocardio.</a:t>
            </a:r>
            <a:endParaRPr lang="it-IT"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L’assunzione combinata di alcol  e cocaina determina nell’organismo la formazione di un metabolita farmacologicamente attivo chiamato “</a:t>
            </a:r>
            <a:r>
              <a:rPr lang="it-IT" b="1" dirty="0" err="1" smtClean="0"/>
              <a:t>cocaetilene</a:t>
            </a:r>
            <a:r>
              <a:rPr lang="it-IT" dirty="0" smtClean="0"/>
              <a:t>”. Chi assume alcol insieme alla cocaina, credendo che l’effetto sedativo del primo inibisca l’effetto euforizzante della seconda, compie un grave errore: non solo ne prolunga e ne potenzia l’azione, ma ne aumenta la tossicità a carico del SNC, del cuore e del fegato. Inoltre l’alcool rende più difficile controllare i risvolti prettamente psicotropi della sostanza (come ansia, fobia ed aggressività).</a:t>
            </a:r>
          </a:p>
          <a:p>
            <a:endParaRPr lang="it-IT" dirty="0"/>
          </a:p>
        </p:txBody>
      </p:sp>
      <p:sp>
        <p:nvSpPr>
          <p:cNvPr id="4" name="Segnaposto numero diapositiva 3"/>
          <p:cNvSpPr>
            <a:spLocks noGrp="1"/>
          </p:cNvSpPr>
          <p:nvPr>
            <p:ph type="sldNum" sz="quarter" idx="10"/>
          </p:nvPr>
        </p:nvSpPr>
        <p:spPr/>
        <p:txBody>
          <a:bodyPr/>
          <a:lstStyle/>
          <a:p>
            <a:pPr>
              <a:defRPr/>
            </a:pPr>
            <a:fld id="{E8EE44A0-83E8-4CAF-B6F0-D5D01D9F3F60}" type="slidenum">
              <a:rPr lang="it-IT" smtClean="0"/>
              <a:pPr>
                <a:defRPr/>
              </a:pPr>
              <a:t>48</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egnaposto immagine diapositiva 1"/>
          <p:cNvSpPr>
            <a:spLocks noGrp="1" noRot="1" noChangeAspect="1" noTextEdit="1"/>
          </p:cNvSpPr>
          <p:nvPr>
            <p:ph type="sldImg"/>
          </p:nvPr>
        </p:nvSpPr>
        <p:spPr>
          <a:ln/>
        </p:spPr>
      </p:sp>
      <p:sp>
        <p:nvSpPr>
          <p:cNvPr id="155651" name="Segnaposto note 2"/>
          <p:cNvSpPr>
            <a:spLocks noGrp="1"/>
          </p:cNvSpPr>
          <p:nvPr>
            <p:ph type="body" idx="1"/>
          </p:nvPr>
        </p:nvSpPr>
        <p:spPr>
          <a:noFill/>
          <a:ln/>
        </p:spPr>
        <p:txBody>
          <a:bodyPr/>
          <a:lstStyle/>
          <a:p>
            <a:pPr eaLnBrk="1" hangingPunct="1"/>
            <a:endParaRPr lang="it-IT" smtClean="0"/>
          </a:p>
        </p:txBody>
      </p:sp>
      <p:sp>
        <p:nvSpPr>
          <p:cNvPr id="155652" name="Segnaposto numero diapositiva 3"/>
          <p:cNvSpPr>
            <a:spLocks noGrp="1"/>
          </p:cNvSpPr>
          <p:nvPr>
            <p:ph type="sldNum" sz="quarter" idx="5"/>
          </p:nvPr>
        </p:nvSpPr>
        <p:spPr>
          <a:noFill/>
        </p:spPr>
        <p:txBody>
          <a:bodyPr/>
          <a:lstStyle/>
          <a:p>
            <a:fld id="{C0286A9B-1C2F-4122-B7F0-C8B688F4ED9D}" type="slidenum">
              <a:rPr lang="it-IT" smtClean="0"/>
              <a:pPr/>
              <a:t>50</a:t>
            </a:fld>
            <a:endParaRPr lang="it-IT"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16"/>
          <p:cNvSpPr>
            <a:spLocks noGrp="1" noChangeArrowheads="1"/>
          </p:cNvSpPr>
          <p:nvPr>
            <p:ph type="sldNum" sz="quarter" idx="5"/>
          </p:nvPr>
        </p:nvSpPr>
        <p:spPr>
          <a:noFill/>
        </p:spPr>
        <p:txBody>
          <a:bodyPr/>
          <a:lstStyle/>
          <a:p>
            <a:fld id="{0FE33FFE-D9A3-40B3-942E-DB0AD0EAAC76}" type="slidenum">
              <a:rPr lang="it-IT" smtClean="0"/>
              <a:pPr/>
              <a:t>51</a:t>
            </a:fld>
            <a:endParaRPr lang="it-IT" smtClean="0"/>
          </a:p>
        </p:txBody>
      </p:sp>
      <p:sp>
        <p:nvSpPr>
          <p:cNvPr id="146435" name="Rectangle 1"/>
          <p:cNvSpPr>
            <a:spLocks noGrp="1" noRot="1" noChangeAspect="1" noChangeArrowheads="1" noTextEdit="1"/>
          </p:cNvSpPr>
          <p:nvPr>
            <p:ph type="sldImg"/>
          </p:nvPr>
        </p:nvSpPr>
        <p:spPr>
          <a:solidFill>
            <a:srgbClr val="FFFFFF"/>
          </a:solidFill>
          <a:ln/>
        </p:spPr>
      </p:sp>
      <p:sp>
        <p:nvSpPr>
          <p:cNvPr id="146436" name="Text Box 2"/>
          <p:cNvSpPr>
            <a:spLocks noGrp="1" noChangeArrowheads="1"/>
          </p:cNvSpPr>
          <p:nvPr>
            <p:ph type="body" idx="1"/>
          </p:nvPr>
        </p:nvSpPr>
        <p:spPr>
          <a:noFill/>
          <a:ln/>
        </p:spPr>
        <p:txBody>
          <a:bodyPr/>
          <a:lstStyle/>
          <a:p>
            <a:pPr>
              <a:lnSpc>
                <a:spcPct val="70000"/>
              </a:lnSpc>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b="0" dirty="0" smtClean="0">
                <a:solidFill>
                  <a:srgbClr val="0084D1"/>
                </a:solidFill>
                <a:latin typeface="Constantia" pitchFamily="18" charset="0"/>
              </a:rPr>
              <a:t>l'ecstasy  (MDMA), proviene da laboratori clandestini di </a:t>
            </a:r>
            <a:r>
              <a:rPr lang="it-IT" sz="1200" b="0" dirty="0" err="1" smtClean="0">
                <a:solidFill>
                  <a:srgbClr val="0084D1"/>
                </a:solidFill>
                <a:latin typeface="Constantia" pitchFamily="18" charset="0"/>
              </a:rPr>
              <a:t>cambogia</a:t>
            </a:r>
            <a:r>
              <a:rPr lang="it-IT" sz="1200" b="0" dirty="0" smtClean="0">
                <a:solidFill>
                  <a:srgbClr val="0084D1"/>
                </a:solidFill>
                <a:latin typeface="Constantia" pitchFamily="18" charset="0"/>
              </a:rPr>
              <a:t>, </a:t>
            </a:r>
            <a:r>
              <a:rPr lang="it-IT" sz="1200" b="0" dirty="0" err="1" smtClean="0">
                <a:solidFill>
                  <a:srgbClr val="0084D1"/>
                </a:solidFill>
                <a:latin typeface="Constantia" pitchFamily="18" charset="0"/>
              </a:rPr>
              <a:t>pakistan</a:t>
            </a:r>
            <a:r>
              <a:rPr lang="it-IT" sz="1200" b="0" dirty="0" smtClean="0">
                <a:solidFill>
                  <a:srgbClr val="0084D1"/>
                </a:solidFill>
                <a:latin typeface="Constantia" pitchFamily="18" charset="0"/>
              </a:rPr>
              <a:t> e </a:t>
            </a:r>
            <a:r>
              <a:rPr lang="it-IT" sz="1200" b="0" dirty="0" err="1" smtClean="0">
                <a:solidFill>
                  <a:srgbClr val="0084D1"/>
                </a:solidFill>
                <a:latin typeface="Constantia" pitchFamily="18" charset="0"/>
              </a:rPr>
              <a:t>afghanistan</a:t>
            </a:r>
            <a:r>
              <a:rPr lang="it-IT" sz="1200" b="0" dirty="0" smtClean="0">
                <a:solidFill>
                  <a:srgbClr val="0084D1"/>
                </a:solidFill>
                <a:latin typeface="Constantia" pitchFamily="18" charset="0"/>
              </a:rPr>
              <a:t>. Le sostanze da taglio che vengono utilizzate sono innumerevoli. (e non sono certo </a:t>
            </a:r>
            <a:r>
              <a:rPr lang="it-IT" sz="1200" b="0" dirty="0" err="1" smtClean="0">
                <a:solidFill>
                  <a:srgbClr val="0084D1"/>
                </a:solidFill>
                <a:latin typeface="Constantia" pitchFamily="18" charset="0"/>
              </a:rPr>
              <a:t>salutari…</a:t>
            </a:r>
            <a:r>
              <a:rPr lang="it-IT" sz="1200" b="0" dirty="0" smtClean="0">
                <a:solidFill>
                  <a:srgbClr val="0084D1"/>
                </a:solidFill>
                <a:latin typeface="Constantia" pitchFamily="18" charset="0"/>
              </a:rPr>
              <a:t>)</a:t>
            </a:r>
            <a:endParaRPr lang="it-IT" sz="1200" b="0" dirty="0">
              <a:solidFill>
                <a:srgbClr val="0084D1"/>
              </a:solidFill>
              <a:latin typeface="Constantia" pitchFamily="18" charset="0"/>
            </a:endParaRPr>
          </a:p>
        </p:txBody>
      </p:sp>
      <p:sp>
        <p:nvSpPr>
          <p:cNvPr id="146437" name="Text Box 3"/>
          <p:cNvSpPr txBox="1">
            <a:spLocks noChangeArrowheads="1"/>
          </p:cNvSpPr>
          <p:nvPr/>
        </p:nvSpPr>
        <p:spPr bwMode="auto">
          <a:xfrm>
            <a:off x="4021138" y="9721850"/>
            <a:ext cx="3076575" cy="51117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4E61C57-4EF3-48AE-8E22-690706A4DCB5}" type="slidenum">
              <a:rPr lang="it-IT"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51</a:t>
            </a:fld>
            <a:endParaRPr lang="it-IT" sz="120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egnaposto immagine diapositiva 1"/>
          <p:cNvSpPr>
            <a:spLocks noGrp="1" noRot="1" noChangeAspect="1" noTextEdit="1"/>
          </p:cNvSpPr>
          <p:nvPr>
            <p:ph type="sldImg"/>
          </p:nvPr>
        </p:nvSpPr>
        <p:spPr>
          <a:ln/>
        </p:spPr>
      </p:sp>
      <p:sp>
        <p:nvSpPr>
          <p:cNvPr id="147459" name="Segnaposto note 2"/>
          <p:cNvSpPr>
            <a:spLocks noGrp="1"/>
          </p:cNvSpPr>
          <p:nvPr>
            <p:ph type="body" idx="1"/>
          </p:nvPr>
        </p:nvSpPr>
        <p:spPr>
          <a:noFill/>
          <a:ln/>
        </p:spPr>
        <p:txBody>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animaletti ,</a:t>
            </a:r>
            <a:r>
              <a:rPr lang="it-IT" baseline="0" dirty="0" smtClean="0"/>
              <a:t> </a:t>
            </a:r>
            <a:r>
              <a:rPr lang="it-IT" dirty="0" err="1" smtClean="0"/>
              <a:t>stelline…i</a:t>
            </a:r>
            <a:r>
              <a:rPr lang="it-IT" dirty="0" smtClean="0"/>
              <a:t> disegni sulle compresse</a:t>
            </a:r>
            <a:r>
              <a:rPr lang="it-IT" baseline="0" dirty="0" smtClean="0"/>
              <a:t> sono stati creati per renderle più allettanti e dall’aspetto più innocuo. Come può fare del male una pastiglia che riporta il disegno di una farfalla o di un fiore?</a:t>
            </a:r>
            <a:endParaRPr lang="it-IT" dirty="0" smtClean="0"/>
          </a:p>
        </p:txBody>
      </p:sp>
      <p:sp>
        <p:nvSpPr>
          <p:cNvPr id="147460" name="Segnaposto numero diapositiva 3"/>
          <p:cNvSpPr>
            <a:spLocks noGrp="1"/>
          </p:cNvSpPr>
          <p:nvPr>
            <p:ph type="sldNum" sz="quarter" idx="5"/>
          </p:nvPr>
        </p:nvSpPr>
        <p:spPr>
          <a:noFill/>
        </p:spPr>
        <p:txBody>
          <a:bodyPr/>
          <a:lstStyle/>
          <a:p>
            <a:fld id="{DAEDE2B3-022F-4243-89D9-E6DB302070BA}" type="slidenum">
              <a:rPr lang="it-IT" smtClean="0"/>
              <a:pPr/>
              <a:t>53</a:t>
            </a:fld>
            <a:endParaRPr lang="it-IT"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egnaposto immagine diapositiva 1"/>
          <p:cNvSpPr>
            <a:spLocks noGrp="1" noRot="1" noChangeAspect="1" noTextEdit="1"/>
          </p:cNvSpPr>
          <p:nvPr>
            <p:ph type="sldImg"/>
          </p:nvPr>
        </p:nvSpPr>
        <p:spPr>
          <a:ln/>
        </p:spPr>
      </p:sp>
      <p:sp>
        <p:nvSpPr>
          <p:cNvPr id="151555" name="Segnaposto note 2"/>
          <p:cNvSpPr>
            <a:spLocks noGrp="1"/>
          </p:cNvSpPr>
          <p:nvPr>
            <p:ph type="body" idx="1"/>
          </p:nvPr>
        </p:nvSpPr>
        <p:spPr>
          <a:noFill/>
          <a:ln/>
        </p:spPr>
        <p:txBody>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dirty="0" smtClean="0"/>
          </a:p>
          <a:p>
            <a:pPr marL="0" marR="0" indent="0" algn="l" defTabSz="914400" rtl="0" eaLnBrk="0" fontAlgn="base" latinLnBrk="0" hangingPunct="0">
              <a:lnSpc>
                <a:spcPct val="100000"/>
              </a:lnSpc>
              <a:spcBef>
                <a:spcPts val="4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1200" dirty="0" smtClean="0">
                <a:solidFill>
                  <a:srgbClr val="F0AD00"/>
                </a:solidFill>
                <a:latin typeface="Corbel"/>
                <a:ea typeface="GungsuhChe"/>
                <a:cs typeface="GungsuhChe"/>
              </a:rPr>
              <a:t>Danneggia il cervello e </a:t>
            </a:r>
            <a:r>
              <a:rPr lang="it-IT" sz="1200" u="sng" dirty="0" smtClean="0">
                <a:solidFill>
                  <a:srgbClr val="F0AD00"/>
                </a:solidFill>
                <a:latin typeface="Corbel"/>
                <a:ea typeface="GungsuhChe"/>
                <a:cs typeface="GungsuhChe"/>
              </a:rPr>
              <a:t>può interferire con la capacità del corpo di regolare la propria temperatura</a:t>
            </a:r>
            <a:r>
              <a:rPr lang="it-IT" sz="1200" dirty="0" smtClean="0">
                <a:solidFill>
                  <a:srgbClr val="F0AD00"/>
                </a:solidFill>
                <a:latin typeface="Corbel"/>
                <a:ea typeface="GungsuhChe"/>
                <a:cs typeface="GungsuhChe"/>
              </a:rPr>
              <a:t> e portare a gravi conseguenze:</a:t>
            </a:r>
          </a:p>
          <a:p>
            <a:pPr marL="92075" indent="0" eaLnBrk="1" hangingPunct="1">
              <a:buClr>
                <a:srgbClr val="E66C7D"/>
              </a:buClr>
              <a:buFont typeface="Wingdings 2" pitchFamily="18" charset="2"/>
              <a:buNone/>
              <a:defRPr/>
            </a:pPr>
            <a:r>
              <a:rPr lang="it-IT" sz="1200" dirty="0" smtClean="0"/>
              <a:t>assumendo sostanze eccitanti, il pericolo principale a cui si può andare incontro, bevendo poca acqua, in situazioni affollate e di ballo sfrenato, è </a:t>
            </a:r>
            <a:r>
              <a:rPr lang="it-IT" sz="1200" b="1" dirty="0" smtClean="0">
                <a:effectLst>
                  <a:outerShdw blurRad="38100" dist="38100" dir="2700000" algn="tl">
                    <a:srgbClr val="5A6378"/>
                  </a:outerShdw>
                </a:effectLst>
              </a:rPr>
              <a:t>il</a:t>
            </a:r>
            <a:r>
              <a:rPr lang="it-IT" sz="1200" b="1" dirty="0" smtClean="0">
                <a:solidFill>
                  <a:srgbClr val="C64847"/>
                </a:solidFill>
                <a:effectLst>
                  <a:outerShdw blurRad="38100" dist="38100" dir="2700000" algn="tl">
                    <a:srgbClr val="FFFFFF"/>
                  </a:outerShdw>
                </a:effectLst>
              </a:rPr>
              <a:t> </a:t>
            </a:r>
            <a:r>
              <a:rPr lang="it-IT" sz="1200" b="1" dirty="0" smtClean="0">
                <a:solidFill>
                  <a:schemeClr val="accent1"/>
                </a:solidFill>
              </a:rPr>
              <a:t>"colpo di calore" </a:t>
            </a:r>
            <a:r>
              <a:rPr lang="it-IT" sz="1200" dirty="0" smtClean="0"/>
              <a:t>: un aumento velocissimo della temperatura corporea con un contemporaneo aumento della pressione sanguigna. </a:t>
            </a:r>
          </a:p>
          <a:p>
            <a:pPr marL="92075" indent="0" eaLnBrk="1" hangingPunct="1">
              <a:buClr>
                <a:srgbClr val="E66C7D"/>
              </a:buClr>
              <a:buFont typeface="Wingdings 2" pitchFamily="18" charset="2"/>
              <a:buNone/>
              <a:defRPr/>
            </a:pPr>
            <a:r>
              <a:rPr lang="it-IT" sz="1200" dirty="0" smtClean="0"/>
              <a:t>Il colpo di calore può essere fatale; </a:t>
            </a:r>
            <a:r>
              <a:rPr lang="it-IT" sz="1200" b="1" dirty="0" smtClean="0">
                <a:solidFill>
                  <a:srgbClr val="C64847"/>
                </a:solidFill>
              </a:rPr>
              <a:t>il sangue inizia a formare grumi o emboli che impediscono la normale circolazione che possono provocare la morte dei tessuti che non sono più irrorati dal sangue</a:t>
            </a:r>
            <a:r>
              <a:rPr lang="it-IT" sz="1200" dirty="0" smtClean="0">
                <a:effectLst>
                  <a:outerShdw blurRad="38100" dist="38100" dir="2700000" algn="tl">
                    <a:srgbClr val="5A6378"/>
                  </a:outerShdw>
                </a:effectLst>
              </a:rPr>
              <a:t>.</a:t>
            </a:r>
            <a:r>
              <a:rPr lang="it-IT" sz="1200" dirty="0" smtClean="0"/>
              <a:t> In casi più gravi, portano ad </a:t>
            </a:r>
            <a:r>
              <a:rPr lang="it-IT" sz="1200" b="1" dirty="0" smtClean="0">
                <a:solidFill>
                  <a:srgbClr val="C64847"/>
                </a:solidFill>
              </a:rPr>
              <a:t>ARRESTO CARDIACO </a:t>
            </a:r>
            <a:r>
              <a:rPr lang="it-IT" sz="1200" dirty="0" smtClean="0"/>
              <a:t>o a </a:t>
            </a:r>
            <a:r>
              <a:rPr lang="it-IT" sz="1200" b="1" dirty="0" smtClean="0">
                <a:solidFill>
                  <a:srgbClr val="C64847"/>
                </a:solidFill>
              </a:rPr>
              <a:t>ICTUS CEREBRALE</a:t>
            </a:r>
            <a:r>
              <a:rPr lang="it-IT" sz="1200" dirty="0" smtClean="0"/>
              <a:t>. </a:t>
            </a:r>
            <a:br>
              <a:rPr lang="it-IT" sz="1200" dirty="0" smtClean="0"/>
            </a:br>
            <a:r>
              <a:rPr lang="it-IT" sz="1200" dirty="0" smtClean="0"/>
              <a:t>Oltre al colpo di calore, la morte è solitamente attribuibile all'infarto, anche se non è possibile escludere il </a:t>
            </a:r>
            <a:r>
              <a:rPr lang="it-IT" sz="1200" dirty="0" smtClean="0">
                <a:effectLst>
                  <a:outerShdw blurRad="38100" dist="38100" dir="2700000" algn="tl">
                    <a:srgbClr val="5A6378"/>
                  </a:outerShdw>
                </a:effectLst>
              </a:rPr>
              <a:t>decesso per overdose</a:t>
            </a:r>
            <a:r>
              <a:rPr lang="it-IT" sz="1200" dirty="0" smtClean="0"/>
              <a:t>.</a:t>
            </a:r>
          </a:p>
          <a:p>
            <a:pPr marL="0" marR="0" indent="0" algn="l" defTabSz="914400" rtl="0" eaLnBrk="0" fontAlgn="base" latinLnBrk="0" hangingPunct="0">
              <a:lnSpc>
                <a:spcPct val="100000"/>
              </a:lnSpc>
              <a:spcBef>
                <a:spcPts val="4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dirty="0" smtClean="0">
              <a:solidFill>
                <a:srgbClr val="F0AD00"/>
              </a:solidFill>
              <a:latin typeface="Corbel"/>
              <a:ea typeface="GungsuhChe"/>
              <a:cs typeface="GungsuhChe"/>
            </a:endParaRPr>
          </a:p>
          <a:p>
            <a:pPr marL="0" marR="0" indent="0" algn="l" defTabSz="914400" rtl="0" eaLnBrk="0" fontAlgn="base" latinLnBrk="0" hangingPunct="0">
              <a:lnSpc>
                <a:spcPct val="100000"/>
              </a:lnSpc>
              <a:spcBef>
                <a:spcPts val="4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1200" dirty="0" smtClean="0">
              <a:solidFill>
                <a:srgbClr val="F0AD00"/>
              </a:solidFill>
              <a:latin typeface="Corbel"/>
              <a:ea typeface="GungsuhChe"/>
              <a:cs typeface="GungsuhChe"/>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dirty="0" smtClean="0"/>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In questa slide vengono </a:t>
            </a:r>
            <a:r>
              <a:rPr lang="it-IT" dirty="0" err="1" smtClean="0"/>
              <a:t>riporati</a:t>
            </a:r>
            <a:r>
              <a:rPr lang="it-IT" dirty="0" smtClean="0"/>
              <a:t> gli effetti dell’</a:t>
            </a:r>
            <a:r>
              <a:rPr lang="it-IT" dirty="0" err="1" smtClean="0"/>
              <a:t>ec</a:t>
            </a:r>
            <a:r>
              <a:rPr lang="it-IT" dirty="0" smtClean="0"/>
              <a:t>. A sin gli effetti fisici se chi assume resta in vita, questi effetti sono reversibili. A ds gli effetti psicologici non lo sono affatto , e , non solo permangono ma addirittura si aggravano trasformando i consumatori in futuri pazienti psichiatrici( attacchi di panico depressione ansia </a:t>
            </a:r>
            <a:r>
              <a:rPr lang="it-IT" dirty="0" err="1" smtClean="0"/>
              <a:t>etc</a:t>
            </a:r>
            <a:r>
              <a:rPr lang="it-IT" dirty="0" smtClean="0"/>
              <a:t>) leggi slide</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dirty="0" smtClean="0"/>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dirty="0" smtClean="0"/>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DEPRESSIONE:</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vale per tutte le droghe: una volta che è finito l’effetto appagante dovuto al rilascio della dopamina nei neuroni, e una volta bruciate le scorte di dopamina,</a:t>
            </a:r>
            <a:r>
              <a:rPr lang="it-IT" baseline="0" dirty="0" smtClean="0"/>
              <a:t> </a:t>
            </a:r>
            <a:r>
              <a:rPr lang="it-IT" dirty="0" smtClean="0"/>
              <a:t>la conseguenza è la depressione</a:t>
            </a:r>
            <a:r>
              <a:rPr lang="it-IT" baseline="0" dirty="0" smtClean="0"/>
              <a:t> che porta</a:t>
            </a:r>
            <a:r>
              <a:rPr lang="it-IT" dirty="0" smtClean="0"/>
              <a:t> fino al suicidio. La depressione è una malattia caratterizzata dalla scarsa concentrazione di dopamina nel cervello. Guardando le immagini del cervello di persone depresse si</a:t>
            </a:r>
            <a:r>
              <a:rPr lang="it-IT" baseline="0" dirty="0" smtClean="0"/>
              <a:t> </a:t>
            </a:r>
            <a:r>
              <a:rPr lang="it-IT" dirty="0" smtClean="0"/>
              <a:t>vede proprio la mancanza della dopamina ed è ovvio che questo accade anche con le droghe che la consumano tutta.</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dirty="0" smtClean="0"/>
          </a:p>
        </p:txBody>
      </p:sp>
      <p:sp>
        <p:nvSpPr>
          <p:cNvPr id="151556" name="Segnaposto numero diapositiva 3"/>
          <p:cNvSpPr>
            <a:spLocks noGrp="1"/>
          </p:cNvSpPr>
          <p:nvPr>
            <p:ph type="sldNum" sz="quarter" idx="5"/>
          </p:nvPr>
        </p:nvSpPr>
        <p:spPr>
          <a:noFill/>
        </p:spPr>
        <p:txBody>
          <a:bodyPr/>
          <a:lstStyle/>
          <a:p>
            <a:fld id="{180FE0D9-C81E-4D6B-A5CB-62E640408EDF}" type="slidenum">
              <a:rPr lang="it-IT" smtClean="0"/>
              <a:pPr/>
              <a:t>54</a:t>
            </a:fld>
            <a:endParaRPr lang="it-IT"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609600" indent="-609600" eaLnBrk="1" fontAlgn="auto" hangingPunct="1">
              <a:spcBef>
                <a:spcPts val="0"/>
              </a:spcBef>
              <a:spcAft>
                <a:spcPts val="0"/>
              </a:spcAft>
              <a:buFont typeface="Wingdings" pitchFamily="2" charset="2"/>
              <a:buNone/>
              <a:defRPr/>
            </a:pPr>
            <a:r>
              <a:rPr lang="it-IT" dirty="0" smtClean="0">
                <a:ea typeface="GungsuhChe" pitchFamily="49" charset="-127"/>
              </a:rPr>
              <a:t>Sono sottovalutati i rischi di:</a:t>
            </a:r>
          </a:p>
          <a:p>
            <a:pPr marL="609600" indent="-609600" eaLnBrk="1" fontAlgn="auto" hangingPunct="1">
              <a:spcBef>
                <a:spcPts val="0"/>
              </a:spcBef>
              <a:spcAft>
                <a:spcPts val="0"/>
              </a:spcAft>
              <a:buFont typeface="Wingdings" pitchFamily="2" charset="2"/>
              <a:buNone/>
              <a:defRPr/>
            </a:pPr>
            <a:endParaRPr lang="it-IT" dirty="0" smtClean="0">
              <a:solidFill>
                <a:schemeClr val="accent1"/>
              </a:solidFill>
              <a:ea typeface="GungsuhChe" pitchFamily="49" charset="-127"/>
            </a:endParaRPr>
          </a:p>
          <a:p>
            <a:pPr marL="609600" indent="-609600" eaLnBrk="1" fontAlgn="auto" hangingPunct="1">
              <a:spcBef>
                <a:spcPts val="0"/>
              </a:spcBef>
              <a:spcAft>
                <a:spcPts val="0"/>
              </a:spcAft>
              <a:buFont typeface="Wingdings 2"/>
              <a:buChar char=""/>
              <a:defRPr/>
            </a:pPr>
            <a:r>
              <a:rPr lang="it-IT" dirty="0" smtClean="0">
                <a:solidFill>
                  <a:schemeClr val="accent1"/>
                </a:solidFill>
                <a:ea typeface="GungsuhChe" pitchFamily="49" charset="-127"/>
              </a:rPr>
              <a:t>Elevata velocità.</a:t>
            </a:r>
          </a:p>
          <a:p>
            <a:pPr marL="609600" indent="-609600" eaLnBrk="1" fontAlgn="auto" hangingPunct="1">
              <a:spcBef>
                <a:spcPts val="0"/>
              </a:spcBef>
              <a:spcAft>
                <a:spcPts val="0"/>
              </a:spcAft>
              <a:buFont typeface="Wingdings 2"/>
              <a:buChar char=""/>
              <a:defRPr/>
            </a:pPr>
            <a:r>
              <a:rPr lang="it-IT" dirty="0" smtClean="0">
                <a:solidFill>
                  <a:schemeClr val="accent1"/>
                </a:solidFill>
                <a:ea typeface="GungsuhChe" pitchFamily="49" charset="-127"/>
              </a:rPr>
              <a:t>Contrarre AIDS (attraverso rapporti non protetti).</a:t>
            </a:r>
          </a:p>
          <a:p>
            <a:pPr marL="609600" indent="-609600" eaLnBrk="1" fontAlgn="auto" hangingPunct="1">
              <a:spcBef>
                <a:spcPts val="0"/>
              </a:spcBef>
              <a:spcAft>
                <a:spcPts val="0"/>
              </a:spcAft>
              <a:buFont typeface="Wingdings 2"/>
              <a:buChar char=""/>
              <a:defRPr/>
            </a:pPr>
            <a:r>
              <a:rPr lang="it-IT" dirty="0" smtClean="0">
                <a:solidFill>
                  <a:schemeClr val="accent1"/>
                </a:solidFill>
                <a:ea typeface="GungsuhChe" pitchFamily="49" charset="-127"/>
              </a:rPr>
              <a:t>Guida imprudente, principale causa delle “morti del sabato sera”!</a:t>
            </a:r>
          </a:p>
          <a:p>
            <a:endParaRPr lang="it-IT" dirty="0"/>
          </a:p>
        </p:txBody>
      </p:sp>
      <p:sp>
        <p:nvSpPr>
          <p:cNvPr id="4" name="Segnaposto numero diapositiva 3"/>
          <p:cNvSpPr>
            <a:spLocks noGrp="1"/>
          </p:cNvSpPr>
          <p:nvPr>
            <p:ph type="sldNum" sz="quarter" idx="10"/>
          </p:nvPr>
        </p:nvSpPr>
        <p:spPr/>
        <p:txBody>
          <a:bodyPr/>
          <a:lstStyle/>
          <a:p>
            <a:pPr>
              <a:defRPr/>
            </a:pPr>
            <a:fld id="{E8EE44A0-83E8-4CAF-B6F0-D5D01D9F3F60}" type="slidenum">
              <a:rPr lang="it-IT" smtClean="0"/>
              <a:pPr>
                <a:defRPr/>
              </a:pPr>
              <a:t>55</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Dire che alla fine di</a:t>
            </a:r>
            <a:r>
              <a:rPr lang="it-IT" baseline="0" dirty="0" smtClean="0"/>
              <a:t> questa introduzione verrà loro svelato il segreto per non cadere vittima delle dipendenze.</a:t>
            </a:r>
            <a:endParaRPr lang="it-IT" dirty="0"/>
          </a:p>
        </p:txBody>
      </p:sp>
      <p:sp>
        <p:nvSpPr>
          <p:cNvPr id="4" name="Segnaposto numero diapositiva 3"/>
          <p:cNvSpPr>
            <a:spLocks noGrp="1"/>
          </p:cNvSpPr>
          <p:nvPr>
            <p:ph type="sldNum" sz="quarter" idx="10"/>
          </p:nvPr>
        </p:nvSpPr>
        <p:spPr/>
        <p:txBody>
          <a:bodyPr/>
          <a:lstStyle/>
          <a:p>
            <a:pPr>
              <a:defRPr/>
            </a:pPr>
            <a:fld id="{E8EE44A0-83E8-4CAF-B6F0-D5D01D9F3F60}" type="slidenum">
              <a:rPr lang="it-IT" smtClean="0"/>
              <a:pPr>
                <a:defRPr/>
              </a:pPr>
              <a:t>4</a:t>
            </a:fld>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16"/>
          <p:cNvSpPr>
            <a:spLocks noGrp="1" noChangeArrowheads="1"/>
          </p:cNvSpPr>
          <p:nvPr>
            <p:ph type="sldNum" sz="quarter" idx="5"/>
          </p:nvPr>
        </p:nvSpPr>
        <p:spPr>
          <a:noFill/>
        </p:spPr>
        <p:txBody>
          <a:bodyPr/>
          <a:lstStyle/>
          <a:p>
            <a:fld id="{19CF9A26-988A-4F3A-AECE-5D7BBCC8372B}" type="slidenum">
              <a:rPr lang="it-IT" smtClean="0"/>
              <a:pPr/>
              <a:t>57</a:t>
            </a:fld>
            <a:endParaRPr lang="it-IT" smtClean="0"/>
          </a:p>
        </p:txBody>
      </p:sp>
      <p:sp>
        <p:nvSpPr>
          <p:cNvPr id="156675" name="Rectangle 1"/>
          <p:cNvSpPr>
            <a:spLocks noGrp="1" noRot="1" noChangeAspect="1" noChangeArrowheads="1" noTextEdit="1"/>
          </p:cNvSpPr>
          <p:nvPr>
            <p:ph type="sldImg"/>
          </p:nvPr>
        </p:nvSpPr>
        <p:spPr>
          <a:solidFill>
            <a:srgbClr val="FFFFFF"/>
          </a:solidFill>
          <a:ln/>
        </p:spPr>
      </p:sp>
      <p:sp>
        <p:nvSpPr>
          <p:cNvPr id="156676" name="Rectangle 2"/>
          <p:cNvSpPr>
            <a:spLocks noGrp="1" noChangeArrowheads="1"/>
          </p:cNvSpPr>
          <p:nvPr>
            <p:ph type="body" idx="1"/>
          </p:nvPr>
        </p:nvSpPr>
        <p:spPr>
          <a:xfrm>
            <a:off x="709613" y="4860925"/>
            <a:ext cx="5665787" cy="4591050"/>
          </a:xfrm>
          <a:noFill/>
          <a:ln/>
        </p:spPr>
        <p:txBody>
          <a:bodyPr wrap="none" anchor="ctr"/>
          <a:lstStyle/>
          <a:p>
            <a:endParaRPr lang="it-IT" smtClean="0"/>
          </a:p>
        </p:txBody>
      </p:sp>
      <p:sp>
        <p:nvSpPr>
          <p:cNvPr id="156677" name="Text Box 3"/>
          <p:cNvSpPr txBox="1">
            <a:spLocks noChangeArrowheads="1"/>
          </p:cNvSpPr>
          <p:nvPr/>
        </p:nvSpPr>
        <p:spPr bwMode="auto">
          <a:xfrm>
            <a:off x="4021138" y="9721850"/>
            <a:ext cx="3076575" cy="51117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DC759BF-553A-4308-AE85-250DE6DCAFBF}" type="slidenum">
              <a:rPr lang="it-IT"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57</a:t>
            </a:fld>
            <a:endParaRPr lang="it-IT" sz="120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16"/>
          <p:cNvSpPr>
            <a:spLocks noGrp="1" noChangeArrowheads="1"/>
          </p:cNvSpPr>
          <p:nvPr>
            <p:ph type="sldNum" sz="quarter" idx="5"/>
          </p:nvPr>
        </p:nvSpPr>
        <p:spPr>
          <a:noFill/>
        </p:spPr>
        <p:txBody>
          <a:bodyPr/>
          <a:lstStyle/>
          <a:p>
            <a:fld id="{B40B3DE4-B139-4E36-B591-72F205F94C28}" type="slidenum">
              <a:rPr lang="it-IT" smtClean="0"/>
              <a:pPr/>
              <a:t>58</a:t>
            </a:fld>
            <a:endParaRPr lang="it-IT" smtClean="0"/>
          </a:p>
        </p:txBody>
      </p:sp>
      <p:sp>
        <p:nvSpPr>
          <p:cNvPr id="158723" name="Rectangle 1"/>
          <p:cNvSpPr>
            <a:spLocks noGrp="1" noRot="1" noChangeAspect="1" noChangeArrowheads="1" noTextEdit="1"/>
          </p:cNvSpPr>
          <p:nvPr>
            <p:ph type="sldImg"/>
          </p:nvPr>
        </p:nvSpPr>
        <p:spPr>
          <a:xfrm>
            <a:off x="992188" y="768350"/>
            <a:ext cx="5106987" cy="3829050"/>
          </a:xfrm>
          <a:solidFill>
            <a:srgbClr val="FFFFFF"/>
          </a:solidFill>
          <a:ln/>
        </p:spPr>
      </p:sp>
      <p:sp>
        <p:nvSpPr>
          <p:cNvPr id="158724" name="Rectangle 2"/>
          <p:cNvSpPr>
            <a:spLocks noGrp="1" noChangeArrowheads="1"/>
          </p:cNvSpPr>
          <p:nvPr>
            <p:ph type="body" idx="1"/>
          </p:nvPr>
        </p:nvSpPr>
        <p:spPr>
          <a:xfrm>
            <a:off x="709613" y="4860925"/>
            <a:ext cx="5665787" cy="4591050"/>
          </a:xfrm>
          <a:noFill/>
          <a:ln/>
        </p:spPr>
        <p:txBody>
          <a:bodyPr wrap="none" anchor="ctr"/>
          <a:lstStyle/>
          <a:p>
            <a:r>
              <a:rPr lang="it-IT" dirty="0" smtClean="0"/>
              <a:t>L’eroina nasce nel 1897 ad opera di un chimico della</a:t>
            </a:r>
            <a:r>
              <a:rPr lang="it-IT" baseline="0" dirty="0" smtClean="0"/>
              <a:t> Bayer. La stessa reazione che ha portato all’invenzione dell’aspirina (acetilazione), portò, solo undici giorni dopo, alla nascita dell’eroina partendo dalla morfina. Il primo caso fu un successo a livello mondiale, nel secondo caso fu, purtroppo ed inconsapevolmente, una disgrazia.</a:t>
            </a:r>
          </a:p>
          <a:p>
            <a:endParaRPr lang="it-IT" baseline="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16"/>
          <p:cNvSpPr>
            <a:spLocks noGrp="1" noChangeArrowheads="1"/>
          </p:cNvSpPr>
          <p:nvPr>
            <p:ph type="sldNum" sz="quarter" idx="5"/>
          </p:nvPr>
        </p:nvSpPr>
        <p:spPr>
          <a:noFill/>
        </p:spPr>
        <p:txBody>
          <a:bodyPr/>
          <a:lstStyle/>
          <a:p>
            <a:fld id="{0849BF0D-1F61-4331-88CD-AC2271BE404A}" type="slidenum">
              <a:rPr lang="it-IT" smtClean="0"/>
              <a:pPr/>
              <a:t>59</a:t>
            </a:fld>
            <a:endParaRPr lang="it-IT" smtClean="0"/>
          </a:p>
        </p:txBody>
      </p:sp>
      <p:sp>
        <p:nvSpPr>
          <p:cNvPr id="159747" name="Rectangle 1"/>
          <p:cNvSpPr>
            <a:spLocks noGrp="1" noRot="1" noChangeAspect="1" noChangeArrowheads="1" noTextEdit="1"/>
          </p:cNvSpPr>
          <p:nvPr>
            <p:ph type="sldImg"/>
          </p:nvPr>
        </p:nvSpPr>
        <p:spPr>
          <a:solidFill>
            <a:srgbClr val="FFFFFF"/>
          </a:solidFill>
          <a:ln/>
        </p:spPr>
      </p:sp>
      <p:sp>
        <p:nvSpPr>
          <p:cNvPr id="159748" name="Rectangle 2"/>
          <p:cNvSpPr>
            <a:spLocks noGrp="1" noChangeArrowheads="1"/>
          </p:cNvSpPr>
          <p:nvPr>
            <p:ph type="body" idx="1"/>
          </p:nvPr>
        </p:nvSpPr>
        <p:spPr>
          <a:xfrm>
            <a:off x="709613" y="4860925"/>
            <a:ext cx="5665787" cy="4591050"/>
          </a:xfrm>
          <a:noFill/>
          <a:ln/>
        </p:spPr>
        <p:txBody>
          <a:bodyPr wrap="none" anchor="ctr"/>
          <a:lstStyle/>
          <a:p>
            <a:pPr marL="273050" indent="-257175" algn="ctr">
              <a:lnSpc>
                <a:spcPct val="80000"/>
              </a:lnSpc>
              <a:buSzPct val="9500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pPr>
            <a:r>
              <a:rPr lang="it-IT" sz="1200" kern="1200" dirty="0" smtClean="0">
                <a:solidFill>
                  <a:schemeClr val="tx1"/>
                </a:solidFill>
                <a:latin typeface="Calibri" pitchFamily="34" charset="0"/>
                <a:ea typeface="+mn-ea"/>
                <a:cs typeface="+mn-cs"/>
              </a:rPr>
              <a:t>L'eroina oggi arriva direttamente dai Paesi produttori, dove le coltivazioni di papavero da oppio assumono carattere intensivo con conseguente affinamento dei processi di trasformazione e raffinazione.</a:t>
            </a:r>
          </a:p>
          <a:p>
            <a:pPr marL="273050" indent="-257175" algn="ctr">
              <a:lnSpc>
                <a:spcPct val="80000"/>
              </a:lnSpc>
              <a:buSzPct val="9500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pPr>
            <a:r>
              <a:rPr lang="it-IT" sz="1200" kern="1200" dirty="0" smtClean="0">
                <a:solidFill>
                  <a:schemeClr val="tx1"/>
                </a:solidFill>
                <a:latin typeface="Calibri" pitchFamily="34" charset="0"/>
                <a:ea typeface="+mn-ea"/>
                <a:cs typeface="+mn-cs"/>
              </a:rPr>
              <a:t> </a:t>
            </a:r>
          </a:p>
          <a:p>
            <a:pPr marL="273050" indent="-257175" algn="ctr">
              <a:lnSpc>
                <a:spcPct val="80000"/>
              </a:lnSpc>
              <a:buSzPct val="9500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pPr>
            <a:r>
              <a:rPr lang="it-IT" sz="1200" kern="1200" dirty="0" smtClean="0">
                <a:solidFill>
                  <a:schemeClr val="tx1"/>
                </a:solidFill>
                <a:latin typeface="Calibri" pitchFamily="34" charset="0"/>
                <a:ea typeface="+mn-ea"/>
                <a:cs typeface="+mn-cs"/>
              </a:rPr>
              <a:t>Dai Paesi del Triangolo d'oro (Birmania, Thailandia, Laos) e della Mezzaluna d'oro (Afghanistan, Iran, Pakistan) , il prodotto viene instradato, soprattutto, attraverso la Turchia, vera testa di ponte, verso l' Europa.</a:t>
            </a:r>
          </a:p>
          <a:p>
            <a:endParaRPr lang="it-IT" dirty="0" smtClean="0"/>
          </a:p>
        </p:txBody>
      </p:sp>
      <p:sp>
        <p:nvSpPr>
          <p:cNvPr id="159749" name="Text Box 3"/>
          <p:cNvSpPr txBox="1">
            <a:spLocks noChangeArrowheads="1"/>
          </p:cNvSpPr>
          <p:nvPr/>
        </p:nvSpPr>
        <p:spPr bwMode="auto">
          <a:xfrm>
            <a:off x="4021138" y="9721850"/>
            <a:ext cx="3076575" cy="51117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1C5ACAD-5A37-40D4-9771-6728ADD09232}" type="slidenum">
              <a:rPr lang="it-IT"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59</a:t>
            </a:fld>
            <a:endParaRPr lang="it-IT" sz="1200">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r>
              <a:rPr lang="it-IT" b="1" dirty="0" smtClean="0"/>
              <a:t>Al contrario di quanto si possa immaginare è possibile assumere eroina in tre modi diversi.</a:t>
            </a:r>
            <a:br>
              <a:rPr lang="it-IT" b="1" dirty="0" smtClean="0"/>
            </a:br>
            <a:r>
              <a:rPr lang="it-IT" dirty="0" smtClean="0"/>
              <a:t>Le conseguenze e gli effetti che ne derivano sono gli stessi. L'eroina può essere sniffata, fumata o iniettata per via endovenosa. La differenza tra questi tipi di somministrazione è solo nella velocità e nell'intensità con cui l'effetto si manifesta e non nelle tragiche conseguenze</a:t>
            </a:r>
          </a:p>
          <a:p>
            <a:endParaRPr lang="it-IT" dirty="0" smtClean="0"/>
          </a:p>
          <a:p>
            <a:r>
              <a:rPr lang="it-IT" dirty="0" smtClean="0"/>
              <a:t>FUMATA:</a:t>
            </a:r>
          </a:p>
          <a:p>
            <a:r>
              <a:rPr lang="it-IT" dirty="0" smtClean="0"/>
              <a:t>L'eroina può essere fumata scaldandola su pezzi di carta stagnola, facendola strisciare e aspirandone i fumi della combustione. Questo comporta una intossicazione molto rapida e conseguenze problematiche a tutto l'apparato respiratorio. Secondo alcune testimonianze fumare eroina può comportare sintomi </a:t>
            </a:r>
            <a:r>
              <a:rPr lang="it-IT" dirty="0" err="1" smtClean="0"/>
              <a:t>astinenziali</a:t>
            </a:r>
            <a:r>
              <a:rPr lang="it-IT" dirty="0" smtClean="0"/>
              <a:t> anche più forti e duraturi. Molte persone iniziano fumando l'eroina. Questa è "l'anticamera" alle </a:t>
            </a:r>
            <a:r>
              <a:rPr lang="it-IT" dirty="0" err="1" smtClean="0"/>
              <a:t>ineizioni</a:t>
            </a:r>
            <a:r>
              <a:rPr lang="it-IT" dirty="0" smtClean="0"/>
              <a:t>. Una volta che si sviluppa una certa tolleranza all'eroina occorrono maggiori quantità. Le persone che fumano eroina spesso hanno le dita delle mani e le mani sporche di nero. Queste macchie sono causate dalla carta stagnola quando la si riscalda</a:t>
            </a:r>
          </a:p>
          <a:p>
            <a:endParaRPr lang="it-IT" dirty="0" smtClean="0"/>
          </a:p>
          <a:p>
            <a:endParaRPr lang="it-IT" dirty="0" smtClean="0"/>
          </a:p>
          <a:p>
            <a:r>
              <a:rPr lang="it-IT" dirty="0" smtClean="0"/>
              <a:t>SNIFFATA:</a:t>
            </a:r>
          </a:p>
          <a:p>
            <a:r>
              <a:rPr lang="it-IT" dirty="0" smtClean="0"/>
              <a:t>L'eroina si presenta in polveri di colore bianco, beige o marrone. Solitamente l'eroina di colore bianco (proveniente da India e Thailandia) può avere un grado di purezza molto alto. E' vero anche che esiste un'eroina ancora più chimica (venduta nelle piazze di Napoli e Perugia ad esempio) sempre di colore bianco. L'eroina può essere sniffata tramite una banconota arrotolata o un pezzo di carta qualsiasi. L'effetto arriva più lentamente rispetto alle iniezioni e all'eroina fumata. Nel giro di qualche minuto l'effetto raggiunge il culmine dell'intensità che va via via scendendo nel giro di qualche ora. Questo modo di usare eroina può procurare lacerazioni al setto nasale e sanguinamento. Come per l'eroina fumata sniffare eroina è "l'anticamera" alle iniezioni.</a:t>
            </a:r>
          </a:p>
          <a:p>
            <a:endParaRPr lang="it-IT" dirty="0" smtClean="0"/>
          </a:p>
          <a:p>
            <a:endParaRPr lang="it-IT" dirty="0" smtClean="0"/>
          </a:p>
          <a:p>
            <a:r>
              <a:rPr lang="it-IT" dirty="0" smtClean="0"/>
              <a:t>INIETTATA:</a:t>
            </a:r>
          </a:p>
          <a:p>
            <a:r>
              <a:rPr lang="it-IT" dirty="0" smtClean="0"/>
              <a:t>E' il modo più pericoloso di assumere eroina. La si inietta dopo averla sciolta in acqua e filtrata. Il pericolo sta nel fatto che l'eroina gira molte mani prima di arrivare al consumatore ultimo. Per aumentare i guadagni l'eroina viene tagliata con polveri di marmo, chinino, stricnina o psicofarmaci. Il tossicodipendente non conosce mai il grado di purezza o di impurità della sostanza prima di iniettarsela e spesso un calcolo sbagliato può portare all'</a:t>
            </a:r>
            <a:r>
              <a:rPr lang="it-IT" b="1" dirty="0" smtClean="0"/>
              <a:t>overdose</a:t>
            </a:r>
            <a:r>
              <a:rPr lang="it-IT" dirty="0" smtClean="0"/>
              <a:t>. Iniettarsi eroina provoca anche lacerazioni a vene ed epidermide, epatite C, HIV e altre malattie del sangue. Quando si assume eroina per via endovenosa l'effetto è istantaneo. In pochi secondi l'eroina entra in circolo al massimo dell'intensità provocando il cosiddetto "flash", una sensazione di intenso benessere chimico e di calore. Questo dura pochi minuti. In seguito l'effetto è il medesimo</a:t>
            </a:r>
            <a:endParaRPr lang="it-IT" dirty="0"/>
          </a:p>
        </p:txBody>
      </p:sp>
      <p:sp>
        <p:nvSpPr>
          <p:cNvPr id="4" name="Segnaposto numero diapositiva 3"/>
          <p:cNvSpPr>
            <a:spLocks noGrp="1"/>
          </p:cNvSpPr>
          <p:nvPr>
            <p:ph type="sldNum" sz="quarter" idx="10"/>
          </p:nvPr>
        </p:nvSpPr>
        <p:spPr/>
        <p:txBody>
          <a:bodyPr/>
          <a:lstStyle/>
          <a:p>
            <a:pPr>
              <a:defRPr/>
            </a:pPr>
            <a:fld id="{E8EE44A0-83E8-4CAF-B6F0-D5D01D9F3F60}" type="slidenum">
              <a:rPr lang="it-IT" smtClean="0"/>
              <a:pPr>
                <a:defRPr/>
              </a:pPr>
              <a:t>60</a:t>
            </a:fld>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ctr">
              <a:lnSpc>
                <a:spcPct val="90000"/>
              </a:lnSpc>
              <a:spcAft>
                <a:spcPts val="8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dirty="0"/>
          </a:p>
        </p:txBody>
      </p:sp>
      <p:sp>
        <p:nvSpPr>
          <p:cNvPr id="4" name="Segnaposto numero diapositiva 3"/>
          <p:cNvSpPr>
            <a:spLocks noGrp="1"/>
          </p:cNvSpPr>
          <p:nvPr>
            <p:ph type="sldNum" sz="quarter" idx="10"/>
          </p:nvPr>
        </p:nvSpPr>
        <p:spPr/>
        <p:txBody>
          <a:bodyPr/>
          <a:lstStyle/>
          <a:p>
            <a:pPr>
              <a:defRPr/>
            </a:pPr>
            <a:fld id="{E8EE44A0-83E8-4CAF-B6F0-D5D01D9F3F60}" type="slidenum">
              <a:rPr lang="it-IT" smtClean="0"/>
              <a:pPr>
                <a:defRPr/>
              </a:pPr>
              <a:t>61</a:t>
            </a:fld>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16"/>
          <p:cNvSpPr>
            <a:spLocks noGrp="1" noChangeArrowheads="1"/>
          </p:cNvSpPr>
          <p:nvPr>
            <p:ph type="sldNum" sz="quarter" idx="5"/>
          </p:nvPr>
        </p:nvSpPr>
        <p:spPr>
          <a:noFill/>
        </p:spPr>
        <p:txBody>
          <a:bodyPr/>
          <a:lstStyle/>
          <a:p>
            <a:fld id="{C6A32FA7-094B-4DA7-ABAB-F91A36EC090A}" type="slidenum">
              <a:rPr lang="it-IT" smtClean="0"/>
              <a:pPr/>
              <a:t>62</a:t>
            </a:fld>
            <a:endParaRPr lang="it-IT" smtClean="0"/>
          </a:p>
        </p:txBody>
      </p:sp>
      <p:sp>
        <p:nvSpPr>
          <p:cNvPr id="163843" name="Rectangle 1"/>
          <p:cNvSpPr>
            <a:spLocks noGrp="1" noRot="1" noChangeAspect="1" noChangeArrowheads="1" noTextEdit="1"/>
          </p:cNvSpPr>
          <p:nvPr>
            <p:ph type="sldImg"/>
          </p:nvPr>
        </p:nvSpPr>
        <p:spPr>
          <a:solidFill>
            <a:srgbClr val="FFFFFF"/>
          </a:solidFill>
          <a:ln/>
        </p:spPr>
      </p:sp>
      <p:sp>
        <p:nvSpPr>
          <p:cNvPr id="163844" name="Rectangle 2"/>
          <p:cNvSpPr>
            <a:spLocks noGrp="1" noChangeArrowheads="1"/>
          </p:cNvSpPr>
          <p:nvPr>
            <p:ph type="body" idx="1"/>
          </p:nvPr>
        </p:nvSpPr>
        <p:spPr>
          <a:xfrm>
            <a:off x="709613" y="4860925"/>
            <a:ext cx="5665787" cy="4591050"/>
          </a:xfrm>
          <a:noFill/>
          <a:ln/>
        </p:spPr>
        <p:txBody>
          <a:bodyPr wrap="none" anchor="ctr"/>
          <a:lstStyle/>
          <a:p>
            <a:r>
              <a:rPr lang="it-IT" dirty="0" smtClean="0"/>
              <a:t>Paralisi</a:t>
            </a:r>
            <a:r>
              <a:rPr lang="it-IT" baseline="0" dirty="0" smtClean="0"/>
              <a:t> dei centri del respiro: uno dei sintomi ricercati può essere anche la causa di morte: eroina non è letale solo per overdose!</a:t>
            </a:r>
            <a:endParaRPr lang="it-IT" dirty="0" smtClean="0"/>
          </a:p>
        </p:txBody>
      </p:sp>
      <p:sp>
        <p:nvSpPr>
          <p:cNvPr id="163845" name="Text Box 3"/>
          <p:cNvSpPr txBox="1">
            <a:spLocks noChangeArrowheads="1"/>
          </p:cNvSpPr>
          <p:nvPr/>
        </p:nvSpPr>
        <p:spPr bwMode="auto">
          <a:xfrm>
            <a:off x="4021138" y="9721850"/>
            <a:ext cx="3076575" cy="51117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FD7EA42-0E2F-452F-9FC6-72EEC1A21DD6}" type="slidenum">
              <a:rPr lang="it-IT"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62</a:t>
            </a:fld>
            <a:endParaRPr lang="it-IT" sz="1200">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Rectangle 16"/>
          <p:cNvSpPr>
            <a:spLocks noGrp="1" noChangeArrowheads="1"/>
          </p:cNvSpPr>
          <p:nvPr>
            <p:ph type="sldNum" sz="quarter" idx="5"/>
          </p:nvPr>
        </p:nvSpPr>
        <p:spPr>
          <a:noFill/>
        </p:spPr>
        <p:txBody>
          <a:bodyPr/>
          <a:lstStyle/>
          <a:p>
            <a:fld id="{19059767-CAD4-45FB-85BB-FA222F3B9A33}" type="slidenum">
              <a:rPr lang="it-IT" smtClean="0"/>
              <a:pPr/>
              <a:t>63</a:t>
            </a:fld>
            <a:endParaRPr lang="it-IT" smtClean="0"/>
          </a:p>
        </p:txBody>
      </p:sp>
      <p:sp>
        <p:nvSpPr>
          <p:cNvPr id="164867" name="Rectangle 1"/>
          <p:cNvSpPr>
            <a:spLocks noGrp="1" noRot="1" noChangeAspect="1" noChangeArrowheads="1" noTextEdit="1"/>
          </p:cNvSpPr>
          <p:nvPr>
            <p:ph type="sldImg"/>
          </p:nvPr>
        </p:nvSpPr>
        <p:spPr>
          <a:solidFill>
            <a:srgbClr val="FFFFFF"/>
          </a:solidFill>
          <a:ln/>
        </p:spPr>
      </p:sp>
      <p:sp>
        <p:nvSpPr>
          <p:cNvPr id="164868" name="Rectangle 2"/>
          <p:cNvSpPr>
            <a:spLocks noGrp="1" noChangeArrowheads="1"/>
          </p:cNvSpPr>
          <p:nvPr>
            <p:ph type="body" idx="1"/>
          </p:nvPr>
        </p:nvSpPr>
        <p:spPr>
          <a:xfrm>
            <a:off x="709613" y="4860925"/>
            <a:ext cx="5665787" cy="4591050"/>
          </a:xfrm>
          <a:noFill/>
          <a:ln/>
        </p:spPr>
        <p:txBody>
          <a:bodyPr wrap="none" anchor="ctr"/>
          <a:lstStyle/>
          <a:p>
            <a:endParaRPr lang="it-IT" smtClean="0"/>
          </a:p>
        </p:txBody>
      </p:sp>
      <p:sp>
        <p:nvSpPr>
          <p:cNvPr id="164869" name="Text Box 3"/>
          <p:cNvSpPr txBox="1">
            <a:spLocks noChangeArrowheads="1"/>
          </p:cNvSpPr>
          <p:nvPr/>
        </p:nvSpPr>
        <p:spPr bwMode="auto">
          <a:xfrm>
            <a:off x="4021138" y="9721850"/>
            <a:ext cx="3076575" cy="51117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A91B376-C964-4D76-9C24-EDAFE6425FA1}" type="slidenum">
              <a:rPr lang="it-IT"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63</a:t>
            </a:fld>
            <a:endParaRPr lang="it-IT" sz="120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16"/>
          <p:cNvSpPr>
            <a:spLocks noGrp="1" noChangeArrowheads="1"/>
          </p:cNvSpPr>
          <p:nvPr>
            <p:ph type="sldNum" sz="quarter" idx="5"/>
          </p:nvPr>
        </p:nvSpPr>
        <p:spPr>
          <a:noFill/>
        </p:spPr>
        <p:txBody>
          <a:bodyPr/>
          <a:lstStyle/>
          <a:p>
            <a:fld id="{26FF9825-6394-443D-9879-A1840A755732}" type="slidenum">
              <a:rPr lang="it-IT" smtClean="0"/>
              <a:pPr/>
              <a:t>64</a:t>
            </a:fld>
            <a:endParaRPr lang="it-IT" smtClean="0"/>
          </a:p>
        </p:txBody>
      </p:sp>
      <p:sp>
        <p:nvSpPr>
          <p:cNvPr id="166915" name="Rectangle 1"/>
          <p:cNvSpPr>
            <a:spLocks noGrp="1" noRot="1" noChangeAspect="1" noChangeArrowheads="1" noTextEdit="1"/>
          </p:cNvSpPr>
          <p:nvPr>
            <p:ph type="sldImg"/>
          </p:nvPr>
        </p:nvSpPr>
        <p:spPr>
          <a:solidFill>
            <a:srgbClr val="FFFFFF"/>
          </a:solidFill>
          <a:ln/>
        </p:spPr>
      </p:sp>
      <p:sp>
        <p:nvSpPr>
          <p:cNvPr id="166916" name="Rectangle 2"/>
          <p:cNvSpPr>
            <a:spLocks noGrp="1" noChangeArrowheads="1"/>
          </p:cNvSpPr>
          <p:nvPr>
            <p:ph type="body" idx="1"/>
          </p:nvPr>
        </p:nvSpPr>
        <p:spPr>
          <a:xfrm>
            <a:off x="709613" y="4860925"/>
            <a:ext cx="5665787" cy="4591050"/>
          </a:xfrm>
          <a:noFill/>
          <a:ln/>
        </p:spPr>
        <p:txBody>
          <a:bodyPr wrap="none" anchor="ctr"/>
          <a:lstStyle/>
          <a:p>
            <a:endParaRPr lang="it-IT" smtClean="0"/>
          </a:p>
        </p:txBody>
      </p:sp>
      <p:sp>
        <p:nvSpPr>
          <p:cNvPr id="166917" name="Text Box 3"/>
          <p:cNvSpPr txBox="1">
            <a:spLocks noChangeArrowheads="1"/>
          </p:cNvSpPr>
          <p:nvPr/>
        </p:nvSpPr>
        <p:spPr bwMode="auto">
          <a:xfrm>
            <a:off x="4021138" y="9721850"/>
            <a:ext cx="3076575" cy="51117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D297942-552F-4E50-A091-62BAE01D4385}" type="slidenum">
              <a:rPr lang="it-IT"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64</a:t>
            </a:fld>
            <a:endParaRPr lang="it-IT" sz="120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Rectangle 16"/>
          <p:cNvSpPr>
            <a:spLocks noGrp="1" noChangeArrowheads="1"/>
          </p:cNvSpPr>
          <p:nvPr>
            <p:ph type="sldNum" sz="quarter" idx="5"/>
          </p:nvPr>
        </p:nvSpPr>
        <p:spPr>
          <a:noFill/>
        </p:spPr>
        <p:txBody>
          <a:bodyPr/>
          <a:lstStyle/>
          <a:p>
            <a:fld id="{EE1ADA5A-6DE5-4BD5-A0D8-D44009C86377}" type="slidenum">
              <a:rPr lang="it-IT" smtClean="0"/>
              <a:pPr/>
              <a:t>65</a:t>
            </a:fld>
            <a:endParaRPr lang="it-IT" smtClean="0"/>
          </a:p>
        </p:txBody>
      </p:sp>
      <p:sp>
        <p:nvSpPr>
          <p:cNvPr id="167939" name="Rectangle 1"/>
          <p:cNvSpPr>
            <a:spLocks noGrp="1" noRot="1" noChangeAspect="1" noChangeArrowheads="1" noTextEdit="1"/>
          </p:cNvSpPr>
          <p:nvPr>
            <p:ph type="sldImg"/>
          </p:nvPr>
        </p:nvSpPr>
        <p:spPr>
          <a:solidFill>
            <a:srgbClr val="FFFFFF"/>
          </a:solidFill>
          <a:ln/>
        </p:spPr>
      </p:sp>
      <p:sp>
        <p:nvSpPr>
          <p:cNvPr id="167940" name="Rectangle 2"/>
          <p:cNvSpPr>
            <a:spLocks noGrp="1" noChangeArrowheads="1"/>
          </p:cNvSpPr>
          <p:nvPr>
            <p:ph type="body" idx="1"/>
          </p:nvPr>
        </p:nvSpPr>
        <p:spPr>
          <a:xfrm>
            <a:off x="709613" y="4860925"/>
            <a:ext cx="5665787" cy="4591050"/>
          </a:xfrm>
          <a:noFill/>
          <a:ln/>
        </p:spPr>
        <p:txBody>
          <a:bodyPr wrap="none" anchor="ctr"/>
          <a:lstStyle/>
          <a:p>
            <a:endParaRPr lang="it-IT" smtClean="0"/>
          </a:p>
        </p:txBody>
      </p:sp>
      <p:sp>
        <p:nvSpPr>
          <p:cNvPr id="167941" name="Text Box 3"/>
          <p:cNvSpPr txBox="1">
            <a:spLocks noChangeArrowheads="1"/>
          </p:cNvSpPr>
          <p:nvPr/>
        </p:nvSpPr>
        <p:spPr bwMode="auto">
          <a:xfrm>
            <a:off x="4021138" y="9721850"/>
            <a:ext cx="3076575" cy="51117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306AB1F-F59D-460B-B776-B43BCF155510}" type="slidenum">
              <a:rPr lang="it-IT"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65</a:t>
            </a:fld>
            <a:endParaRPr lang="it-IT" sz="120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rPr>
              <a:t>le compresse di codeina (che in Italia sono vendibili solo dietro presentazione di ricetta),</a:t>
            </a:r>
            <a:r>
              <a:rPr lang="it-IT" sz="1200" kern="1200" baseline="0" dirty="0" smtClean="0">
                <a:solidFill>
                  <a:srgbClr val="FFFFFF"/>
                </a:solidFill>
                <a:effectLst>
                  <a:outerShdw blurRad="38100" dist="38100" dir="2700000" algn="tl">
                    <a:srgbClr val="000000">
                      <a:alpha val="43137"/>
                    </a:srgbClr>
                  </a:outerShdw>
                </a:effectLst>
                <a:latin typeface="Calibri" pitchFamily="34" charset="0"/>
                <a:ea typeface="+mn-ea"/>
                <a:cs typeface="+mn-cs"/>
              </a:rPr>
              <a:t> che sono i precursori del </a:t>
            </a:r>
            <a:r>
              <a:rPr lang="it-IT" sz="1200" kern="1200" baseline="0" dirty="0" err="1" smtClean="0">
                <a:solidFill>
                  <a:srgbClr val="FFFFFF"/>
                </a:solidFill>
                <a:effectLst>
                  <a:outerShdw blurRad="38100" dist="38100" dir="2700000" algn="tl">
                    <a:srgbClr val="000000">
                      <a:alpha val="43137"/>
                    </a:srgbClr>
                  </a:outerShdw>
                </a:effectLst>
                <a:latin typeface="Calibri" pitchFamily="34" charset="0"/>
                <a:ea typeface="+mn-ea"/>
                <a:cs typeface="+mn-cs"/>
              </a:rPr>
              <a:t>krokodil</a:t>
            </a:r>
            <a:r>
              <a:rPr lang="it-IT" sz="1200" kern="1200" baseline="0" dirty="0" smtClean="0">
                <a:solidFill>
                  <a:srgbClr val="FFFFFF"/>
                </a:solidFill>
                <a:effectLst>
                  <a:outerShdw blurRad="38100" dist="38100" dir="2700000" algn="tl">
                    <a:srgbClr val="000000">
                      <a:alpha val="43137"/>
                    </a:srgbClr>
                  </a:outerShdw>
                </a:effectLst>
                <a:latin typeface="Calibri" pitchFamily="34" charset="0"/>
                <a:ea typeface="+mn-ea"/>
                <a:cs typeface="+mn-cs"/>
              </a:rPr>
              <a:t>, </a:t>
            </a:r>
            <a:r>
              <a:rPr lang="it-IT" sz="12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rPr>
              <a:t>sono disponibili come </a:t>
            </a:r>
            <a:r>
              <a:rPr lang="it-IT" sz="12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hlinkClick r:id="rId3" action="ppaction://hlinkfile" tooltip="Analgesico"/>
              </a:rPr>
              <a:t>analgesico</a:t>
            </a:r>
            <a:r>
              <a:rPr lang="it-IT" sz="12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rPr>
              <a:t> (in particolare per la cefalea) senza prescrizione medica.</a:t>
            </a:r>
            <a:endParaRPr lang="it-IT" dirty="0"/>
          </a:p>
        </p:txBody>
      </p:sp>
      <p:sp>
        <p:nvSpPr>
          <p:cNvPr id="4" name="Segnaposto numero diapositiva 3"/>
          <p:cNvSpPr>
            <a:spLocks noGrp="1"/>
          </p:cNvSpPr>
          <p:nvPr>
            <p:ph type="sldNum" sz="quarter" idx="10"/>
          </p:nvPr>
        </p:nvSpPr>
        <p:spPr/>
        <p:txBody>
          <a:bodyPr/>
          <a:lstStyle/>
          <a:p>
            <a:pPr>
              <a:defRPr/>
            </a:pPr>
            <a:fld id="{E8EE44A0-83E8-4CAF-B6F0-D5D01D9F3F60}" type="slidenum">
              <a:rPr lang="it-IT" smtClean="0"/>
              <a:pPr>
                <a:defRPr/>
              </a:pPr>
              <a:t>66</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6"/>
          <p:cNvSpPr>
            <a:spLocks noGrp="1" noChangeArrowheads="1"/>
          </p:cNvSpPr>
          <p:nvPr>
            <p:ph type="sldNum" sz="quarter" idx="5"/>
          </p:nvPr>
        </p:nvSpPr>
        <p:spPr>
          <a:noFill/>
        </p:spPr>
        <p:txBody>
          <a:bodyPr/>
          <a:lstStyle/>
          <a:p>
            <a:fld id="{63A542CB-E98C-4766-96D1-F0CFC69B544D}" type="slidenum">
              <a:rPr lang="it-IT" smtClean="0"/>
              <a:pPr/>
              <a:t>5</a:t>
            </a:fld>
            <a:endParaRPr lang="it-IT" smtClean="0"/>
          </a:p>
        </p:txBody>
      </p:sp>
      <p:sp>
        <p:nvSpPr>
          <p:cNvPr id="129027" name="Rectangle 1"/>
          <p:cNvSpPr>
            <a:spLocks noGrp="1" noRot="1" noChangeAspect="1" noChangeArrowheads="1" noTextEdit="1"/>
          </p:cNvSpPr>
          <p:nvPr>
            <p:ph type="sldImg"/>
          </p:nvPr>
        </p:nvSpPr>
        <p:spPr>
          <a:solidFill>
            <a:srgbClr val="FFFFFF"/>
          </a:solidFill>
          <a:ln/>
        </p:spPr>
      </p:sp>
      <p:sp>
        <p:nvSpPr>
          <p:cNvPr id="129028" name="Text Box 2"/>
          <p:cNvSpPr>
            <a:spLocks noGrp="1" noChangeArrowheads="1"/>
          </p:cNvSpPr>
          <p:nvPr>
            <p:ph type="body" idx="1"/>
          </p:nvPr>
        </p:nvSpPr>
        <p:spPr>
          <a:noFill/>
          <a:ln/>
        </p:spPr>
        <p:txBody>
          <a:bodyPr/>
          <a:lstStyle/>
          <a:p>
            <a:pPr eaLnBrk="1">
              <a:lnSpc>
                <a:spcPct val="80000"/>
              </a:lnSpc>
              <a:spcBef>
                <a:spcPts val="375"/>
              </a:spcBef>
              <a:tabLst>
                <a:tab pos="215900" algn="l"/>
                <a:tab pos="663575" algn="l"/>
                <a:tab pos="1111250" algn="l"/>
                <a:tab pos="1560513" algn="l"/>
                <a:tab pos="2009775" algn="l"/>
                <a:tab pos="2459038" algn="l"/>
                <a:tab pos="2908300" algn="l"/>
                <a:tab pos="3357563" algn="l"/>
                <a:tab pos="3806825" algn="l"/>
                <a:tab pos="4256088" algn="l"/>
                <a:tab pos="4705350" algn="l"/>
                <a:tab pos="5154613" algn="l"/>
                <a:tab pos="5605463" algn="l"/>
                <a:tab pos="6054725" algn="l"/>
                <a:tab pos="6503988" algn="l"/>
                <a:tab pos="6953250" algn="l"/>
                <a:tab pos="7402513" algn="l"/>
                <a:tab pos="7851775" algn="l"/>
                <a:tab pos="8301038" algn="l"/>
                <a:tab pos="8750300" algn="l"/>
                <a:tab pos="9199563" algn="l"/>
              </a:tabLst>
            </a:pPr>
            <a:r>
              <a:rPr lang="it-IT" sz="1000" dirty="0" smtClean="0">
                <a:latin typeface="Calibri" pitchFamily="32" charset="0"/>
                <a:ea typeface="Microsoft YaHei" charset="0"/>
                <a:cs typeface="Microsoft YaHei" charset="0"/>
              </a:rPr>
              <a:t>IL SISTEMA </a:t>
            </a:r>
            <a:r>
              <a:rPr lang="it-IT" sz="1000" dirty="0" err="1" smtClean="0">
                <a:latin typeface="Calibri" pitchFamily="32" charset="0"/>
                <a:ea typeface="Microsoft YaHei" charset="0"/>
                <a:cs typeface="Microsoft YaHei" charset="0"/>
              </a:rPr>
              <a:t>DI</a:t>
            </a:r>
            <a:r>
              <a:rPr lang="it-IT" sz="1000" dirty="0" smtClean="0">
                <a:latin typeface="Calibri" pitchFamily="32" charset="0"/>
                <a:ea typeface="Microsoft YaHei" charset="0"/>
                <a:cs typeface="Microsoft YaHei" charset="0"/>
              </a:rPr>
              <a:t> RICOMPENSA CEREBRALE:</a:t>
            </a:r>
          </a:p>
          <a:p>
            <a:pPr eaLnBrk="1">
              <a:lnSpc>
                <a:spcPct val="80000"/>
              </a:lnSpc>
              <a:spcBef>
                <a:spcPts val="375"/>
              </a:spcBef>
              <a:tabLst>
                <a:tab pos="215900" algn="l"/>
                <a:tab pos="663575" algn="l"/>
                <a:tab pos="1111250" algn="l"/>
                <a:tab pos="1560513" algn="l"/>
                <a:tab pos="2009775" algn="l"/>
                <a:tab pos="2459038" algn="l"/>
                <a:tab pos="2908300" algn="l"/>
                <a:tab pos="3357563" algn="l"/>
                <a:tab pos="3806825" algn="l"/>
                <a:tab pos="4256088" algn="l"/>
                <a:tab pos="4705350" algn="l"/>
                <a:tab pos="5154613" algn="l"/>
                <a:tab pos="5605463" algn="l"/>
                <a:tab pos="6054725" algn="l"/>
                <a:tab pos="6503988" algn="l"/>
                <a:tab pos="6953250" algn="l"/>
                <a:tab pos="7402513" algn="l"/>
                <a:tab pos="7851775" algn="l"/>
                <a:tab pos="8301038" algn="l"/>
                <a:tab pos="8750300" algn="l"/>
                <a:tab pos="9199563" algn="l"/>
              </a:tabLst>
            </a:pPr>
            <a:r>
              <a:rPr lang="it-IT" sz="1000" dirty="0" smtClean="0">
                <a:latin typeface="Calibri" pitchFamily="32" charset="0"/>
                <a:ea typeface="Microsoft YaHei" charset="0"/>
                <a:cs typeface="Microsoft YaHei" charset="0"/>
              </a:rPr>
              <a:t>Ma cosa c’è alla base dell’abuso di queste sostanze?</a:t>
            </a:r>
          </a:p>
          <a:p>
            <a:pPr eaLnBrk="1">
              <a:lnSpc>
                <a:spcPct val="80000"/>
              </a:lnSpc>
              <a:spcBef>
                <a:spcPts val="375"/>
              </a:spcBef>
              <a:tabLst>
                <a:tab pos="215900" algn="l"/>
                <a:tab pos="663575" algn="l"/>
                <a:tab pos="1111250" algn="l"/>
                <a:tab pos="1560513" algn="l"/>
                <a:tab pos="2009775" algn="l"/>
                <a:tab pos="2459038" algn="l"/>
                <a:tab pos="2908300" algn="l"/>
                <a:tab pos="3357563" algn="l"/>
                <a:tab pos="3806825" algn="l"/>
                <a:tab pos="4256088" algn="l"/>
                <a:tab pos="4705350" algn="l"/>
                <a:tab pos="5154613" algn="l"/>
                <a:tab pos="5605463" algn="l"/>
                <a:tab pos="6054725" algn="l"/>
                <a:tab pos="6503988" algn="l"/>
                <a:tab pos="6953250" algn="l"/>
                <a:tab pos="7402513" algn="l"/>
                <a:tab pos="7851775" algn="l"/>
                <a:tab pos="8301038" algn="l"/>
                <a:tab pos="8750300" algn="l"/>
                <a:tab pos="9199563" algn="l"/>
              </a:tabLst>
            </a:pPr>
            <a:r>
              <a:rPr lang="it-IT" sz="1000" dirty="0" smtClean="0">
                <a:latin typeface="Calibri" pitchFamily="32" charset="0"/>
                <a:ea typeface="Microsoft YaHei" charset="0"/>
                <a:cs typeface="Microsoft YaHei" charset="0"/>
              </a:rPr>
              <a:t>Negli anni 50 uno scienziato , tale </a:t>
            </a:r>
            <a:r>
              <a:rPr lang="it-IT" sz="1000" dirty="0" err="1" smtClean="0">
                <a:latin typeface="Calibri" pitchFamily="32" charset="0"/>
                <a:ea typeface="Microsoft YaHei" charset="0"/>
                <a:cs typeface="Microsoft YaHei" charset="0"/>
              </a:rPr>
              <a:t>Olds</a:t>
            </a:r>
            <a:r>
              <a:rPr lang="it-IT" sz="1000" dirty="0" smtClean="0">
                <a:latin typeface="Calibri" pitchFamily="32" charset="0"/>
                <a:ea typeface="Microsoft YaHei" charset="0"/>
                <a:cs typeface="Microsoft YaHei" charset="0"/>
              </a:rPr>
              <a:t>, voleva dimostrare che stimolando dei topi affamati</a:t>
            </a:r>
            <a:r>
              <a:rPr lang="it-IT" sz="1000" baseline="0" dirty="0" smtClean="0">
                <a:latin typeface="Calibri" pitchFamily="32" charset="0"/>
                <a:ea typeface="Microsoft YaHei" charset="0"/>
                <a:cs typeface="Microsoft YaHei" charset="0"/>
              </a:rPr>
              <a:t> </a:t>
            </a:r>
            <a:r>
              <a:rPr lang="it-IT" sz="1000" dirty="0" smtClean="0">
                <a:latin typeface="Calibri" pitchFamily="32" charset="0"/>
                <a:ea typeface="Microsoft YaHei" charset="0"/>
                <a:cs typeface="Microsoft YaHei" charset="0"/>
              </a:rPr>
              <a:t>con scosse elettriche nel cervello</a:t>
            </a:r>
            <a:r>
              <a:rPr lang="it-IT" sz="1000" baseline="0" dirty="0" smtClean="0">
                <a:latin typeface="Calibri" pitchFamily="32" charset="0"/>
                <a:ea typeface="Microsoft YaHei" charset="0"/>
                <a:cs typeface="Microsoft YaHei" charset="0"/>
              </a:rPr>
              <a:t> </a:t>
            </a:r>
            <a:r>
              <a:rPr lang="it-IT" sz="1000" dirty="0" smtClean="0">
                <a:latin typeface="Calibri" pitchFamily="32" charset="0"/>
                <a:ea typeface="Microsoft YaHei" charset="0"/>
                <a:cs typeface="Microsoft YaHei" charset="0"/>
              </a:rPr>
              <a:t>questi apprendevano meglio ed erano capaci di attraversare un labirinto in modo più veloce per poter raggiungere il cibo (stimolo positivo di rinforzo) posto alla fine dello stesso.</a:t>
            </a:r>
            <a:r>
              <a:rPr lang="it-IT" sz="1000" baseline="0" dirty="0" smtClean="0">
                <a:latin typeface="Calibri" pitchFamily="32" charset="0"/>
                <a:ea typeface="Microsoft YaHei" charset="0"/>
                <a:cs typeface="Microsoft YaHei" charset="0"/>
              </a:rPr>
              <a:t> M</a:t>
            </a:r>
            <a:r>
              <a:rPr lang="it-IT" sz="1000" dirty="0" smtClean="0">
                <a:latin typeface="Calibri" pitchFamily="32" charset="0"/>
                <a:ea typeface="Microsoft YaHei" charset="0"/>
                <a:cs typeface="Microsoft YaHei" charset="0"/>
              </a:rPr>
              <a:t>ise</a:t>
            </a:r>
            <a:r>
              <a:rPr lang="it-IT" sz="1000" baseline="0" dirty="0" smtClean="0">
                <a:latin typeface="Calibri" pitchFamily="32" charset="0"/>
                <a:ea typeface="Microsoft YaHei" charset="0"/>
                <a:cs typeface="Microsoft YaHei" charset="0"/>
              </a:rPr>
              <a:t> quindi un elettrodo</a:t>
            </a:r>
            <a:r>
              <a:rPr lang="it-IT" sz="1000" dirty="0" smtClean="0">
                <a:latin typeface="Calibri" pitchFamily="32" charset="0"/>
                <a:ea typeface="Microsoft YaHei" charset="0"/>
                <a:cs typeface="Microsoft YaHei" charset="0"/>
              </a:rPr>
              <a:t> nel cervello del topo nel punto in cui presumeva ci fosse l’area deputata alla gratificazione e iniziò a stimolarli. Fallì miseramente ma, come tutte le grandi scoperte che avvengono per caso (penicillina e vaccino per il vaiolo) l’esperimento portò ad una nuova conoscenza: la sua bravura fu nel notare che il topo non solo rimaneva nella gabbietta dove aveva ricevuto la stimolazione invece di andare verso il cibo, ma cercava anche di riprodurre ossessivamente la posizione in cui</a:t>
            </a:r>
            <a:r>
              <a:rPr lang="it-IT" sz="1000" baseline="0" dirty="0" smtClean="0">
                <a:latin typeface="Calibri" pitchFamily="32" charset="0"/>
                <a:ea typeface="Microsoft YaHei" charset="0"/>
                <a:cs typeface="Microsoft YaHei" charset="0"/>
              </a:rPr>
              <a:t> era</a:t>
            </a:r>
            <a:r>
              <a:rPr lang="it-IT" sz="1000" dirty="0" smtClean="0">
                <a:latin typeface="Calibri" pitchFamily="32" charset="0"/>
                <a:ea typeface="Microsoft YaHei" charset="0"/>
                <a:cs typeface="Microsoft YaHei" charset="0"/>
              </a:rPr>
              <a:t>. Perché? Perché questo lo appagava, cioè la stimolazione stessa era una gratificazione maggiore del cibo.</a:t>
            </a:r>
          </a:p>
          <a:p>
            <a:pPr eaLnBrk="1">
              <a:lnSpc>
                <a:spcPct val="80000"/>
              </a:lnSpc>
              <a:spcBef>
                <a:spcPts val="375"/>
              </a:spcBef>
              <a:tabLst>
                <a:tab pos="215900" algn="l"/>
                <a:tab pos="663575" algn="l"/>
                <a:tab pos="1111250" algn="l"/>
                <a:tab pos="1560513" algn="l"/>
                <a:tab pos="2009775" algn="l"/>
                <a:tab pos="2459038" algn="l"/>
                <a:tab pos="2908300" algn="l"/>
                <a:tab pos="3357563" algn="l"/>
                <a:tab pos="3806825" algn="l"/>
                <a:tab pos="4256088" algn="l"/>
                <a:tab pos="4705350" algn="l"/>
                <a:tab pos="5154613" algn="l"/>
                <a:tab pos="5605463" algn="l"/>
                <a:tab pos="6054725" algn="l"/>
                <a:tab pos="6503988" algn="l"/>
                <a:tab pos="6953250" algn="l"/>
                <a:tab pos="7402513" algn="l"/>
                <a:tab pos="7851775" algn="l"/>
                <a:tab pos="8301038" algn="l"/>
                <a:tab pos="8750300" algn="l"/>
                <a:tab pos="9199563" algn="l"/>
              </a:tabLst>
            </a:pPr>
            <a:r>
              <a:rPr lang="it-IT" sz="1000" dirty="0" err="1" smtClean="0">
                <a:latin typeface="Calibri" pitchFamily="32" charset="0"/>
                <a:ea typeface="Microsoft YaHei" charset="0"/>
                <a:cs typeface="Microsoft YaHei" charset="0"/>
              </a:rPr>
              <a:t>Olds</a:t>
            </a:r>
            <a:r>
              <a:rPr lang="it-IT" sz="1000" dirty="0" smtClean="0">
                <a:latin typeface="Calibri" pitchFamily="32" charset="0"/>
                <a:ea typeface="Microsoft YaHei" charset="0"/>
                <a:cs typeface="Microsoft YaHei" charset="0"/>
              </a:rPr>
              <a:t> allora mise il topo</a:t>
            </a:r>
            <a:r>
              <a:rPr lang="it-IT" sz="1000" baseline="0" dirty="0" smtClean="0">
                <a:latin typeface="Calibri" pitchFamily="32" charset="0"/>
                <a:ea typeface="Microsoft YaHei" charset="0"/>
                <a:cs typeface="Microsoft YaHei" charset="0"/>
              </a:rPr>
              <a:t> nella Gabbia di </a:t>
            </a:r>
            <a:r>
              <a:rPr lang="it-IT" sz="1000" baseline="0" dirty="0" err="1" smtClean="0">
                <a:latin typeface="Calibri" pitchFamily="32" charset="0"/>
                <a:ea typeface="Microsoft YaHei" charset="0"/>
                <a:cs typeface="Microsoft YaHei" charset="0"/>
              </a:rPr>
              <a:t>Skinner</a:t>
            </a:r>
            <a:r>
              <a:rPr lang="it-IT" sz="1000" baseline="0" dirty="0" smtClean="0">
                <a:latin typeface="Calibri" pitchFamily="32" charset="0"/>
                <a:ea typeface="Microsoft YaHei" charset="0"/>
                <a:cs typeface="Microsoft YaHei" charset="0"/>
              </a:rPr>
              <a:t> (graticolo elettrificato sotto le zampe (feedback negativo) comandata dallo scienziato, e leva collegata all’elettrodo nel cervello (feedback positivo) comandata dal topo). </a:t>
            </a:r>
            <a:r>
              <a:rPr lang="it-IT" sz="1000" dirty="0" smtClean="0">
                <a:latin typeface="Calibri" pitchFamily="32" charset="0"/>
                <a:ea typeface="Microsoft YaHei" charset="0"/>
                <a:cs typeface="Microsoft YaHei" charset="0"/>
              </a:rPr>
              <a:t>Il topo imparò presto che premendo con la zampa sulla leva otteneva la stimolazione cerebrale che lo gratificava e,</a:t>
            </a:r>
            <a:r>
              <a:rPr lang="it-IT" sz="1000" baseline="0" dirty="0" smtClean="0">
                <a:latin typeface="Calibri" pitchFamily="32" charset="0"/>
                <a:ea typeface="Microsoft YaHei" charset="0"/>
                <a:cs typeface="Microsoft YaHei" charset="0"/>
              </a:rPr>
              <a:t> con grande sorpresa di </a:t>
            </a:r>
            <a:r>
              <a:rPr lang="it-IT" sz="1000" baseline="0" dirty="0" err="1" smtClean="0">
                <a:latin typeface="Calibri" pitchFamily="32" charset="0"/>
                <a:ea typeface="Microsoft YaHei" charset="0"/>
                <a:cs typeface="Microsoft YaHei" charset="0"/>
              </a:rPr>
              <a:t>Olds</a:t>
            </a:r>
            <a:r>
              <a:rPr lang="it-IT" sz="1000" baseline="0" dirty="0" smtClean="0">
                <a:latin typeface="Calibri" pitchFamily="32" charset="0"/>
                <a:ea typeface="Microsoft YaHei" charset="0"/>
                <a:cs typeface="Microsoft YaHei" charset="0"/>
              </a:rPr>
              <a:t>, l’animale </a:t>
            </a:r>
            <a:r>
              <a:rPr lang="it-IT" sz="1000" dirty="0" smtClean="0">
                <a:latin typeface="Calibri" pitchFamily="32" charset="0"/>
                <a:ea typeface="Microsoft YaHei" charset="0"/>
                <a:cs typeface="Microsoft YaHei" charset="0"/>
              </a:rPr>
              <a:t>era disposto a subire senza spostarsi anche le scariche elettriche</a:t>
            </a:r>
            <a:r>
              <a:rPr lang="it-IT" sz="1000" baseline="0" dirty="0" smtClean="0">
                <a:latin typeface="Calibri" pitchFamily="32" charset="0"/>
                <a:ea typeface="Microsoft YaHei" charset="0"/>
                <a:cs typeface="Microsoft YaHei" charset="0"/>
              </a:rPr>
              <a:t> sotto le zampe</a:t>
            </a:r>
            <a:r>
              <a:rPr lang="it-IT" sz="1000" dirty="0" smtClean="0">
                <a:latin typeface="Calibri" pitchFamily="32" charset="0"/>
                <a:ea typeface="Microsoft YaHei" charset="0"/>
                <a:cs typeface="Microsoft YaHei" charset="0"/>
              </a:rPr>
              <a:t> pur di stimolarsi il cervello lasciandosi morire di fame e sete anche se il cibo gli veniva posto accanto. Aveva così scoperto il CIRCUITO</a:t>
            </a:r>
            <a:r>
              <a:rPr lang="it-IT" sz="1000" baseline="0" dirty="0" smtClean="0">
                <a:latin typeface="Calibri" pitchFamily="32" charset="0"/>
                <a:ea typeface="Microsoft YaHei" charset="0"/>
                <a:cs typeface="Microsoft YaHei" charset="0"/>
              </a:rPr>
              <a:t> DELLA GRATIFICAZIONE.</a:t>
            </a:r>
          </a:p>
          <a:p>
            <a:pPr>
              <a:lnSpc>
                <a:spcPct val="80000"/>
              </a:lnSpc>
              <a:spcBef>
                <a:spcPts val="375"/>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sz="1000" dirty="0" smtClean="0"/>
          </a:p>
        </p:txBody>
      </p:sp>
      <p:sp>
        <p:nvSpPr>
          <p:cNvPr id="129029" name="Text Box 3"/>
          <p:cNvSpPr txBox="1">
            <a:spLocks noChangeArrowheads="1"/>
          </p:cNvSpPr>
          <p:nvPr/>
        </p:nvSpPr>
        <p:spPr bwMode="auto">
          <a:xfrm>
            <a:off x="4021138" y="9721850"/>
            <a:ext cx="3076575" cy="511175"/>
          </a:xfrm>
          <a:prstGeom prst="rect">
            <a:avLst/>
          </a:prstGeom>
          <a:noFill/>
          <a:ln w="9525">
            <a:noFill/>
            <a:round/>
            <a:headEnd/>
            <a:tailEnd/>
          </a:ln>
        </p:spPr>
        <p:txBody>
          <a:bodyPr lIns="89991" tIns="46795" rIns="89991" bIns="46795" anchor="b"/>
          <a:lstStyle/>
          <a:p>
            <a:pPr algn="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B01A5AA0-C30B-4D09-B88C-6ACAEF618FB1}" type="slidenum">
              <a:rPr lang="it-IT" sz="1200">
                <a:solidFill>
                  <a:srgbClr val="000000"/>
                </a:solidFill>
              </a:rPr>
              <a:pPr algn="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5</a:t>
            </a:fld>
            <a:endParaRPr lang="it-IT" sz="1200">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idx="10"/>
          </p:nvPr>
        </p:nvSpPr>
        <p:spPr/>
        <p:txBody>
          <a:bodyPr/>
          <a:lstStyle/>
          <a:p>
            <a:fld id="{096CC8EA-30B8-41EA-BACB-4B52F855E9D4}" type="slidenum">
              <a:rPr lang="it-IT" smtClean="0"/>
              <a:pPr/>
              <a:t>67</a:t>
            </a:fld>
            <a:endParaRPr 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Rectangle 16"/>
          <p:cNvSpPr>
            <a:spLocks noGrp="1" noChangeArrowheads="1"/>
          </p:cNvSpPr>
          <p:nvPr>
            <p:ph type="sldNum" sz="quarter" idx="5"/>
          </p:nvPr>
        </p:nvSpPr>
        <p:spPr>
          <a:noFill/>
        </p:spPr>
        <p:txBody>
          <a:bodyPr/>
          <a:lstStyle/>
          <a:p>
            <a:fld id="{4D5955CB-40CB-4426-95C9-5CC2B172B562}" type="slidenum">
              <a:rPr lang="it-IT" smtClean="0"/>
              <a:pPr/>
              <a:t>71</a:t>
            </a:fld>
            <a:endParaRPr lang="it-IT" smtClean="0"/>
          </a:p>
        </p:txBody>
      </p:sp>
      <p:sp>
        <p:nvSpPr>
          <p:cNvPr id="184323" name="Rectangle 1"/>
          <p:cNvSpPr>
            <a:spLocks noGrp="1" noRot="1" noChangeAspect="1" noChangeArrowheads="1" noTextEdit="1"/>
          </p:cNvSpPr>
          <p:nvPr>
            <p:ph type="sldImg"/>
          </p:nvPr>
        </p:nvSpPr>
        <p:spPr>
          <a:solidFill>
            <a:srgbClr val="FFFFFF"/>
          </a:solidFill>
          <a:ln/>
        </p:spPr>
      </p:sp>
      <p:sp>
        <p:nvSpPr>
          <p:cNvPr id="184324" name="Rectangle 2"/>
          <p:cNvSpPr>
            <a:spLocks noGrp="1" noChangeArrowheads="1"/>
          </p:cNvSpPr>
          <p:nvPr>
            <p:ph type="body" idx="1"/>
          </p:nvPr>
        </p:nvSpPr>
        <p:spPr>
          <a:xfrm>
            <a:off x="709613" y="4860925"/>
            <a:ext cx="5665787" cy="4591050"/>
          </a:xfrm>
          <a:noFill/>
          <a:ln/>
        </p:spPr>
        <p:txBody>
          <a:bodyPr wrap="none" anchor="ctr"/>
          <a:lstStyle/>
          <a:p>
            <a:endParaRPr lang="it-IT" smtClean="0"/>
          </a:p>
        </p:txBody>
      </p:sp>
      <p:sp>
        <p:nvSpPr>
          <p:cNvPr id="184325" name="Text Box 3"/>
          <p:cNvSpPr txBox="1">
            <a:spLocks noChangeArrowheads="1"/>
          </p:cNvSpPr>
          <p:nvPr/>
        </p:nvSpPr>
        <p:spPr bwMode="auto">
          <a:xfrm>
            <a:off x="4021138" y="9721850"/>
            <a:ext cx="3076575" cy="51117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8827FC1-C2C4-40A4-8918-06CD2C2B8CB5}" type="slidenum">
              <a:rPr lang="it-IT"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71</a:t>
            </a:fld>
            <a:endParaRPr lang="it-IT" sz="1200">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16"/>
          <p:cNvSpPr>
            <a:spLocks noGrp="1" noChangeArrowheads="1"/>
          </p:cNvSpPr>
          <p:nvPr>
            <p:ph type="sldNum" sz="quarter" idx="5"/>
          </p:nvPr>
        </p:nvSpPr>
        <p:spPr>
          <a:noFill/>
        </p:spPr>
        <p:txBody>
          <a:bodyPr/>
          <a:lstStyle/>
          <a:p>
            <a:fld id="{D1673DB4-C313-406F-A6C8-F528D49D6829}" type="slidenum">
              <a:rPr lang="it-IT" smtClean="0"/>
              <a:pPr/>
              <a:t>72</a:t>
            </a:fld>
            <a:endParaRPr lang="it-IT" smtClean="0"/>
          </a:p>
        </p:txBody>
      </p:sp>
      <p:sp>
        <p:nvSpPr>
          <p:cNvPr id="186371" name="Rectangle 1"/>
          <p:cNvSpPr>
            <a:spLocks noGrp="1" noRot="1" noChangeAspect="1" noChangeArrowheads="1" noTextEdit="1"/>
          </p:cNvSpPr>
          <p:nvPr>
            <p:ph type="sldImg"/>
          </p:nvPr>
        </p:nvSpPr>
        <p:spPr>
          <a:solidFill>
            <a:srgbClr val="FFFFFF"/>
          </a:solidFill>
          <a:ln/>
        </p:spPr>
      </p:sp>
      <p:sp>
        <p:nvSpPr>
          <p:cNvPr id="186372" name="Rectangle 2"/>
          <p:cNvSpPr>
            <a:spLocks noGrp="1" noChangeArrowheads="1"/>
          </p:cNvSpPr>
          <p:nvPr>
            <p:ph type="body" idx="1"/>
          </p:nvPr>
        </p:nvSpPr>
        <p:spPr>
          <a:noFill/>
          <a:ln/>
        </p:spPr>
        <p:txBody>
          <a:bodyPr wrap="none" anchor="ctr"/>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Le cellule cerebrali perse non si</a:t>
            </a:r>
            <a:r>
              <a:rPr lang="it-IT" baseline="0" dirty="0" smtClean="0"/>
              <a:t> rigenerano più.</a:t>
            </a:r>
            <a:endParaRPr lang="it-IT"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4" name="Rectangle 16"/>
          <p:cNvSpPr>
            <a:spLocks noGrp="1" noChangeArrowheads="1"/>
          </p:cNvSpPr>
          <p:nvPr>
            <p:ph type="sldNum" sz="quarter" idx="5"/>
          </p:nvPr>
        </p:nvSpPr>
        <p:spPr>
          <a:noFill/>
        </p:spPr>
        <p:txBody>
          <a:bodyPr/>
          <a:lstStyle/>
          <a:p>
            <a:fld id="{830DE070-E25A-4E9C-A7C0-38E622749AB8}" type="slidenum">
              <a:rPr lang="it-IT" smtClean="0"/>
              <a:pPr/>
              <a:t>73</a:t>
            </a:fld>
            <a:endParaRPr lang="it-IT" smtClean="0"/>
          </a:p>
        </p:txBody>
      </p:sp>
      <p:sp>
        <p:nvSpPr>
          <p:cNvPr id="187395" name="Rectangle 1"/>
          <p:cNvSpPr>
            <a:spLocks noGrp="1" noRot="1" noChangeAspect="1" noChangeArrowheads="1" noTextEdit="1"/>
          </p:cNvSpPr>
          <p:nvPr>
            <p:ph type="sldImg"/>
          </p:nvPr>
        </p:nvSpPr>
        <p:spPr>
          <a:solidFill>
            <a:srgbClr val="FFFFFF"/>
          </a:solidFill>
          <a:ln/>
        </p:spPr>
      </p:sp>
      <p:sp>
        <p:nvSpPr>
          <p:cNvPr id="187396" name="Rectangle 2"/>
          <p:cNvSpPr>
            <a:spLocks noGrp="1" noChangeArrowheads="1"/>
          </p:cNvSpPr>
          <p:nvPr>
            <p:ph type="body" idx="1"/>
          </p:nvPr>
        </p:nvSpPr>
        <p:spPr>
          <a:xfrm>
            <a:off x="709613" y="4860925"/>
            <a:ext cx="5665787" cy="4591050"/>
          </a:xfrm>
          <a:noFill/>
          <a:ln/>
        </p:spPr>
        <p:txBody>
          <a:bodyPr wrap="none" anchor="ct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dirty="0" smtClean="0">
                <a:latin typeface="Constantia" pitchFamily="18" charset="0"/>
              </a:rPr>
              <a:t>Nel caso in cui si presenti il </a:t>
            </a:r>
            <a:r>
              <a:rPr lang="it-IT" sz="1200" i="1" dirty="0" smtClean="0">
                <a:solidFill>
                  <a:srgbClr val="FFC000"/>
                </a:solidFill>
                <a:latin typeface="Constantia" pitchFamily="18" charset="0"/>
                <a:hlinkClick r:id="rId3"/>
              </a:rPr>
              <a:t>bad trip</a:t>
            </a:r>
            <a:r>
              <a:rPr lang="it-IT" sz="1200" dirty="0" smtClean="0">
                <a:latin typeface="Constantia" pitchFamily="18" charset="0"/>
              </a:rPr>
              <a:t>, l'esperienza può assumere connotazioni di intensissimo trauma in grado di portare l'individuo ad una grande sofferenza psicofisica che può continuare anche per molto tempo, con possibilità di induzione inconscia al </a:t>
            </a:r>
            <a:r>
              <a:rPr lang="it-IT" sz="1200" dirty="0" smtClean="0">
                <a:solidFill>
                  <a:srgbClr val="FFC000"/>
                </a:solidFill>
                <a:latin typeface="Constantia" pitchFamily="18" charset="0"/>
                <a:hlinkClick r:id="rId4"/>
              </a:rPr>
              <a:t>suicidio</a:t>
            </a:r>
            <a:r>
              <a:rPr lang="it-IT" sz="1200" dirty="0" smtClean="0">
                <a:latin typeface="Constantia" pitchFamily="18" charset="0"/>
              </a:rPr>
              <a:t>.</a:t>
            </a:r>
          </a:p>
          <a:p>
            <a:endParaRPr lang="it-IT" dirty="0" smtClean="0"/>
          </a:p>
        </p:txBody>
      </p:sp>
      <p:sp>
        <p:nvSpPr>
          <p:cNvPr id="187397" name="Text Box 3"/>
          <p:cNvSpPr txBox="1">
            <a:spLocks noChangeArrowheads="1"/>
          </p:cNvSpPr>
          <p:nvPr/>
        </p:nvSpPr>
        <p:spPr bwMode="auto">
          <a:xfrm>
            <a:off x="4021138" y="9721850"/>
            <a:ext cx="3076575" cy="51117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271D6D6-163D-47B1-B264-5877CEDF2722}" type="slidenum">
              <a:rPr lang="it-IT"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73</a:t>
            </a:fld>
            <a:endParaRPr lang="it-IT" sz="1200">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In passato</a:t>
            </a:r>
            <a:r>
              <a:rPr lang="it-IT" baseline="0" dirty="0" smtClean="0"/>
              <a:t> la segale infestata dall’</a:t>
            </a:r>
            <a:r>
              <a:rPr lang="it-IT" baseline="0" dirty="0" err="1" smtClean="0"/>
              <a:t>ergot</a:t>
            </a:r>
            <a:r>
              <a:rPr lang="it-IT" baseline="0" dirty="0" smtClean="0"/>
              <a:t> che per errore veniva panificata causava intossicazioni nelle popolazioni e ha dato origine a fenomeni come la Caccia alle Streghe di Salem, dove i cittadini, ignari di aver mangiato un pane “allucinogeno”e credendo di essere stati testimoni di atti stregoneschi, hanno perseguitato, torturato e ucciso fantomatiche fattucchiere-</a:t>
            </a:r>
          </a:p>
          <a:p>
            <a:endParaRPr lang="it-IT" baseline="0" dirty="0" smtClean="0"/>
          </a:p>
          <a:p>
            <a:endParaRPr lang="it-IT" baseline="0" dirty="0" smtClean="0"/>
          </a:p>
          <a:p>
            <a:pPr marL="533400" indent="-517525" algn="l">
              <a:lnSpc>
                <a:spcPct val="90000"/>
              </a:lnSpc>
              <a:spcBef>
                <a:spcPts val="675"/>
              </a:spcBef>
              <a:buSzPct val="9500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pPr>
            <a:r>
              <a:rPr lang="it-IT" sz="1200" dirty="0" smtClean="0">
                <a:solidFill>
                  <a:srgbClr val="000000"/>
                </a:solidFill>
                <a:latin typeface="Comic Sans MS" pitchFamily="66" charset="0"/>
              </a:rPr>
              <a:t>LSD si trova puro o tagliato con ecstasy, amfetamine &amp; stricnina.</a:t>
            </a:r>
          </a:p>
          <a:p>
            <a:pPr marL="533400" indent="-517525" algn="l">
              <a:lnSpc>
                <a:spcPct val="90000"/>
              </a:lnSpc>
              <a:spcBef>
                <a:spcPts val="675"/>
              </a:spcBef>
              <a:buSzPct val="9500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pPr>
            <a:r>
              <a:rPr lang="it-IT" sz="1200" dirty="0" smtClean="0">
                <a:solidFill>
                  <a:srgbClr val="000000"/>
                </a:solidFill>
                <a:latin typeface="Comic Sans MS" pitchFamily="66" charset="0"/>
              </a:rPr>
              <a:t>   I vari tagli influenzano l’effetto della sostanza. </a:t>
            </a:r>
          </a:p>
          <a:p>
            <a:endParaRPr lang="it-IT" dirty="0"/>
          </a:p>
        </p:txBody>
      </p:sp>
      <p:sp>
        <p:nvSpPr>
          <p:cNvPr id="4" name="Segnaposto numero diapositiva 3"/>
          <p:cNvSpPr>
            <a:spLocks noGrp="1"/>
          </p:cNvSpPr>
          <p:nvPr>
            <p:ph type="sldNum" sz="quarter" idx="10"/>
          </p:nvPr>
        </p:nvSpPr>
        <p:spPr/>
        <p:txBody>
          <a:bodyPr/>
          <a:lstStyle/>
          <a:p>
            <a:pPr>
              <a:defRPr/>
            </a:pPr>
            <a:fld id="{E8EE44A0-83E8-4CAF-B6F0-D5D01D9F3F60}" type="slidenum">
              <a:rPr lang="it-IT" smtClean="0"/>
              <a:pPr>
                <a:defRPr/>
              </a:pPr>
              <a:t>74</a:t>
            </a:fld>
            <a:endParaRPr lang="it-IT"/>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E8EE44A0-83E8-4CAF-B6F0-D5D01D9F3F60}" type="slidenum">
              <a:rPr lang="it-IT" smtClean="0"/>
              <a:pPr>
                <a:defRPr/>
              </a:pPr>
              <a:t>75</a:t>
            </a:fld>
            <a:endParaRPr lang="it-IT"/>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Rectangle 16"/>
          <p:cNvSpPr>
            <a:spLocks noGrp="1" noChangeArrowheads="1"/>
          </p:cNvSpPr>
          <p:nvPr>
            <p:ph type="sldNum" sz="quarter" idx="5"/>
          </p:nvPr>
        </p:nvSpPr>
        <p:spPr>
          <a:noFill/>
        </p:spPr>
        <p:txBody>
          <a:bodyPr/>
          <a:lstStyle/>
          <a:p>
            <a:fld id="{3951F94D-EAE0-4ADC-A68F-77581FF806FB}" type="slidenum">
              <a:rPr lang="it-IT" smtClean="0"/>
              <a:pPr/>
              <a:t>76</a:t>
            </a:fld>
            <a:endParaRPr lang="it-IT" smtClean="0"/>
          </a:p>
        </p:txBody>
      </p:sp>
      <p:sp>
        <p:nvSpPr>
          <p:cNvPr id="193539" name="Rectangle 1"/>
          <p:cNvSpPr>
            <a:spLocks noGrp="1" noRot="1" noChangeAspect="1" noChangeArrowheads="1" noTextEdit="1"/>
          </p:cNvSpPr>
          <p:nvPr>
            <p:ph type="sldImg"/>
          </p:nvPr>
        </p:nvSpPr>
        <p:spPr>
          <a:solidFill>
            <a:srgbClr val="FFFFFF"/>
          </a:solidFill>
          <a:ln/>
        </p:spPr>
      </p:sp>
      <p:sp>
        <p:nvSpPr>
          <p:cNvPr id="193540" name="Text Box 2"/>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ts val="4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dirty="0" smtClean="0"/>
              <a:t>la serie infinita di gatti ritratti da </a:t>
            </a:r>
            <a:r>
              <a:rPr lang="it-IT" b="1" dirty="0" smtClean="0"/>
              <a:t>Louis </a:t>
            </a:r>
            <a:r>
              <a:rPr lang="it-IT" b="1" dirty="0" err="1" smtClean="0"/>
              <a:t>Wain</a:t>
            </a:r>
            <a:r>
              <a:rPr lang="it-IT" b="1" dirty="0" smtClean="0"/>
              <a:t>:</a:t>
            </a:r>
            <a:r>
              <a:rPr lang="it-IT" dirty="0" smtClean="0"/>
              <a:t> la progressiva disgregazione dell'immagine rappresentata ne ha seguito di pari passo l'evoluzione verso una grave forma di </a:t>
            </a:r>
            <a:r>
              <a:rPr lang="it-IT" b="1" dirty="0" smtClean="0"/>
              <a:t>schizofrenia</a:t>
            </a:r>
            <a:r>
              <a:rPr lang="it-IT" dirty="0" smtClean="0"/>
              <a:t> a esordio tardivo.</a:t>
            </a:r>
            <a:br>
              <a:rPr lang="it-IT" dirty="0" smtClean="0"/>
            </a:br>
            <a:endParaRPr lang="it-IT" dirty="0" smtClean="0"/>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(Schizofrenia: disordine mentale caratterizzato da anomalie nella percezione della realtà.)</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dirty="0" smtClean="0"/>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dirty="0" smtClean="0"/>
          </a:p>
          <a:p>
            <a:pPr marL="0" marR="0" indent="0" algn="l" defTabSz="914400" rtl="0" eaLnBrk="1" fontAlgn="base" latinLnBrk="0" hangingPunct="1">
              <a:lnSpc>
                <a:spcPct val="100000"/>
              </a:lnSpc>
              <a:spcBef>
                <a:spcPts val="45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dirty="0" smtClean="0"/>
              <a:t>NB: </a:t>
            </a:r>
            <a:r>
              <a:rPr lang="it-IT" sz="1200" b="0" u="none" dirty="0" smtClean="0">
                <a:solidFill>
                  <a:srgbClr val="FFFFFF"/>
                </a:solidFill>
                <a:latin typeface="Constantia" pitchFamily="18" charset="0"/>
              </a:rPr>
              <a:t>I casi di morte che si sono verificati sotto l’effetto di allucinogeni derivano da azioni incontrollate dovute </a:t>
            </a:r>
            <a:r>
              <a:rPr lang="it-IT" sz="1200" b="0" i="1" u="none" dirty="0" smtClean="0">
                <a:solidFill>
                  <a:srgbClr val="FFFFFF"/>
                </a:solidFill>
                <a:latin typeface="Constantia" pitchFamily="18" charset="0"/>
              </a:rPr>
              <a:t>all’alterata percezione della realtà circostante</a:t>
            </a:r>
            <a:r>
              <a:rPr lang="it-IT" sz="1200" b="0" u="none" dirty="0" smtClean="0">
                <a:solidFill>
                  <a:srgbClr val="FFFFFF"/>
                </a:solidFill>
                <a:latin typeface="Constantia" pitchFamily="18" charset="0"/>
              </a:rPr>
              <a:t>. </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b="0" u="none"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Rectangle 16"/>
          <p:cNvSpPr>
            <a:spLocks noGrp="1" noChangeArrowheads="1"/>
          </p:cNvSpPr>
          <p:nvPr>
            <p:ph type="sldNum" sz="quarter" idx="5"/>
          </p:nvPr>
        </p:nvSpPr>
        <p:spPr>
          <a:noFill/>
        </p:spPr>
        <p:txBody>
          <a:bodyPr/>
          <a:lstStyle/>
          <a:p>
            <a:fld id="{7C9951DF-FB84-4335-805F-3AF5084CA978}" type="slidenum">
              <a:rPr lang="it-IT" smtClean="0"/>
              <a:pPr/>
              <a:t>77</a:t>
            </a:fld>
            <a:endParaRPr lang="it-IT" smtClean="0"/>
          </a:p>
        </p:txBody>
      </p:sp>
      <p:sp>
        <p:nvSpPr>
          <p:cNvPr id="173059" name="Rectangle 1"/>
          <p:cNvSpPr>
            <a:spLocks noGrp="1" noRot="1" noChangeAspect="1" noChangeArrowheads="1" noTextEdit="1"/>
          </p:cNvSpPr>
          <p:nvPr>
            <p:ph type="sldImg"/>
          </p:nvPr>
        </p:nvSpPr>
        <p:spPr>
          <a:xfrm>
            <a:off x="993775" y="768350"/>
            <a:ext cx="5102225" cy="3827463"/>
          </a:xfrm>
          <a:solidFill>
            <a:srgbClr val="FFFFFF"/>
          </a:solidFill>
          <a:ln/>
        </p:spPr>
      </p:sp>
      <p:sp>
        <p:nvSpPr>
          <p:cNvPr id="173060" name="Rectangle 2"/>
          <p:cNvSpPr>
            <a:spLocks noGrp="1" noChangeArrowheads="1"/>
          </p:cNvSpPr>
          <p:nvPr>
            <p:ph type="body" idx="1"/>
          </p:nvPr>
        </p:nvSpPr>
        <p:spPr>
          <a:xfrm>
            <a:off x="709613" y="4860925"/>
            <a:ext cx="5665787" cy="4591050"/>
          </a:xfrm>
          <a:noFill/>
          <a:ln/>
        </p:spPr>
        <p:txBody>
          <a:bodyPr wrap="none" anchor="ctr"/>
          <a:lstStyle/>
          <a:p>
            <a:pPr algn="ctr">
              <a:buClr>
                <a:srgbClr val="FFFFFF"/>
              </a:buClr>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kern="1200" dirty="0" smtClean="0">
                <a:solidFill>
                  <a:schemeClr val="tx1"/>
                </a:solidFill>
                <a:latin typeface="Calibri" pitchFamily="34" charset="0"/>
                <a:ea typeface="+mn-ea"/>
                <a:cs typeface="+mn-cs"/>
              </a:rPr>
              <a:t>TAURINA</a:t>
            </a:r>
            <a:r>
              <a:rPr lang="en-US" sz="1200" kern="1200" dirty="0" smtClean="0">
                <a:solidFill>
                  <a:schemeClr val="tx1"/>
                </a:solidFill>
                <a:latin typeface="Calibri" pitchFamily="34" charset="0"/>
                <a:ea typeface="+mn-ea"/>
                <a:cs typeface="+mn-cs"/>
              </a:rPr>
              <a:t> (un </a:t>
            </a:r>
            <a:r>
              <a:rPr lang="en-US" sz="1200" kern="1200" dirty="0" err="1" smtClean="0">
                <a:solidFill>
                  <a:schemeClr val="tx1"/>
                </a:solidFill>
                <a:latin typeface="Calibri" pitchFamily="34" charset="0"/>
                <a:ea typeface="+mn-ea"/>
                <a:cs typeface="+mn-cs"/>
              </a:rPr>
              <a:t>amminoacido</a:t>
            </a:r>
            <a:endParaRPr lang="en-US" sz="1200" kern="1200" dirty="0" smtClean="0">
              <a:solidFill>
                <a:schemeClr val="tx1"/>
              </a:solidFill>
              <a:latin typeface="Calibri" pitchFamily="34" charset="0"/>
              <a:ea typeface="+mn-ea"/>
              <a:cs typeface="+mn-cs"/>
            </a:endParaRPr>
          </a:p>
          <a:p>
            <a:pPr algn="ct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kern="1200" dirty="0" err="1" smtClean="0">
                <a:solidFill>
                  <a:schemeClr val="tx1"/>
                </a:solidFill>
                <a:latin typeface="Calibri" pitchFamily="34" charset="0"/>
                <a:ea typeface="+mn-ea"/>
                <a:cs typeface="+mn-cs"/>
              </a:rPr>
              <a:t>amato</a:t>
            </a:r>
            <a:r>
              <a:rPr lang="en-US" sz="1200" kern="1200" dirty="0" smtClean="0">
                <a:solidFill>
                  <a:schemeClr val="tx1"/>
                </a:solidFill>
                <a:latin typeface="Calibri" pitchFamily="34" charset="0"/>
                <a:ea typeface="+mn-ea"/>
                <a:cs typeface="+mn-cs"/>
              </a:rPr>
              <a:t> </a:t>
            </a:r>
            <a:r>
              <a:rPr lang="en-US" sz="1200" kern="1200" dirty="0" err="1" smtClean="0">
                <a:solidFill>
                  <a:schemeClr val="tx1"/>
                </a:solidFill>
                <a:latin typeface="Calibri" pitchFamily="34" charset="0"/>
                <a:ea typeface="+mn-ea"/>
                <a:cs typeface="+mn-cs"/>
              </a:rPr>
              <a:t>dagli</a:t>
            </a:r>
            <a:r>
              <a:rPr lang="en-US" sz="1200" kern="1200" dirty="0" smtClean="0">
                <a:solidFill>
                  <a:schemeClr val="tx1"/>
                </a:solidFill>
                <a:latin typeface="Calibri" pitchFamily="34" charset="0"/>
                <a:ea typeface="+mn-ea"/>
                <a:cs typeface="+mn-cs"/>
              </a:rPr>
              <a:t> </a:t>
            </a:r>
            <a:r>
              <a:rPr lang="en-US" sz="1200" kern="1200" dirty="0" err="1" smtClean="0">
                <a:solidFill>
                  <a:schemeClr val="tx1"/>
                </a:solidFill>
                <a:latin typeface="Calibri" pitchFamily="34" charset="0"/>
                <a:ea typeface="+mn-ea"/>
                <a:cs typeface="+mn-cs"/>
              </a:rPr>
              <a:t>sportivi</a:t>
            </a:r>
            <a:r>
              <a:rPr lang="en-US" sz="1200" kern="1200" dirty="0" smtClean="0">
                <a:solidFill>
                  <a:schemeClr val="tx1"/>
                </a:solidFill>
                <a:latin typeface="Calibri" pitchFamily="34" charset="0"/>
                <a:ea typeface="+mn-ea"/>
                <a:cs typeface="+mn-cs"/>
              </a:rPr>
              <a:t> </a:t>
            </a:r>
            <a:r>
              <a:rPr lang="en-US" sz="1200" kern="1200" dirty="0" err="1" smtClean="0">
                <a:solidFill>
                  <a:schemeClr val="tx1"/>
                </a:solidFill>
                <a:latin typeface="Calibri" pitchFamily="34" charset="0"/>
                <a:ea typeface="+mn-ea"/>
                <a:cs typeface="+mn-cs"/>
              </a:rPr>
              <a:t>che</a:t>
            </a:r>
            <a:r>
              <a:rPr lang="en-US" sz="1200" kern="1200" dirty="0" smtClean="0">
                <a:solidFill>
                  <a:schemeClr val="tx1"/>
                </a:solidFill>
                <a:latin typeface="Calibri" pitchFamily="34" charset="0"/>
                <a:ea typeface="+mn-ea"/>
                <a:cs typeface="+mn-cs"/>
              </a:rPr>
              <a:t> </a:t>
            </a:r>
            <a:r>
              <a:rPr lang="en-US" sz="1200" kern="1200" dirty="0" err="1" smtClean="0">
                <a:solidFill>
                  <a:schemeClr val="tx1"/>
                </a:solidFill>
                <a:latin typeface="Calibri" pitchFamily="34" charset="0"/>
                <a:ea typeface="+mn-ea"/>
                <a:cs typeface="+mn-cs"/>
              </a:rPr>
              <a:t>stimola</a:t>
            </a:r>
            <a:r>
              <a:rPr lang="en-US" sz="1200" kern="1200" dirty="0" smtClean="0">
                <a:solidFill>
                  <a:schemeClr val="tx1"/>
                </a:solidFill>
                <a:latin typeface="Calibri" pitchFamily="34" charset="0"/>
                <a:ea typeface="+mn-ea"/>
                <a:cs typeface="+mn-cs"/>
              </a:rPr>
              <a:t> </a:t>
            </a:r>
            <a:r>
              <a:rPr lang="en-US" sz="1200" kern="1200" dirty="0" err="1" smtClean="0">
                <a:solidFill>
                  <a:schemeClr val="tx1"/>
                </a:solidFill>
                <a:latin typeface="Calibri" pitchFamily="34" charset="0"/>
                <a:ea typeface="+mn-ea"/>
                <a:cs typeface="+mn-cs"/>
              </a:rPr>
              <a:t>l'attività</a:t>
            </a:r>
            <a:r>
              <a:rPr lang="en-US" sz="1200" kern="1200" dirty="0" smtClean="0">
                <a:solidFill>
                  <a:schemeClr val="tx1"/>
                </a:solidFill>
                <a:latin typeface="Calibri" pitchFamily="34" charset="0"/>
                <a:ea typeface="+mn-ea"/>
                <a:cs typeface="+mn-cs"/>
              </a:rPr>
              <a:t> </a:t>
            </a:r>
            <a:r>
              <a:rPr lang="en-US" sz="1200" kern="1200" dirty="0" err="1" smtClean="0">
                <a:solidFill>
                  <a:schemeClr val="tx1"/>
                </a:solidFill>
                <a:latin typeface="Calibri" pitchFamily="34" charset="0"/>
                <a:ea typeface="+mn-ea"/>
                <a:cs typeface="+mn-cs"/>
              </a:rPr>
              <a:t>cardiaca</a:t>
            </a:r>
            <a:r>
              <a:rPr lang="en-US" sz="1200" kern="1200" dirty="0" smtClean="0">
                <a:solidFill>
                  <a:schemeClr val="tx1"/>
                </a:solidFill>
                <a:latin typeface="Calibri" pitchFamily="34" charset="0"/>
                <a:ea typeface="+mn-ea"/>
                <a:cs typeface="+mn-cs"/>
              </a:rPr>
              <a:t> in </a:t>
            </a:r>
            <a:r>
              <a:rPr lang="en-US" sz="1200" kern="1200" dirty="0" err="1" smtClean="0">
                <a:solidFill>
                  <a:schemeClr val="tx1"/>
                </a:solidFill>
                <a:latin typeface="Calibri" pitchFamily="34" charset="0"/>
                <a:ea typeface="+mn-ea"/>
                <a:cs typeface="+mn-cs"/>
              </a:rPr>
              <a:t>alcuni</a:t>
            </a:r>
            <a:r>
              <a:rPr lang="en-US" sz="1200" kern="1200" dirty="0" smtClean="0">
                <a:solidFill>
                  <a:schemeClr val="tx1"/>
                </a:solidFill>
                <a:latin typeface="Calibri" pitchFamily="34" charset="0"/>
                <a:ea typeface="+mn-ea"/>
                <a:cs typeface="+mn-cs"/>
              </a:rPr>
              <a:t> </a:t>
            </a:r>
            <a:r>
              <a:rPr lang="en-US" sz="1200" kern="1200" dirty="0" err="1" smtClean="0">
                <a:solidFill>
                  <a:schemeClr val="tx1"/>
                </a:solidFill>
                <a:latin typeface="Calibri" pitchFamily="34" charset="0"/>
                <a:ea typeface="+mn-ea"/>
                <a:cs typeface="+mn-cs"/>
              </a:rPr>
              <a:t>casi</a:t>
            </a:r>
            <a:r>
              <a:rPr lang="en-US" sz="1200" kern="1200" dirty="0" smtClean="0">
                <a:solidFill>
                  <a:schemeClr val="tx1"/>
                </a:solidFill>
                <a:latin typeface="Calibri" pitchFamily="34" charset="0"/>
                <a:ea typeface="+mn-ea"/>
                <a:cs typeface="+mn-cs"/>
              </a:rPr>
              <a:t> </a:t>
            </a:r>
          </a:p>
          <a:p>
            <a:pPr algn="ct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kern="1200" dirty="0" err="1" smtClean="0">
                <a:solidFill>
                  <a:schemeClr val="tx1"/>
                </a:solidFill>
                <a:latin typeface="Calibri" pitchFamily="34" charset="0"/>
                <a:ea typeface="+mn-ea"/>
                <a:cs typeface="+mn-cs"/>
              </a:rPr>
              <a:t>fino</a:t>
            </a:r>
            <a:r>
              <a:rPr lang="en-US" sz="1200" kern="1200" dirty="0" smtClean="0">
                <a:solidFill>
                  <a:schemeClr val="tx1"/>
                </a:solidFill>
                <a:latin typeface="Calibri" pitchFamily="34" charset="0"/>
                <a:ea typeface="+mn-ea"/>
                <a:cs typeface="+mn-cs"/>
              </a:rPr>
              <a:t> </a:t>
            </a:r>
            <a:r>
              <a:rPr lang="en-US" sz="1200" kern="1200" dirty="0" err="1" smtClean="0">
                <a:solidFill>
                  <a:schemeClr val="tx1"/>
                </a:solidFill>
                <a:latin typeface="Calibri" pitchFamily="34" charset="0"/>
                <a:ea typeface="+mn-ea"/>
                <a:cs typeface="+mn-cs"/>
              </a:rPr>
              <a:t>all'ipertensione</a:t>
            </a:r>
            <a:r>
              <a:rPr lang="en-US" sz="1200" kern="1200" dirty="0" smtClean="0">
                <a:solidFill>
                  <a:schemeClr val="tx1"/>
                </a:solidFill>
                <a:latin typeface="Calibri" pitchFamily="34" charset="0"/>
                <a:ea typeface="+mn-ea"/>
                <a:cs typeface="+mn-cs"/>
              </a:rPr>
              <a:t>),</a:t>
            </a:r>
            <a:endParaRPr lang="it-IT"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16"/>
          <p:cNvSpPr>
            <a:spLocks noGrp="1" noChangeArrowheads="1"/>
          </p:cNvSpPr>
          <p:nvPr>
            <p:ph type="sldNum" sz="quarter" idx="5"/>
          </p:nvPr>
        </p:nvSpPr>
        <p:spPr>
          <a:noFill/>
        </p:spPr>
        <p:txBody>
          <a:bodyPr/>
          <a:lstStyle/>
          <a:p>
            <a:fld id="{369C7864-92BE-4EC3-96F6-E1B30C25107B}" type="slidenum">
              <a:rPr lang="it-IT" smtClean="0"/>
              <a:pPr/>
              <a:t>78</a:t>
            </a:fld>
            <a:endParaRPr lang="it-IT" smtClean="0"/>
          </a:p>
        </p:txBody>
      </p:sp>
      <p:sp>
        <p:nvSpPr>
          <p:cNvPr id="174083" name="Rectangle 1"/>
          <p:cNvSpPr>
            <a:spLocks noGrp="1" noRot="1" noChangeAspect="1" noChangeArrowheads="1" noTextEdit="1"/>
          </p:cNvSpPr>
          <p:nvPr>
            <p:ph type="sldImg"/>
          </p:nvPr>
        </p:nvSpPr>
        <p:spPr>
          <a:xfrm>
            <a:off x="993775" y="768350"/>
            <a:ext cx="5102225" cy="3827463"/>
          </a:xfrm>
          <a:solidFill>
            <a:srgbClr val="FFFFFF"/>
          </a:solidFill>
          <a:ln/>
        </p:spPr>
      </p:sp>
      <p:sp>
        <p:nvSpPr>
          <p:cNvPr id="174084" name="Rectangle 2"/>
          <p:cNvSpPr>
            <a:spLocks noGrp="1" noChangeArrowheads="1"/>
          </p:cNvSpPr>
          <p:nvPr>
            <p:ph type="body" idx="1"/>
          </p:nvPr>
        </p:nvSpPr>
        <p:spPr>
          <a:xfrm>
            <a:off x="709613" y="4860925"/>
            <a:ext cx="5665787" cy="4591050"/>
          </a:xfrm>
          <a:noFill/>
          <a:ln/>
        </p:spPr>
        <p:txBody>
          <a:bodyPr wrap="none" anchor="ctr"/>
          <a:lstStyle/>
          <a:p>
            <a:pPr algn="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latin typeface="Tahoma" pitchFamily="34" charset="0"/>
              </a:rPr>
              <a:t>La </a:t>
            </a:r>
            <a:r>
              <a:rPr lang="en-US" sz="1200" dirty="0" err="1" smtClean="0">
                <a:latin typeface="Tahoma" pitchFamily="34" charset="0"/>
              </a:rPr>
              <a:t>pericolosità</a:t>
            </a:r>
            <a:r>
              <a:rPr lang="en-US" sz="1200" dirty="0" smtClean="0">
                <a:latin typeface="Tahoma" pitchFamily="34" charset="0"/>
              </a:rPr>
              <a:t> </a:t>
            </a:r>
            <a:r>
              <a:rPr lang="en-US" sz="1200" dirty="0" err="1" smtClean="0">
                <a:latin typeface="Tahoma" pitchFamily="34" charset="0"/>
              </a:rPr>
              <a:t>dell'abuso</a:t>
            </a:r>
            <a:r>
              <a:rPr lang="en-US" sz="1200" dirty="0" smtClean="0">
                <a:latin typeface="Tahoma" pitchFamily="34" charset="0"/>
              </a:rPr>
              <a:t> </a:t>
            </a:r>
            <a:r>
              <a:rPr lang="en-US" sz="1200" dirty="0" err="1" smtClean="0">
                <a:latin typeface="Tahoma" pitchFamily="34" charset="0"/>
              </a:rPr>
              <a:t>di</a:t>
            </a:r>
            <a:r>
              <a:rPr lang="en-US" sz="1200" dirty="0" smtClean="0">
                <a:latin typeface="Tahoma" pitchFamily="34" charset="0"/>
              </a:rPr>
              <a:t> </a:t>
            </a:r>
            <a:r>
              <a:rPr lang="en-US" sz="1200" dirty="0" err="1" smtClean="0">
                <a:latin typeface="Tahoma" pitchFamily="34" charset="0"/>
              </a:rPr>
              <a:t>queste</a:t>
            </a:r>
            <a:r>
              <a:rPr lang="en-US" sz="1200" dirty="0" smtClean="0">
                <a:latin typeface="Tahoma" pitchFamily="34" charset="0"/>
              </a:rPr>
              <a:t> </a:t>
            </a:r>
            <a:r>
              <a:rPr lang="en-US" sz="1200" dirty="0" err="1" smtClean="0">
                <a:latin typeface="Tahoma" pitchFamily="34" charset="0"/>
              </a:rPr>
              <a:t>bevande</a:t>
            </a:r>
            <a:r>
              <a:rPr lang="en-US" sz="1200" dirty="0" smtClean="0">
                <a:latin typeface="Tahoma" pitchFamily="34" charset="0"/>
              </a:rPr>
              <a:t> è </a:t>
            </a:r>
            <a:r>
              <a:rPr lang="en-US" sz="1200" dirty="0" err="1" smtClean="0">
                <a:latin typeface="Tahoma" pitchFamily="34" charset="0"/>
              </a:rPr>
              <a:t>testimoniata</a:t>
            </a:r>
            <a:r>
              <a:rPr lang="en-US" sz="1200" dirty="0" smtClean="0">
                <a:latin typeface="Tahoma" pitchFamily="34" charset="0"/>
              </a:rPr>
              <a:t> </a:t>
            </a:r>
            <a:r>
              <a:rPr lang="en-US" sz="1200" dirty="0" err="1" smtClean="0">
                <a:latin typeface="Tahoma" pitchFamily="34" charset="0"/>
              </a:rPr>
              <a:t>dalla</a:t>
            </a:r>
            <a:r>
              <a:rPr lang="en-US" sz="1200" dirty="0" smtClean="0">
                <a:latin typeface="Tahoma" pitchFamily="34" charset="0"/>
              </a:rPr>
              <a:t> </a:t>
            </a:r>
            <a:r>
              <a:rPr lang="en-US" sz="1200" dirty="0" err="1" smtClean="0">
                <a:latin typeface="Tahoma" pitchFamily="34" charset="0"/>
              </a:rPr>
              <a:t>presenza</a:t>
            </a:r>
            <a:r>
              <a:rPr lang="en-US" sz="1200" dirty="0" smtClean="0">
                <a:latin typeface="Tahoma" pitchFamily="34" charset="0"/>
              </a:rPr>
              <a:t> </a:t>
            </a:r>
            <a:r>
              <a:rPr lang="en-US" sz="1200" dirty="0" err="1" smtClean="0">
                <a:latin typeface="Tahoma" pitchFamily="34" charset="0"/>
              </a:rPr>
              <a:t>di</a:t>
            </a:r>
            <a:r>
              <a:rPr lang="en-US" sz="1200" dirty="0" smtClean="0">
                <a:latin typeface="Tahoma" pitchFamily="34" charset="0"/>
              </a:rPr>
              <a:t> </a:t>
            </a:r>
            <a:r>
              <a:rPr lang="en-US" sz="1200" dirty="0" smtClean="0">
                <a:solidFill>
                  <a:srgbClr val="FF0000"/>
                </a:solidFill>
                <a:latin typeface="Tahoma" pitchFamily="34" charset="0"/>
              </a:rPr>
              <a:t>EFFETTI COLLATERALI</a:t>
            </a:r>
          </a:p>
          <a:p>
            <a:pPr algn="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dirty="0" err="1" smtClean="0">
                <a:solidFill>
                  <a:srgbClr val="FFC000"/>
                </a:solidFill>
                <a:latin typeface="Tahoma" pitchFamily="34" charset="0"/>
              </a:rPr>
              <a:t>Insonnia</a:t>
            </a:r>
            <a:endParaRPr lang="en-US" sz="1400" dirty="0" smtClean="0">
              <a:solidFill>
                <a:srgbClr val="FFC000"/>
              </a:solidFill>
              <a:latin typeface="Tahoma" pitchFamily="34" charset="0"/>
            </a:endParaRPr>
          </a:p>
          <a:p>
            <a:pPr algn="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dirty="0" err="1" smtClean="0">
                <a:solidFill>
                  <a:srgbClr val="FFC000"/>
                </a:solidFill>
                <a:latin typeface="Tahoma" pitchFamily="34" charset="0"/>
              </a:rPr>
              <a:t>Ansia</a:t>
            </a:r>
            <a:endParaRPr lang="en-US" sz="1400" dirty="0" smtClean="0">
              <a:solidFill>
                <a:srgbClr val="FFC000"/>
              </a:solidFill>
              <a:latin typeface="Tahoma" pitchFamily="34" charset="0"/>
            </a:endParaRPr>
          </a:p>
          <a:p>
            <a:pPr algn="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dirty="0" err="1" smtClean="0">
                <a:solidFill>
                  <a:srgbClr val="FFC000"/>
                </a:solidFill>
                <a:latin typeface="Tahoma" pitchFamily="34" charset="0"/>
              </a:rPr>
              <a:t>Agitazione</a:t>
            </a:r>
            <a:endParaRPr lang="en-US" sz="1400" dirty="0" smtClean="0">
              <a:solidFill>
                <a:srgbClr val="FFC000"/>
              </a:solidFill>
              <a:latin typeface="Tahoma" pitchFamily="34" charset="0"/>
            </a:endParaRPr>
          </a:p>
          <a:p>
            <a:pPr algn="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dirty="0" err="1" smtClean="0">
                <a:solidFill>
                  <a:srgbClr val="FFC000"/>
                </a:solidFill>
                <a:latin typeface="Tahoma" pitchFamily="34" charset="0"/>
              </a:rPr>
              <a:t>Disidratazione</a:t>
            </a:r>
            <a:r>
              <a:rPr lang="en-US" sz="1400" dirty="0" smtClean="0">
                <a:solidFill>
                  <a:srgbClr val="FFC000"/>
                </a:solidFill>
                <a:latin typeface="Tahoma" pitchFamily="34" charset="0"/>
              </a:rPr>
              <a:t> </a:t>
            </a:r>
            <a:r>
              <a:rPr lang="en-US" sz="1200" dirty="0" smtClean="0">
                <a:latin typeface="Tahoma" pitchFamily="34" charset="0"/>
              </a:rPr>
              <a:t>(la </a:t>
            </a:r>
            <a:r>
              <a:rPr lang="en-US" sz="1200" dirty="0" err="1" smtClean="0">
                <a:latin typeface="Tahoma" pitchFamily="34" charset="0"/>
              </a:rPr>
              <a:t>caffeina</a:t>
            </a:r>
            <a:r>
              <a:rPr lang="en-US" sz="1200" dirty="0" smtClean="0">
                <a:latin typeface="Tahoma" pitchFamily="34" charset="0"/>
              </a:rPr>
              <a:t> è un </a:t>
            </a:r>
            <a:r>
              <a:rPr lang="en-US" sz="1200" dirty="0" err="1" smtClean="0">
                <a:latin typeface="Tahoma" pitchFamily="34" charset="0"/>
              </a:rPr>
              <a:t>diuretico</a:t>
            </a:r>
            <a:r>
              <a:rPr lang="en-US" sz="1200" dirty="0" smtClean="0">
                <a:latin typeface="Tahoma" pitchFamily="34" charset="0"/>
              </a:rPr>
              <a:t>)</a:t>
            </a:r>
          </a:p>
          <a:p>
            <a:pPr algn="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400" dirty="0" smtClean="0">
              <a:latin typeface="Tahoma" pitchFamily="34" charset="0"/>
            </a:endParaRPr>
          </a:p>
          <a:p>
            <a:pPr algn="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dirty="0" smtClean="0">
                <a:latin typeface="Tahoma" pitchFamily="34" charset="0"/>
              </a:rPr>
              <a:t>E </a:t>
            </a:r>
            <a:r>
              <a:rPr lang="en-US" sz="1200" dirty="0" err="1" smtClean="0">
                <a:latin typeface="Tahoma" pitchFamily="34" charset="0"/>
              </a:rPr>
              <a:t>dallo</a:t>
            </a:r>
            <a:r>
              <a:rPr lang="en-US" sz="1200" dirty="0" smtClean="0">
                <a:latin typeface="Tahoma" pitchFamily="34" charset="0"/>
              </a:rPr>
              <a:t> </a:t>
            </a:r>
            <a:r>
              <a:rPr lang="en-US" sz="1200" dirty="0" err="1" smtClean="0">
                <a:latin typeface="Tahoma" pitchFamily="34" charset="0"/>
              </a:rPr>
              <a:t>sviluppo</a:t>
            </a:r>
            <a:r>
              <a:rPr lang="en-US" sz="1200" dirty="0" smtClean="0">
                <a:latin typeface="Tahoma" pitchFamily="34" charset="0"/>
              </a:rPr>
              <a:t> </a:t>
            </a:r>
            <a:r>
              <a:rPr lang="en-US" sz="1200" dirty="0" err="1" smtClean="0">
                <a:latin typeface="Tahoma" pitchFamily="34" charset="0"/>
              </a:rPr>
              <a:t>di</a:t>
            </a:r>
            <a:r>
              <a:rPr lang="en-US" sz="1200" dirty="0" smtClean="0">
                <a:latin typeface="Tahoma" pitchFamily="34" charset="0"/>
              </a:rPr>
              <a:t> </a:t>
            </a:r>
            <a:r>
              <a:rPr lang="en-US" sz="1200" dirty="0" err="1" smtClean="0">
                <a:latin typeface="Tahoma" pitchFamily="34" charset="0"/>
              </a:rPr>
              <a:t>fenomeni</a:t>
            </a:r>
            <a:r>
              <a:rPr lang="en-US" sz="1200" dirty="0" smtClean="0">
                <a:latin typeface="Tahoma" pitchFamily="34" charset="0"/>
              </a:rPr>
              <a:t> </a:t>
            </a:r>
            <a:r>
              <a:rPr lang="en-US" sz="1200" dirty="0" err="1" smtClean="0">
                <a:latin typeface="Tahoma" pitchFamily="34" charset="0"/>
              </a:rPr>
              <a:t>di</a:t>
            </a:r>
            <a:r>
              <a:rPr lang="en-US" sz="1200" dirty="0" smtClean="0">
                <a:latin typeface="Tahoma" pitchFamily="34" charset="0"/>
              </a:rPr>
              <a:t> </a:t>
            </a:r>
            <a:r>
              <a:rPr lang="en-US" sz="1200" dirty="0" smtClean="0">
                <a:solidFill>
                  <a:srgbClr val="FF0000"/>
                </a:solidFill>
                <a:latin typeface="Tahoma" pitchFamily="34" charset="0"/>
              </a:rPr>
              <a:t>TOLLERANZA</a:t>
            </a:r>
            <a:r>
              <a:rPr lang="en-US" sz="1200" dirty="0" smtClean="0">
                <a:latin typeface="Tahoma" pitchFamily="34" charset="0"/>
              </a:rPr>
              <a:t> con </a:t>
            </a:r>
            <a:r>
              <a:rPr lang="en-US" sz="1200" dirty="0" err="1" smtClean="0">
                <a:latin typeface="Tahoma" pitchFamily="34" charset="0"/>
              </a:rPr>
              <a:t>progressiva</a:t>
            </a:r>
            <a:r>
              <a:rPr lang="en-US" sz="1200" dirty="0" smtClean="0">
                <a:latin typeface="Tahoma" pitchFamily="34" charset="0"/>
              </a:rPr>
              <a:t> </a:t>
            </a:r>
            <a:r>
              <a:rPr lang="en-US" sz="1200" dirty="0" err="1" smtClean="0">
                <a:latin typeface="Tahoma" pitchFamily="34" charset="0"/>
              </a:rPr>
              <a:t>riduzione</a:t>
            </a:r>
            <a:r>
              <a:rPr lang="en-US" sz="1200" dirty="0" smtClean="0">
                <a:latin typeface="Tahoma" pitchFamily="34" charset="0"/>
              </a:rPr>
              <a:t> </a:t>
            </a:r>
            <a:r>
              <a:rPr lang="en-US" sz="1200" dirty="0" err="1" smtClean="0">
                <a:latin typeface="Tahoma" pitchFamily="34" charset="0"/>
              </a:rPr>
              <a:t>della</a:t>
            </a:r>
            <a:r>
              <a:rPr lang="en-US" sz="1200" dirty="0" smtClean="0">
                <a:latin typeface="Tahoma" pitchFamily="34" charset="0"/>
              </a:rPr>
              <a:t> </a:t>
            </a:r>
            <a:r>
              <a:rPr lang="en-US" sz="1200" dirty="0" err="1" smtClean="0">
                <a:latin typeface="Tahoma" pitchFamily="34" charset="0"/>
              </a:rPr>
              <a:t>risposta</a:t>
            </a:r>
            <a:r>
              <a:rPr lang="en-US" sz="1200" dirty="0" smtClean="0">
                <a:latin typeface="Tahoma" pitchFamily="34" charset="0"/>
              </a:rPr>
              <a:t> </a:t>
            </a:r>
            <a:r>
              <a:rPr lang="en-US" sz="1200" dirty="0" err="1" smtClean="0">
                <a:latin typeface="Tahoma" pitchFamily="34" charset="0"/>
              </a:rPr>
              <a:t>dell'organismo</a:t>
            </a:r>
            <a:r>
              <a:rPr lang="en-US" sz="1200" dirty="0" smtClean="0">
                <a:latin typeface="Tahoma" pitchFamily="34" charset="0"/>
              </a:rPr>
              <a:t> </a:t>
            </a:r>
            <a:r>
              <a:rPr lang="en-US" sz="1200" dirty="0" err="1" smtClean="0">
                <a:latin typeface="Tahoma" pitchFamily="34" charset="0"/>
              </a:rPr>
              <a:t>alla</a:t>
            </a:r>
            <a:r>
              <a:rPr lang="en-US" sz="1200" dirty="0" smtClean="0">
                <a:latin typeface="Tahoma" pitchFamily="34" charset="0"/>
              </a:rPr>
              <a:t> </a:t>
            </a:r>
            <a:r>
              <a:rPr lang="en-US" sz="1200" dirty="0" err="1" smtClean="0">
                <a:latin typeface="Tahoma" pitchFamily="34" charset="0"/>
              </a:rPr>
              <a:t>somministrazione</a:t>
            </a:r>
            <a:r>
              <a:rPr lang="en-US" sz="1200" dirty="0" smtClean="0">
                <a:latin typeface="Tahoma" pitchFamily="34" charset="0"/>
              </a:rPr>
              <a:t>, e </a:t>
            </a:r>
            <a:r>
              <a:rPr lang="en-US" sz="1200" dirty="0" err="1" smtClean="0">
                <a:latin typeface="Tahoma" pitchFamily="34" charset="0"/>
              </a:rPr>
              <a:t>di</a:t>
            </a:r>
            <a:r>
              <a:rPr lang="en-US" sz="1200" dirty="0" smtClean="0">
                <a:latin typeface="Tahoma" pitchFamily="34" charset="0"/>
              </a:rPr>
              <a:t> </a:t>
            </a:r>
            <a:r>
              <a:rPr lang="en-US" sz="1200" dirty="0" smtClean="0">
                <a:solidFill>
                  <a:srgbClr val="FF0000"/>
                </a:solidFill>
                <a:latin typeface="Tahoma" pitchFamily="34" charset="0"/>
              </a:rPr>
              <a:t>DIPENDENZA</a:t>
            </a:r>
            <a:r>
              <a:rPr lang="en-US" sz="1200" dirty="0" smtClean="0">
                <a:latin typeface="Tahoma" pitchFamily="34" charset="0"/>
              </a:rPr>
              <a:t> con </a:t>
            </a:r>
            <a:r>
              <a:rPr lang="en-US" sz="1200" dirty="0" err="1" smtClean="0">
                <a:solidFill>
                  <a:srgbClr val="FFC000"/>
                </a:solidFill>
                <a:latin typeface="Tahoma" pitchFamily="34" charset="0"/>
              </a:rPr>
              <a:t>emicrania</a:t>
            </a:r>
            <a:r>
              <a:rPr lang="en-US" sz="1200" dirty="0" smtClean="0">
                <a:latin typeface="Tahoma" pitchFamily="34" charset="0"/>
              </a:rPr>
              <a:t>, </a:t>
            </a:r>
            <a:r>
              <a:rPr lang="en-US" sz="1200" dirty="0" err="1" smtClean="0">
                <a:latin typeface="Tahoma" pitchFamily="34" charset="0"/>
              </a:rPr>
              <a:t>incapacità</a:t>
            </a:r>
            <a:r>
              <a:rPr lang="en-US" sz="1200" dirty="0" smtClean="0">
                <a:latin typeface="Tahoma" pitchFamily="34" charset="0"/>
              </a:rPr>
              <a:t> </a:t>
            </a:r>
            <a:r>
              <a:rPr lang="en-US" sz="1200" dirty="0" err="1" smtClean="0">
                <a:latin typeface="Tahoma" pitchFamily="34" charset="0"/>
              </a:rPr>
              <a:t>di</a:t>
            </a:r>
            <a:r>
              <a:rPr lang="en-US" sz="1200" dirty="0" smtClean="0">
                <a:latin typeface="Tahoma" pitchFamily="34" charset="0"/>
              </a:rPr>
              <a:t> </a:t>
            </a:r>
            <a:r>
              <a:rPr lang="en-US" sz="1200" dirty="0" err="1" smtClean="0">
                <a:latin typeface="Tahoma" pitchFamily="34" charset="0"/>
              </a:rPr>
              <a:t>concentrazione</a:t>
            </a:r>
            <a:r>
              <a:rPr lang="en-US" sz="1200" dirty="0" smtClean="0">
                <a:latin typeface="Tahoma" pitchFamily="34" charset="0"/>
              </a:rPr>
              <a:t> e </a:t>
            </a:r>
            <a:r>
              <a:rPr lang="en-US" sz="1200" dirty="0" err="1" smtClean="0">
                <a:solidFill>
                  <a:srgbClr val="FFC000"/>
                </a:solidFill>
                <a:latin typeface="Tahoma" pitchFamily="34" charset="0"/>
              </a:rPr>
              <a:t>depressione</a:t>
            </a:r>
            <a:r>
              <a:rPr lang="en-US" sz="1200" dirty="0" smtClean="0">
                <a:latin typeface="Tahoma" pitchFamily="34" charset="0"/>
              </a:rPr>
              <a:t> </a:t>
            </a:r>
            <a:r>
              <a:rPr lang="en-US" sz="1200" dirty="0" err="1" smtClean="0">
                <a:latin typeface="Tahoma" pitchFamily="34" charset="0"/>
              </a:rPr>
              <a:t>alla</a:t>
            </a:r>
            <a:r>
              <a:rPr lang="en-US" sz="1200" dirty="0" smtClean="0">
                <a:latin typeface="Tahoma" pitchFamily="34" charset="0"/>
              </a:rPr>
              <a:t> </a:t>
            </a:r>
            <a:r>
              <a:rPr lang="en-US" sz="1200" dirty="0" err="1" smtClean="0">
                <a:latin typeface="Tahoma" pitchFamily="34" charset="0"/>
              </a:rPr>
              <a:t>cessazione</a:t>
            </a:r>
            <a:endParaRPr lang="en-US" sz="1200" dirty="0" smtClean="0">
              <a:latin typeface="Tahoma" pitchFamily="34" charset="0"/>
            </a:endParaRPr>
          </a:p>
          <a:p>
            <a:pPr algn="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dirty="0" smtClean="0">
              <a:latin typeface="Tahoma" pitchFamily="34" charset="0"/>
            </a:endParaRPr>
          </a:p>
          <a:p>
            <a:pPr algn="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200" dirty="0" smtClean="0">
              <a:latin typeface="Tahoma" pitchFamily="34" charset="0"/>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dirty="0" smtClean="0"/>
              <a:t>Ovviamente</a:t>
            </a:r>
            <a:r>
              <a:rPr lang="it-IT" sz="1200" b="1" dirty="0" smtClean="0"/>
              <a:t> molto pericolosa</a:t>
            </a:r>
            <a:r>
              <a:rPr lang="it-IT" sz="1200" dirty="0" smtClean="0"/>
              <a:t> è l’assunzione di Energy </a:t>
            </a:r>
            <a:r>
              <a:rPr lang="it-IT" sz="1200" dirty="0" err="1" smtClean="0"/>
              <a:t>Drinks</a:t>
            </a:r>
            <a:r>
              <a:rPr lang="it-IT" sz="1200" dirty="0" smtClean="0"/>
              <a:t> come ingrediente di </a:t>
            </a:r>
            <a:r>
              <a:rPr lang="it-IT" sz="1200" b="1" dirty="0" err="1" smtClean="0"/>
              <a:t>cocktails</a:t>
            </a:r>
            <a:r>
              <a:rPr lang="it-IT" sz="1200" b="1" dirty="0" smtClean="0"/>
              <a:t> alcolici</a:t>
            </a:r>
            <a:r>
              <a:rPr lang="it-IT" sz="1200" dirty="0" smtClean="0"/>
              <a:t> o comunque insieme a whisky, gin, rum, vodka ecc. con lo </a:t>
            </a:r>
            <a:r>
              <a:rPr lang="it-IT" sz="1200" dirty="0" smtClean="0">
                <a:solidFill>
                  <a:srgbClr val="FFC000"/>
                </a:solidFill>
              </a:rPr>
              <a:t>scopo di mitigare l’effetto sedativo dell’alcool</a:t>
            </a:r>
            <a:r>
              <a:rPr lang="it-IT" sz="1200" dirty="0" smtClean="0"/>
              <a:t>. In realtà, la concentrazione di alcool nel sangue rimane invariata e quella di limitare lo stato di ebbrezza è soltanto una </a:t>
            </a:r>
            <a:r>
              <a:rPr lang="it-IT" sz="1200" dirty="0" smtClean="0">
                <a:solidFill>
                  <a:srgbClr val="FFC000"/>
                </a:solidFill>
              </a:rPr>
              <a:t>sensazione effimera</a:t>
            </a:r>
            <a:r>
              <a:rPr lang="it-IT" sz="1200" dirty="0" smtClean="0"/>
              <a:t>, senza fondamenti scientifici.</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1200" dirty="0" smtClean="0"/>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1200" dirty="0" smtClean="0"/>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dirty="0" smtClean="0"/>
              <a:t>In sintesi, mettersi al volante in stato di alterazione alcolica e pensare di riuscire a guidare perfettamente perché si sono assunti tre o quattro Energy </a:t>
            </a:r>
            <a:r>
              <a:rPr lang="it-IT" sz="1200" dirty="0" err="1" smtClean="0"/>
              <a:t>Drinks</a:t>
            </a:r>
            <a:r>
              <a:rPr lang="it-IT" sz="1200" dirty="0" smtClean="0"/>
              <a:t> è una pericolosissima illusione.</a:t>
            </a:r>
          </a:p>
          <a:p>
            <a:endParaRPr lang="it-IT"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634" name="Rectangle 16"/>
          <p:cNvSpPr>
            <a:spLocks noGrp="1" noChangeArrowheads="1"/>
          </p:cNvSpPr>
          <p:nvPr>
            <p:ph type="sldNum" sz="quarter" idx="5"/>
          </p:nvPr>
        </p:nvSpPr>
        <p:spPr>
          <a:noFill/>
        </p:spPr>
        <p:txBody>
          <a:bodyPr/>
          <a:lstStyle/>
          <a:p>
            <a:fld id="{D178D324-3150-4905-959D-BBE095C79FB3}" type="slidenum">
              <a:rPr lang="it-IT" smtClean="0"/>
              <a:pPr/>
              <a:t>79</a:t>
            </a:fld>
            <a:endParaRPr lang="it-IT" smtClean="0"/>
          </a:p>
        </p:txBody>
      </p:sp>
      <p:sp>
        <p:nvSpPr>
          <p:cNvPr id="197635" name="Rectangle 1"/>
          <p:cNvSpPr>
            <a:spLocks noGrp="1" noRot="1" noChangeAspect="1" noChangeArrowheads="1" noTextEdit="1"/>
          </p:cNvSpPr>
          <p:nvPr>
            <p:ph type="sldImg"/>
          </p:nvPr>
        </p:nvSpPr>
        <p:spPr>
          <a:solidFill>
            <a:srgbClr val="FFFFFF"/>
          </a:solidFill>
          <a:ln/>
        </p:spPr>
      </p:sp>
      <p:sp>
        <p:nvSpPr>
          <p:cNvPr id="197636" name="Rectangle 2"/>
          <p:cNvSpPr>
            <a:spLocks noGrp="1" noChangeArrowheads="1"/>
          </p:cNvSpPr>
          <p:nvPr>
            <p:ph type="body" idx="1"/>
          </p:nvPr>
        </p:nvSpPr>
        <p:spPr>
          <a:noFill/>
          <a:ln/>
        </p:spPr>
        <p:txBody>
          <a:bodyPr wrap="none"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dirty="0" smtClean="0">
                <a:solidFill>
                  <a:srgbClr val="000000"/>
                </a:solidFill>
              </a:rPr>
              <a:t>GHB</a:t>
            </a:r>
            <a:r>
              <a:rPr lang="it-IT" dirty="0" smtClean="0">
                <a:solidFill>
                  <a:srgbClr val="000000"/>
                </a:solidFill>
              </a:rPr>
              <a:t> (gamma </a:t>
            </a:r>
            <a:r>
              <a:rPr lang="it-IT" dirty="0" err="1" smtClean="0">
                <a:solidFill>
                  <a:srgbClr val="000000"/>
                </a:solidFill>
              </a:rPr>
              <a:t>idrossibutirrato</a:t>
            </a:r>
            <a:r>
              <a:rPr lang="it-IT" dirty="0" smtClean="0">
                <a:solidFill>
                  <a:srgbClr val="000000"/>
                </a:solidFill>
              </a:rPr>
              <a:t>), noto anche come “</a:t>
            </a:r>
            <a:r>
              <a:rPr lang="it-IT" i="1" dirty="0" smtClean="0">
                <a:solidFill>
                  <a:srgbClr val="000000"/>
                </a:solidFill>
              </a:rPr>
              <a:t>ecstasy liquida”</a:t>
            </a:r>
            <a:r>
              <a:rPr lang="it-IT" dirty="0" smtClean="0">
                <a:solidFill>
                  <a:srgbClr val="000000"/>
                </a:solidFill>
              </a:rPr>
              <a:t>, e il metabolita attivo.</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dirty="0" smtClean="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solidFill>
                  <a:srgbClr val="000000"/>
                </a:solidFill>
              </a:rPr>
              <a:t>A differenza dell'ecstasy che causa eccitazione, addormenta, per così dire, il sistema nervoso, con disturbi sulla memoria e sull'orientamento.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dirty="0" smtClean="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solidFill>
                  <a:srgbClr val="000000"/>
                </a:solidFill>
              </a:rPr>
              <a:t>Fanno parte delle “</a:t>
            </a:r>
            <a:r>
              <a:rPr lang="it-IT" i="1" dirty="0" smtClean="0">
                <a:solidFill>
                  <a:srgbClr val="000000"/>
                </a:solidFill>
              </a:rPr>
              <a:t>club </a:t>
            </a:r>
            <a:r>
              <a:rPr lang="it-IT" i="1" dirty="0" err="1" smtClean="0">
                <a:solidFill>
                  <a:srgbClr val="000000"/>
                </a:solidFill>
              </a:rPr>
              <a:t>drugs</a:t>
            </a:r>
            <a:r>
              <a:rPr lang="it-IT" i="1" dirty="0" smtClean="0">
                <a:solidFill>
                  <a:srgbClr val="000000"/>
                </a:solidFill>
              </a:rPr>
              <a:t>”</a:t>
            </a:r>
            <a:r>
              <a:rPr lang="it-IT" baseline="30000" dirty="0" smtClean="0">
                <a:solidFill>
                  <a:srgbClr val="000000"/>
                </a:solidFill>
              </a:rPr>
              <a:t>1</a:t>
            </a:r>
            <a:r>
              <a:rPr lang="it-IT" dirty="0" smtClean="0">
                <a:solidFill>
                  <a:srgbClr val="000000"/>
                </a:solidFill>
              </a:rPr>
              <a:t>, termine proposto alla fine degli anni '90 dal National </a:t>
            </a:r>
            <a:r>
              <a:rPr lang="it-IT" dirty="0" err="1" smtClean="0">
                <a:solidFill>
                  <a:srgbClr val="000000"/>
                </a:solidFill>
              </a:rPr>
              <a:t>Institute</a:t>
            </a:r>
            <a:r>
              <a:rPr lang="it-IT" dirty="0" smtClean="0">
                <a:solidFill>
                  <a:srgbClr val="000000"/>
                </a:solidFill>
              </a:rPr>
              <a:t> </a:t>
            </a:r>
            <a:r>
              <a:rPr lang="it-IT" dirty="0" err="1" smtClean="0">
                <a:solidFill>
                  <a:srgbClr val="000000"/>
                </a:solidFill>
              </a:rPr>
              <a:t>of</a:t>
            </a:r>
            <a:r>
              <a:rPr lang="it-IT" dirty="0" smtClean="0">
                <a:solidFill>
                  <a:srgbClr val="000000"/>
                </a:solidFill>
              </a:rPr>
              <a:t> </a:t>
            </a:r>
            <a:r>
              <a:rPr lang="it-IT" dirty="0" err="1" smtClean="0">
                <a:solidFill>
                  <a:srgbClr val="000000"/>
                </a:solidFill>
              </a:rPr>
              <a:t>Drug</a:t>
            </a:r>
            <a:r>
              <a:rPr lang="it-IT" dirty="0" smtClean="0">
                <a:solidFill>
                  <a:srgbClr val="000000"/>
                </a:solidFill>
              </a:rPr>
              <a:t> </a:t>
            </a:r>
            <a:r>
              <a:rPr lang="it-IT" dirty="0" err="1" smtClean="0">
                <a:solidFill>
                  <a:srgbClr val="000000"/>
                </a:solidFill>
              </a:rPr>
              <a:t>Abuse</a:t>
            </a:r>
            <a:r>
              <a:rPr lang="it-IT" dirty="0" smtClean="0">
                <a:solidFill>
                  <a:srgbClr val="000000"/>
                </a:solidFill>
              </a:rPr>
              <a:t> statunitense, con il quale si indica una serie di sostanze diverse, ma accomunate dal prevalente consumo in luoghi frequentati dai giovani.</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eaLnBrk="1">
              <a:lnSpc>
                <a:spcPct val="80000"/>
              </a:lnSpc>
              <a:spcBef>
                <a:spcPts val="375"/>
              </a:spcBef>
              <a:tabLst>
                <a:tab pos="215900" algn="l"/>
                <a:tab pos="663575" algn="l"/>
                <a:tab pos="1111250" algn="l"/>
                <a:tab pos="1560513" algn="l"/>
                <a:tab pos="2009775" algn="l"/>
                <a:tab pos="2459038" algn="l"/>
                <a:tab pos="2908300" algn="l"/>
                <a:tab pos="3357563" algn="l"/>
                <a:tab pos="3806825" algn="l"/>
                <a:tab pos="4256088" algn="l"/>
                <a:tab pos="4705350" algn="l"/>
                <a:tab pos="5154613" algn="l"/>
                <a:tab pos="5605463" algn="l"/>
                <a:tab pos="6054725" algn="l"/>
                <a:tab pos="6503988" algn="l"/>
                <a:tab pos="6953250" algn="l"/>
                <a:tab pos="7402513" algn="l"/>
                <a:tab pos="7851775" algn="l"/>
                <a:tab pos="8301038" algn="l"/>
                <a:tab pos="8750300" algn="l"/>
                <a:tab pos="9199563" algn="l"/>
              </a:tabLst>
            </a:pPr>
            <a:r>
              <a:rPr lang="it-IT" sz="1200" dirty="0" smtClean="0">
                <a:latin typeface="Calibri" pitchFamily="32" charset="0"/>
                <a:ea typeface="Microsoft YaHei" charset="0"/>
                <a:cs typeface="Microsoft YaHei" charset="0"/>
              </a:rPr>
              <a:t>Cosa succedeva nel cervello del topo?</a:t>
            </a:r>
          </a:p>
          <a:p>
            <a:pPr eaLnBrk="1">
              <a:lnSpc>
                <a:spcPct val="80000"/>
              </a:lnSpc>
              <a:spcBef>
                <a:spcPts val="375"/>
              </a:spcBef>
              <a:tabLst>
                <a:tab pos="215900" algn="l"/>
                <a:tab pos="663575" algn="l"/>
                <a:tab pos="1111250" algn="l"/>
                <a:tab pos="1560513" algn="l"/>
                <a:tab pos="2009775" algn="l"/>
                <a:tab pos="2459038" algn="l"/>
                <a:tab pos="2908300" algn="l"/>
                <a:tab pos="3357563" algn="l"/>
                <a:tab pos="3806825" algn="l"/>
                <a:tab pos="4256088" algn="l"/>
                <a:tab pos="4705350" algn="l"/>
                <a:tab pos="5154613" algn="l"/>
                <a:tab pos="5605463" algn="l"/>
                <a:tab pos="6054725" algn="l"/>
                <a:tab pos="6503988" algn="l"/>
                <a:tab pos="6953250" algn="l"/>
                <a:tab pos="7402513" algn="l"/>
                <a:tab pos="7851775" algn="l"/>
                <a:tab pos="8301038" algn="l"/>
                <a:tab pos="8750300" algn="l"/>
                <a:tab pos="9199563" algn="l"/>
              </a:tabLst>
            </a:pPr>
            <a:r>
              <a:rPr lang="it-IT" sz="1200" dirty="0" smtClean="0">
                <a:latin typeface="Calibri" pitchFamily="32" charset="0"/>
                <a:ea typeface="Microsoft YaHei" charset="0"/>
                <a:cs typeface="Microsoft YaHei" charset="0"/>
              </a:rPr>
              <a:t>in realtà e ora vi shocco , la stessa cosa che ci accade quando prendiamo il cucchiaio e lo tuffiamo nel barattolo della nutella</a:t>
            </a:r>
            <a:r>
              <a:rPr lang="it-IT" sz="1200" baseline="0" dirty="0" smtClean="0">
                <a:latin typeface="Calibri" pitchFamily="32" charset="0"/>
                <a:ea typeface="Microsoft YaHei" charset="0"/>
                <a:cs typeface="Microsoft YaHei" charset="0"/>
              </a:rPr>
              <a:t> o quando si riceve un premio, un’attenzione positiva, una carezza, un </a:t>
            </a:r>
            <a:r>
              <a:rPr lang="it-IT" sz="1200" baseline="0" dirty="0" err="1" smtClean="0">
                <a:latin typeface="Calibri" pitchFamily="32" charset="0"/>
                <a:ea typeface="Microsoft YaHei" charset="0"/>
                <a:cs typeface="Microsoft YaHei" charset="0"/>
              </a:rPr>
              <a:t>bacio…</a:t>
            </a:r>
            <a:endParaRPr lang="it-IT" sz="1200" baseline="0" dirty="0" smtClean="0">
              <a:latin typeface="Calibri" pitchFamily="32" charset="0"/>
              <a:ea typeface="Microsoft YaHei" charset="0"/>
              <a:cs typeface="Microsoft YaHei" charset="0"/>
            </a:endParaRPr>
          </a:p>
          <a:p>
            <a:pPr eaLnBrk="1">
              <a:lnSpc>
                <a:spcPct val="80000"/>
              </a:lnSpc>
              <a:spcBef>
                <a:spcPts val="375"/>
              </a:spcBef>
              <a:tabLst>
                <a:tab pos="215900" algn="l"/>
                <a:tab pos="663575" algn="l"/>
                <a:tab pos="1111250" algn="l"/>
                <a:tab pos="1560513" algn="l"/>
                <a:tab pos="2009775" algn="l"/>
                <a:tab pos="2459038" algn="l"/>
                <a:tab pos="2908300" algn="l"/>
                <a:tab pos="3357563" algn="l"/>
                <a:tab pos="3806825" algn="l"/>
                <a:tab pos="4256088" algn="l"/>
                <a:tab pos="4705350" algn="l"/>
                <a:tab pos="5154613" algn="l"/>
                <a:tab pos="5605463" algn="l"/>
                <a:tab pos="6054725" algn="l"/>
                <a:tab pos="6503988" algn="l"/>
                <a:tab pos="6953250" algn="l"/>
                <a:tab pos="7402513" algn="l"/>
                <a:tab pos="7851775" algn="l"/>
                <a:tab pos="8301038" algn="l"/>
                <a:tab pos="8750300" algn="l"/>
                <a:tab pos="9199563" algn="l"/>
              </a:tabLst>
            </a:pPr>
            <a:r>
              <a:rPr lang="it-IT" sz="1200" dirty="0" smtClean="0">
                <a:latin typeface="Calibri" pitchFamily="32" charset="0"/>
                <a:ea typeface="Microsoft YaHei" charset="0"/>
                <a:cs typeface="Microsoft YaHei" charset="0"/>
              </a:rPr>
              <a:t>Nella parte primitiva del cervello che stava studiando </a:t>
            </a:r>
            <a:r>
              <a:rPr lang="it-IT" sz="1200" dirty="0" err="1" smtClean="0">
                <a:latin typeface="Calibri" pitchFamily="32" charset="0"/>
                <a:ea typeface="Microsoft YaHei" charset="0"/>
                <a:cs typeface="Microsoft YaHei" charset="0"/>
              </a:rPr>
              <a:t>Olds</a:t>
            </a:r>
            <a:r>
              <a:rPr lang="it-IT" sz="1200" dirty="0" smtClean="0">
                <a:latin typeface="Calibri" pitchFamily="32" charset="0"/>
                <a:ea typeface="Microsoft YaHei" charset="0"/>
                <a:cs typeface="Microsoft YaHei" charset="0"/>
              </a:rPr>
              <a:t> (NB: la zona responsabile</a:t>
            </a:r>
            <a:r>
              <a:rPr lang="it-IT" sz="1200" baseline="0" dirty="0" smtClean="0">
                <a:latin typeface="Calibri" pitchFamily="32" charset="0"/>
                <a:ea typeface="Microsoft YaHei" charset="0"/>
                <a:cs typeface="Microsoft YaHei" charset="0"/>
              </a:rPr>
              <a:t> della gratificazione è in una parte ancestrale del cervello, molto interna, è una zona in cui il cervello “pensante” non ha possibilità di decisione) qualsiasi sia lo stimolo che provoca motivazione e ricompensa</a:t>
            </a:r>
            <a:r>
              <a:rPr lang="it-IT" sz="1200" dirty="0" smtClean="0">
                <a:latin typeface="Calibri" pitchFamily="32" charset="0"/>
                <a:ea typeface="Microsoft YaHei" charset="0"/>
                <a:cs typeface="Microsoft YaHei" charset="0"/>
              </a:rPr>
              <a:t> si ha una scarica di una sostanza che è la dopamina.</a:t>
            </a:r>
          </a:p>
          <a:p>
            <a:endParaRPr lang="it-IT" dirty="0"/>
          </a:p>
        </p:txBody>
      </p:sp>
      <p:sp>
        <p:nvSpPr>
          <p:cNvPr id="4" name="Segnaposto numero diapositiva 3"/>
          <p:cNvSpPr>
            <a:spLocks noGrp="1"/>
          </p:cNvSpPr>
          <p:nvPr>
            <p:ph type="sldNum" sz="quarter" idx="10"/>
          </p:nvPr>
        </p:nvSpPr>
        <p:spPr/>
        <p:txBody>
          <a:bodyPr/>
          <a:lstStyle/>
          <a:p>
            <a:pPr>
              <a:defRPr/>
            </a:pPr>
            <a:fld id="{E8EE44A0-83E8-4CAF-B6F0-D5D01D9F3F60}" type="slidenum">
              <a:rPr lang="it-IT" smtClean="0"/>
              <a:pPr>
                <a:defRPr/>
              </a:pPr>
              <a:t>6</a:t>
            </a:fld>
            <a:endParaRPr lang="it-IT"/>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778" name="Rectangle 16"/>
          <p:cNvSpPr>
            <a:spLocks noGrp="1" noChangeArrowheads="1"/>
          </p:cNvSpPr>
          <p:nvPr>
            <p:ph type="sldNum" sz="quarter" idx="5"/>
          </p:nvPr>
        </p:nvSpPr>
        <p:spPr>
          <a:noFill/>
        </p:spPr>
        <p:txBody>
          <a:bodyPr/>
          <a:lstStyle/>
          <a:p>
            <a:fld id="{69345315-2311-4638-821F-B876AD4F4512}" type="slidenum">
              <a:rPr lang="it-IT" smtClean="0"/>
              <a:pPr/>
              <a:t>80</a:t>
            </a:fld>
            <a:endParaRPr lang="it-IT" smtClean="0"/>
          </a:p>
        </p:txBody>
      </p:sp>
      <p:sp>
        <p:nvSpPr>
          <p:cNvPr id="203779" name="Rectangle 1"/>
          <p:cNvSpPr>
            <a:spLocks noGrp="1" noRot="1" noChangeAspect="1" noChangeArrowheads="1" noTextEdit="1"/>
          </p:cNvSpPr>
          <p:nvPr>
            <p:ph type="sldImg"/>
          </p:nvPr>
        </p:nvSpPr>
        <p:spPr>
          <a:solidFill>
            <a:srgbClr val="FFFFFF"/>
          </a:solidFill>
          <a:ln/>
        </p:spPr>
      </p:sp>
      <p:sp>
        <p:nvSpPr>
          <p:cNvPr id="203780" name="Rectangle 2"/>
          <p:cNvSpPr>
            <a:spLocks noGrp="1" noChangeArrowheads="1"/>
          </p:cNvSpPr>
          <p:nvPr>
            <p:ph type="body" idx="1"/>
          </p:nvPr>
        </p:nvSpPr>
        <p:spPr>
          <a:xfrm>
            <a:off x="709613" y="4860925"/>
            <a:ext cx="5665787" cy="4591050"/>
          </a:xfrm>
          <a:noFill/>
          <a:ln/>
        </p:spPr>
        <p:txBody>
          <a:bodyPr wrap="none" anchor="ctr"/>
          <a:lstStyle/>
          <a:p>
            <a:endParaRPr lang="it-IT" smtClean="0"/>
          </a:p>
        </p:txBody>
      </p:sp>
      <p:sp>
        <p:nvSpPr>
          <p:cNvPr id="203781" name="Text Box 3"/>
          <p:cNvSpPr txBox="1">
            <a:spLocks noChangeArrowheads="1"/>
          </p:cNvSpPr>
          <p:nvPr/>
        </p:nvSpPr>
        <p:spPr bwMode="auto">
          <a:xfrm>
            <a:off x="4021138" y="9721850"/>
            <a:ext cx="3076575" cy="51117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E4124F7-5171-497C-B095-CA817ECA9E69}" type="slidenum">
              <a:rPr lang="it-IT"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80</a:t>
            </a:fld>
            <a:endParaRPr lang="it-IT" sz="1200">
              <a:solidFill>
                <a:srgbClr val="000000"/>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02" name="Rectangle 16"/>
          <p:cNvSpPr>
            <a:spLocks noGrp="1" noChangeArrowheads="1"/>
          </p:cNvSpPr>
          <p:nvPr>
            <p:ph type="sldNum" sz="quarter" idx="5"/>
          </p:nvPr>
        </p:nvSpPr>
        <p:spPr>
          <a:noFill/>
        </p:spPr>
        <p:txBody>
          <a:bodyPr/>
          <a:lstStyle/>
          <a:p>
            <a:fld id="{6A99A541-76A6-47E3-85F9-D530041EACBF}" type="slidenum">
              <a:rPr lang="it-IT" smtClean="0"/>
              <a:pPr/>
              <a:t>81</a:t>
            </a:fld>
            <a:endParaRPr lang="it-IT" smtClean="0"/>
          </a:p>
        </p:txBody>
      </p:sp>
      <p:sp>
        <p:nvSpPr>
          <p:cNvPr id="204803" name="Rectangle 1"/>
          <p:cNvSpPr>
            <a:spLocks noGrp="1" noRot="1" noChangeAspect="1" noChangeArrowheads="1" noTextEdit="1"/>
          </p:cNvSpPr>
          <p:nvPr>
            <p:ph type="sldImg"/>
          </p:nvPr>
        </p:nvSpPr>
        <p:spPr>
          <a:solidFill>
            <a:srgbClr val="FFFFFF"/>
          </a:solidFill>
          <a:ln/>
        </p:spPr>
      </p:sp>
      <p:sp>
        <p:nvSpPr>
          <p:cNvPr id="204804" name="Text Box 2"/>
          <p:cNvSpPr>
            <a:spLocks noGrp="1" noChangeArrowheads="1"/>
          </p:cNvSpPr>
          <p:nvPr>
            <p:ph type="body" idx="1"/>
          </p:nvPr>
        </p:nvSpPr>
        <p:spPr>
          <a:noFill/>
          <a:ln/>
        </p:spPr>
        <p:txBody>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mtClean="0"/>
              <a:t>Verificato su “Drug Abuse Handbook”, si parla di neuropatia cronica (non cranica) periferica.</a:t>
            </a:r>
          </a:p>
        </p:txBody>
      </p:sp>
      <p:sp>
        <p:nvSpPr>
          <p:cNvPr id="204805" name="Text Box 3"/>
          <p:cNvSpPr txBox="1">
            <a:spLocks noChangeArrowheads="1"/>
          </p:cNvSpPr>
          <p:nvPr/>
        </p:nvSpPr>
        <p:spPr bwMode="auto">
          <a:xfrm>
            <a:off x="4021138" y="9721850"/>
            <a:ext cx="3076575" cy="51117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5697BB5-2621-44EE-9387-24490FE6B8C8}" type="slidenum">
              <a:rPr lang="it-IT"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81</a:t>
            </a:fld>
            <a:endParaRPr lang="it-IT" sz="1200">
              <a:solidFill>
                <a:srgbClr val="000000"/>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Rectangle 16"/>
          <p:cNvSpPr>
            <a:spLocks noGrp="1" noChangeArrowheads="1"/>
          </p:cNvSpPr>
          <p:nvPr>
            <p:ph type="sldNum" sz="quarter" idx="5"/>
          </p:nvPr>
        </p:nvSpPr>
        <p:spPr>
          <a:noFill/>
        </p:spPr>
        <p:txBody>
          <a:bodyPr/>
          <a:lstStyle/>
          <a:p>
            <a:fld id="{394989BE-5B82-4AE8-86D6-8243C88DEF72}" type="slidenum">
              <a:rPr lang="it-IT" smtClean="0"/>
              <a:pPr/>
              <a:t>82</a:t>
            </a:fld>
            <a:endParaRPr lang="it-IT" smtClean="0"/>
          </a:p>
        </p:txBody>
      </p:sp>
      <p:sp>
        <p:nvSpPr>
          <p:cNvPr id="178179" name="Rectangle 1"/>
          <p:cNvSpPr>
            <a:spLocks noGrp="1" noRot="1" noChangeAspect="1" noChangeArrowheads="1" noTextEdit="1"/>
          </p:cNvSpPr>
          <p:nvPr>
            <p:ph type="sldImg"/>
          </p:nvPr>
        </p:nvSpPr>
        <p:spPr>
          <a:solidFill>
            <a:srgbClr val="FFFFFF"/>
          </a:solidFill>
          <a:ln/>
        </p:spPr>
      </p:sp>
      <p:sp>
        <p:nvSpPr>
          <p:cNvPr id="178180" name="Rectangle 2"/>
          <p:cNvSpPr>
            <a:spLocks noGrp="1" noChangeArrowheads="1"/>
          </p:cNvSpPr>
          <p:nvPr>
            <p:ph type="body" idx="1"/>
          </p:nvPr>
        </p:nvSpPr>
        <p:spPr>
          <a:xfrm>
            <a:off x="709613" y="4860925"/>
            <a:ext cx="5665787" cy="4591050"/>
          </a:xfrm>
          <a:noFill/>
          <a:ln/>
        </p:spPr>
        <p:txBody>
          <a:bodyPr wrap="none" anchor="ctr"/>
          <a:lstStyle/>
          <a:p>
            <a:endParaRPr lang="it-IT" smtClean="0"/>
          </a:p>
        </p:txBody>
      </p:sp>
      <p:sp>
        <p:nvSpPr>
          <p:cNvPr id="178181" name="Text Box 3"/>
          <p:cNvSpPr txBox="1">
            <a:spLocks noChangeArrowheads="1"/>
          </p:cNvSpPr>
          <p:nvPr/>
        </p:nvSpPr>
        <p:spPr bwMode="auto">
          <a:xfrm>
            <a:off x="4021138" y="9721850"/>
            <a:ext cx="3076575" cy="51117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1508375-6362-4C2E-9D91-EF33BFAD2453}" type="slidenum">
              <a:rPr lang="it-IT"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82</a:t>
            </a:fld>
            <a:endParaRPr lang="it-IT" sz="1200">
              <a:solidFill>
                <a:srgbClr val="000000"/>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Rectangle 16"/>
          <p:cNvSpPr>
            <a:spLocks noGrp="1" noChangeArrowheads="1"/>
          </p:cNvSpPr>
          <p:nvPr>
            <p:ph type="sldNum" sz="quarter" idx="5"/>
          </p:nvPr>
        </p:nvSpPr>
        <p:spPr>
          <a:noFill/>
        </p:spPr>
        <p:txBody>
          <a:bodyPr/>
          <a:lstStyle/>
          <a:p>
            <a:fld id="{394989BE-5B82-4AE8-86D6-8243C88DEF72}" type="slidenum">
              <a:rPr lang="it-IT" smtClean="0"/>
              <a:pPr/>
              <a:t>83</a:t>
            </a:fld>
            <a:endParaRPr lang="it-IT" smtClean="0"/>
          </a:p>
        </p:txBody>
      </p:sp>
      <p:sp>
        <p:nvSpPr>
          <p:cNvPr id="178179" name="Rectangle 1"/>
          <p:cNvSpPr>
            <a:spLocks noGrp="1" noRot="1" noChangeAspect="1" noChangeArrowheads="1" noTextEdit="1"/>
          </p:cNvSpPr>
          <p:nvPr>
            <p:ph type="sldImg"/>
          </p:nvPr>
        </p:nvSpPr>
        <p:spPr>
          <a:solidFill>
            <a:srgbClr val="FFFFFF"/>
          </a:solidFill>
          <a:ln/>
        </p:spPr>
      </p:sp>
      <p:sp>
        <p:nvSpPr>
          <p:cNvPr id="178180" name="Rectangle 2"/>
          <p:cNvSpPr>
            <a:spLocks noGrp="1" noChangeArrowheads="1"/>
          </p:cNvSpPr>
          <p:nvPr>
            <p:ph type="body" idx="1"/>
          </p:nvPr>
        </p:nvSpPr>
        <p:spPr>
          <a:xfrm>
            <a:off x="709613" y="4860925"/>
            <a:ext cx="5665787" cy="4591050"/>
          </a:xfrm>
          <a:noFill/>
          <a:ln/>
        </p:spPr>
        <p:txBody>
          <a:bodyPr wrap="none" anchor="ctr"/>
          <a:lstStyle/>
          <a:p>
            <a:endParaRPr lang="it-IT" smtClean="0"/>
          </a:p>
        </p:txBody>
      </p:sp>
      <p:sp>
        <p:nvSpPr>
          <p:cNvPr id="178181" name="Text Box 3"/>
          <p:cNvSpPr txBox="1">
            <a:spLocks noChangeArrowheads="1"/>
          </p:cNvSpPr>
          <p:nvPr/>
        </p:nvSpPr>
        <p:spPr bwMode="auto">
          <a:xfrm>
            <a:off x="4021138" y="9721850"/>
            <a:ext cx="3076575" cy="51117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1508375-6362-4C2E-9D91-EF33BFAD2453}" type="slidenum">
              <a:rPr lang="it-IT"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83</a:t>
            </a:fld>
            <a:endParaRPr lang="it-IT" sz="1200">
              <a:solidFill>
                <a:srgbClr val="0000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Rectangle 16"/>
          <p:cNvSpPr>
            <a:spLocks noGrp="1" noChangeArrowheads="1"/>
          </p:cNvSpPr>
          <p:nvPr>
            <p:ph type="sldNum" sz="quarter" idx="5"/>
          </p:nvPr>
        </p:nvSpPr>
        <p:spPr>
          <a:noFill/>
        </p:spPr>
        <p:txBody>
          <a:bodyPr/>
          <a:lstStyle/>
          <a:p>
            <a:fld id="{394989BE-5B82-4AE8-86D6-8243C88DEF72}" type="slidenum">
              <a:rPr lang="it-IT" smtClean="0"/>
              <a:pPr/>
              <a:t>84</a:t>
            </a:fld>
            <a:endParaRPr lang="it-IT" smtClean="0"/>
          </a:p>
        </p:txBody>
      </p:sp>
      <p:sp>
        <p:nvSpPr>
          <p:cNvPr id="178179" name="Rectangle 1"/>
          <p:cNvSpPr>
            <a:spLocks noGrp="1" noRot="1" noChangeAspect="1" noChangeArrowheads="1" noTextEdit="1"/>
          </p:cNvSpPr>
          <p:nvPr>
            <p:ph type="sldImg"/>
          </p:nvPr>
        </p:nvSpPr>
        <p:spPr>
          <a:solidFill>
            <a:srgbClr val="FFFFFF"/>
          </a:solidFill>
          <a:ln/>
        </p:spPr>
      </p:sp>
      <p:sp>
        <p:nvSpPr>
          <p:cNvPr id="178180" name="Rectangle 2"/>
          <p:cNvSpPr>
            <a:spLocks noGrp="1" noChangeArrowheads="1"/>
          </p:cNvSpPr>
          <p:nvPr>
            <p:ph type="body" idx="1"/>
          </p:nvPr>
        </p:nvSpPr>
        <p:spPr>
          <a:xfrm>
            <a:off x="709613" y="4860925"/>
            <a:ext cx="5665787" cy="4591050"/>
          </a:xfrm>
          <a:noFill/>
          <a:ln/>
        </p:spPr>
        <p:txBody>
          <a:bodyPr wrap="none" anchor="ctr"/>
          <a:lstStyle/>
          <a:p>
            <a:endParaRPr lang="it-IT" smtClean="0"/>
          </a:p>
        </p:txBody>
      </p:sp>
      <p:sp>
        <p:nvSpPr>
          <p:cNvPr id="178181" name="Text Box 3"/>
          <p:cNvSpPr txBox="1">
            <a:spLocks noChangeArrowheads="1"/>
          </p:cNvSpPr>
          <p:nvPr/>
        </p:nvSpPr>
        <p:spPr bwMode="auto">
          <a:xfrm>
            <a:off x="4021138" y="9721850"/>
            <a:ext cx="3076575" cy="51117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1508375-6362-4C2E-9D91-EF33BFAD2453}" type="slidenum">
              <a:rPr lang="it-IT"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84</a:t>
            </a:fld>
            <a:endParaRPr lang="it-IT" sz="1200">
              <a:solidFill>
                <a:srgbClr val="000000"/>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Rectangle 16"/>
          <p:cNvSpPr>
            <a:spLocks noGrp="1" noChangeArrowheads="1"/>
          </p:cNvSpPr>
          <p:nvPr>
            <p:ph type="sldNum" sz="quarter" idx="5"/>
          </p:nvPr>
        </p:nvSpPr>
        <p:spPr>
          <a:noFill/>
        </p:spPr>
        <p:txBody>
          <a:bodyPr/>
          <a:lstStyle/>
          <a:p>
            <a:fld id="{394989BE-5B82-4AE8-86D6-8243C88DEF72}" type="slidenum">
              <a:rPr lang="it-IT" smtClean="0"/>
              <a:pPr/>
              <a:t>85</a:t>
            </a:fld>
            <a:endParaRPr lang="it-IT" smtClean="0"/>
          </a:p>
        </p:txBody>
      </p:sp>
      <p:sp>
        <p:nvSpPr>
          <p:cNvPr id="178179" name="Rectangle 1"/>
          <p:cNvSpPr>
            <a:spLocks noGrp="1" noRot="1" noChangeAspect="1" noChangeArrowheads="1" noTextEdit="1"/>
          </p:cNvSpPr>
          <p:nvPr>
            <p:ph type="sldImg"/>
          </p:nvPr>
        </p:nvSpPr>
        <p:spPr>
          <a:solidFill>
            <a:srgbClr val="FFFFFF"/>
          </a:solidFill>
          <a:ln/>
        </p:spPr>
      </p:sp>
      <p:sp>
        <p:nvSpPr>
          <p:cNvPr id="178180" name="Rectangle 2"/>
          <p:cNvSpPr>
            <a:spLocks noGrp="1" noChangeArrowheads="1"/>
          </p:cNvSpPr>
          <p:nvPr>
            <p:ph type="body" idx="1"/>
          </p:nvPr>
        </p:nvSpPr>
        <p:spPr>
          <a:xfrm>
            <a:off x="709613" y="4860925"/>
            <a:ext cx="5665787" cy="4591050"/>
          </a:xfrm>
          <a:noFill/>
          <a:ln/>
        </p:spPr>
        <p:txBody>
          <a:bodyPr wrap="none" anchor="ctr"/>
          <a:lstStyle/>
          <a:p>
            <a:endParaRPr lang="it-IT" smtClean="0"/>
          </a:p>
        </p:txBody>
      </p:sp>
      <p:sp>
        <p:nvSpPr>
          <p:cNvPr id="178181" name="Text Box 3"/>
          <p:cNvSpPr txBox="1">
            <a:spLocks noChangeArrowheads="1"/>
          </p:cNvSpPr>
          <p:nvPr/>
        </p:nvSpPr>
        <p:spPr bwMode="auto">
          <a:xfrm>
            <a:off x="4021138" y="9721850"/>
            <a:ext cx="3076575" cy="51117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1508375-6362-4C2E-9D91-EF33BFAD2453}" type="slidenum">
              <a:rPr lang="it-IT"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85</a:t>
            </a:fld>
            <a:endParaRPr lang="it-IT" sz="1200">
              <a:solidFill>
                <a:srgbClr val="000000"/>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Rectangle 16"/>
          <p:cNvSpPr>
            <a:spLocks noGrp="1" noChangeArrowheads="1"/>
          </p:cNvSpPr>
          <p:nvPr>
            <p:ph type="sldNum" sz="quarter" idx="5"/>
          </p:nvPr>
        </p:nvSpPr>
        <p:spPr>
          <a:noFill/>
        </p:spPr>
        <p:txBody>
          <a:bodyPr/>
          <a:lstStyle/>
          <a:p>
            <a:fld id="{394989BE-5B82-4AE8-86D6-8243C88DEF72}" type="slidenum">
              <a:rPr lang="it-IT" smtClean="0"/>
              <a:pPr/>
              <a:t>86</a:t>
            </a:fld>
            <a:endParaRPr lang="it-IT" smtClean="0"/>
          </a:p>
        </p:txBody>
      </p:sp>
      <p:sp>
        <p:nvSpPr>
          <p:cNvPr id="178179" name="Rectangle 1"/>
          <p:cNvSpPr>
            <a:spLocks noGrp="1" noRot="1" noChangeAspect="1" noChangeArrowheads="1" noTextEdit="1"/>
          </p:cNvSpPr>
          <p:nvPr>
            <p:ph type="sldImg"/>
          </p:nvPr>
        </p:nvSpPr>
        <p:spPr>
          <a:solidFill>
            <a:srgbClr val="FFFFFF"/>
          </a:solidFill>
          <a:ln/>
        </p:spPr>
      </p:sp>
      <p:sp>
        <p:nvSpPr>
          <p:cNvPr id="178180" name="Rectangle 2"/>
          <p:cNvSpPr>
            <a:spLocks noGrp="1" noChangeArrowheads="1"/>
          </p:cNvSpPr>
          <p:nvPr>
            <p:ph type="body" idx="1"/>
          </p:nvPr>
        </p:nvSpPr>
        <p:spPr>
          <a:xfrm>
            <a:off x="709613" y="4860925"/>
            <a:ext cx="5665787" cy="4591050"/>
          </a:xfrm>
          <a:noFill/>
          <a:ln/>
        </p:spPr>
        <p:txBody>
          <a:bodyPr wrap="none" anchor="ctr"/>
          <a:lstStyle/>
          <a:p>
            <a:endParaRPr lang="it-IT" smtClean="0"/>
          </a:p>
        </p:txBody>
      </p:sp>
      <p:sp>
        <p:nvSpPr>
          <p:cNvPr id="178181" name="Text Box 3"/>
          <p:cNvSpPr txBox="1">
            <a:spLocks noChangeArrowheads="1"/>
          </p:cNvSpPr>
          <p:nvPr/>
        </p:nvSpPr>
        <p:spPr bwMode="auto">
          <a:xfrm>
            <a:off x="4021138" y="9721850"/>
            <a:ext cx="3076575" cy="511175"/>
          </a:xfrm>
          <a:prstGeom prst="rect">
            <a:avLst/>
          </a:prstGeom>
          <a:noFill/>
          <a:ln w="9525">
            <a:noFill/>
            <a:round/>
            <a:headEnd/>
            <a:tailEnd/>
          </a:ln>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1508375-6362-4C2E-9D91-EF33BFAD2453}" type="slidenum">
              <a:rPr lang="it-IT" sz="1200">
                <a:solidFill>
                  <a:srgbClr val="000000"/>
                </a:solidFill>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86</a:t>
            </a:fld>
            <a:endParaRPr lang="it-IT" sz="1200">
              <a:solidFill>
                <a:srgbClr val="000000"/>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LE ULTIME DUE SLIDES SONO QUELLE FACOLTATIVE</a:t>
            </a:r>
            <a:endParaRPr lang="it-IT" dirty="0"/>
          </a:p>
        </p:txBody>
      </p:sp>
      <p:sp>
        <p:nvSpPr>
          <p:cNvPr id="4" name="Segnaposto numero diapositiva 3"/>
          <p:cNvSpPr>
            <a:spLocks noGrp="1"/>
          </p:cNvSpPr>
          <p:nvPr>
            <p:ph type="sldNum" sz="quarter" idx="10"/>
          </p:nvPr>
        </p:nvSpPr>
        <p:spPr/>
        <p:txBody>
          <a:bodyPr/>
          <a:lstStyle/>
          <a:p>
            <a:pPr>
              <a:defRPr/>
            </a:pPr>
            <a:fld id="{E8EE44A0-83E8-4CAF-B6F0-D5D01D9F3F60}" type="slidenum">
              <a:rPr lang="it-IT" smtClean="0"/>
              <a:pPr>
                <a:defRPr/>
              </a:pPr>
              <a:t>87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eaLnBrk="1">
              <a:lnSpc>
                <a:spcPct val="80000"/>
              </a:lnSpc>
              <a:spcBef>
                <a:spcPts val="375"/>
              </a:spcBef>
              <a:tabLst>
                <a:tab pos="215900" algn="l"/>
                <a:tab pos="663575" algn="l"/>
                <a:tab pos="1111250" algn="l"/>
                <a:tab pos="1560513" algn="l"/>
                <a:tab pos="2009775" algn="l"/>
                <a:tab pos="2459038" algn="l"/>
                <a:tab pos="2908300" algn="l"/>
                <a:tab pos="3357563" algn="l"/>
                <a:tab pos="3806825" algn="l"/>
                <a:tab pos="4256088" algn="l"/>
                <a:tab pos="4705350" algn="l"/>
                <a:tab pos="5154613" algn="l"/>
                <a:tab pos="5605463" algn="l"/>
                <a:tab pos="6054725" algn="l"/>
                <a:tab pos="6503988" algn="l"/>
                <a:tab pos="6953250" algn="l"/>
                <a:tab pos="7402513" algn="l"/>
                <a:tab pos="7851775" algn="l"/>
                <a:tab pos="8301038" algn="l"/>
                <a:tab pos="8750300" algn="l"/>
                <a:tab pos="9199563" algn="l"/>
              </a:tabLst>
            </a:pPr>
            <a:r>
              <a:rPr lang="it-IT" sz="1200" dirty="0" smtClean="0">
                <a:latin typeface="Calibri" pitchFamily="32" charset="0"/>
                <a:ea typeface="Microsoft YaHei" charset="0"/>
                <a:cs typeface="Microsoft YaHei" charset="0"/>
              </a:rPr>
              <a:t>La dopamina è il neurotrasmettitore fondamentale del cervello emozionale. Ha un ruolo importante perché permette di adattarci al l’ambiente circostante . Nell’evoluzione dell’uomo  ci ha dato quello che è il vantaggio che permetteva la sopravvivenza. Nel mondo animale è quella che dice al cervello della gazzella corri e ricordati che correndo sfuggi al leone e ricordati che correndo raggiungi prima degli altri il cibo e ti riproduci . Quindi è implicata nei meccanismi di memorizzazione. Ma la dopamina è importante non solo nei processi emozionale, lo è anche per il sistema scheletrico ed infatti la carenza della stessa è alla base del morbo di Parkinson ecco perché i consumatori di droghe con il tempo hanno maggiori possibilità di ammalarsi di </a:t>
            </a:r>
            <a:r>
              <a:rPr lang="it-IT" sz="1200" dirty="0" err="1" smtClean="0">
                <a:latin typeface="Calibri" pitchFamily="32" charset="0"/>
                <a:ea typeface="Microsoft YaHei" charset="0"/>
                <a:cs typeface="Microsoft YaHei" charset="0"/>
              </a:rPr>
              <a:t>mdp</a:t>
            </a:r>
            <a:r>
              <a:rPr lang="it-IT" sz="1200" dirty="0" smtClean="0">
                <a:latin typeface="Calibri" pitchFamily="32" charset="0"/>
                <a:ea typeface="Microsoft YaHei" charset="0"/>
                <a:cs typeface="Microsoft YaHei" charset="0"/>
              </a:rPr>
              <a:t> ma anche di depressione ecco perché i consumatori diventano </a:t>
            </a:r>
            <a:r>
              <a:rPr lang="it-IT" sz="1200" dirty="0" err="1" smtClean="0">
                <a:latin typeface="Calibri" pitchFamily="32" charset="0"/>
                <a:ea typeface="Microsoft YaHei" charset="0"/>
                <a:cs typeface="Microsoft YaHei" charset="0"/>
              </a:rPr>
              <a:t>pz</a:t>
            </a:r>
            <a:r>
              <a:rPr lang="it-IT" sz="1200" dirty="0" smtClean="0">
                <a:latin typeface="Calibri" pitchFamily="32" charset="0"/>
                <a:ea typeface="Microsoft YaHei" charset="0"/>
                <a:cs typeface="Microsoft YaHei" charset="0"/>
              </a:rPr>
              <a:t> psichiatrici, </a:t>
            </a:r>
          </a:p>
          <a:p>
            <a:pPr eaLnBrk="1">
              <a:lnSpc>
                <a:spcPct val="80000"/>
              </a:lnSpc>
              <a:spcBef>
                <a:spcPts val="375"/>
              </a:spcBef>
              <a:tabLst>
                <a:tab pos="215900" algn="l"/>
                <a:tab pos="663575" algn="l"/>
                <a:tab pos="1111250" algn="l"/>
                <a:tab pos="1560513" algn="l"/>
                <a:tab pos="2009775" algn="l"/>
                <a:tab pos="2459038" algn="l"/>
                <a:tab pos="2908300" algn="l"/>
                <a:tab pos="3357563" algn="l"/>
                <a:tab pos="3806825" algn="l"/>
                <a:tab pos="4256088" algn="l"/>
                <a:tab pos="4705350" algn="l"/>
                <a:tab pos="5154613" algn="l"/>
                <a:tab pos="5605463" algn="l"/>
                <a:tab pos="6054725" algn="l"/>
                <a:tab pos="6503988" algn="l"/>
                <a:tab pos="6953250" algn="l"/>
                <a:tab pos="7402513" algn="l"/>
                <a:tab pos="7851775" algn="l"/>
                <a:tab pos="8301038" algn="l"/>
                <a:tab pos="8750300" algn="l"/>
                <a:tab pos="9199563" algn="l"/>
              </a:tabLst>
            </a:pPr>
            <a:r>
              <a:rPr lang="it-IT" sz="1200" dirty="0" smtClean="0">
                <a:latin typeface="Calibri" pitchFamily="32" charset="0"/>
                <a:ea typeface="Microsoft YaHei" charset="0"/>
                <a:cs typeface="Microsoft YaHei" charset="0"/>
              </a:rPr>
              <a:t>Tutti questi meccanismi di ricompensa sono fisiologici, ed esistono nel nostro organismo delle sostanze endogene che hanno gli stessi effetti delle droghe. Sono le ENDORFINE che nei momenti di felicità , per esempio la nutella, le carezze, sentirsi amati ci appaga ci fa sentire felici fanno aumentare il rilascio della dopamina.</a:t>
            </a:r>
          </a:p>
          <a:p>
            <a:pPr eaLnBrk="1">
              <a:lnSpc>
                <a:spcPct val="80000"/>
              </a:lnSpc>
              <a:spcBef>
                <a:spcPts val="375"/>
              </a:spcBef>
              <a:tabLst>
                <a:tab pos="215900" algn="l"/>
                <a:tab pos="663575" algn="l"/>
                <a:tab pos="1111250" algn="l"/>
                <a:tab pos="1560513" algn="l"/>
                <a:tab pos="2009775" algn="l"/>
                <a:tab pos="2459038" algn="l"/>
                <a:tab pos="2908300" algn="l"/>
                <a:tab pos="3357563" algn="l"/>
                <a:tab pos="3806825" algn="l"/>
                <a:tab pos="4256088" algn="l"/>
                <a:tab pos="4705350" algn="l"/>
                <a:tab pos="5154613" algn="l"/>
                <a:tab pos="5605463" algn="l"/>
                <a:tab pos="6054725" algn="l"/>
                <a:tab pos="6503988" algn="l"/>
                <a:tab pos="6953250" algn="l"/>
                <a:tab pos="7402513" algn="l"/>
                <a:tab pos="7851775" algn="l"/>
                <a:tab pos="8301038" algn="l"/>
                <a:tab pos="8750300" algn="l"/>
                <a:tab pos="9199563" algn="l"/>
              </a:tabLst>
            </a:pPr>
            <a:r>
              <a:rPr lang="it-IT" sz="1200" dirty="0" smtClean="0">
                <a:latin typeface="Calibri" pitchFamily="32" charset="0"/>
                <a:ea typeface="Microsoft YaHei" charset="0"/>
                <a:cs typeface="Microsoft YaHei" charset="0"/>
              </a:rPr>
              <a:t>IL</a:t>
            </a:r>
            <a:r>
              <a:rPr lang="it-IT" sz="1200" baseline="0" dirty="0" smtClean="0">
                <a:latin typeface="Calibri" pitchFamily="32" charset="0"/>
                <a:ea typeface="Microsoft YaHei" charset="0"/>
                <a:cs typeface="Microsoft YaHei" charset="0"/>
              </a:rPr>
              <a:t> </a:t>
            </a:r>
            <a:r>
              <a:rPr lang="it-IT" sz="1200" dirty="0" smtClean="0">
                <a:latin typeface="Calibri" pitchFamily="32" charset="0"/>
                <a:ea typeface="Microsoft YaHei" charset="0"/>
                <a:cs typeface="Microsoft YaHei" charset="0"/>
              </a:rPr>
              <a:t>CIRCUITO DELLA GRATIFICAZIONE è fisiologico, ma ci sono casi in cui si rivolta contro</a:t>
            </a:r>
            <a:r>
              <a:rPr lang="it-IT" sz="1200" baseline="0" dirty="0" smtClean="0">
                <a:latin typeface="Calibri" pitchFamily="32" charset="0"/>
                <a:ea typeface="Microsoft YaHei" charset="0"/>
                <a:cs typeface="Microsoft YaHei" charset="0"/>
              </a:rPr>
              <a:t> la persona, minandone il benessere, COME?</a:t>
            </a:r>
            <a:endParaRPr lang="it-IT" sz="1200" dirty="0" smtClean="0">
              <a:latin typeface="Calibri" pitchFamily="32" charset="0"/>
              <a:ea typeface="Microsoft YaHei" charset="0"/>
              <a:cs typeface="Microsoft YaHei" charset="0"/>
            </a:endParaRPr>
          </a:p>
          <a:p>
            <a:endParaRPr lang="it-IT" dirty="0"/>
          </a:p>
        </p:txBody>
      </p:sp>
      <p:sp>
        <p:nvSpPr>
          <p:cNvPr id="4" name="Segnaposto numero diapositiva 3"/>
          <p:cNvSpPr>
            <a:spLocks noGrp="1"/>
          </p:cNvSpPr>
          <p:nvPr>
            <p:ph type="sldNum" sz="quarter" idx="10"/>
          </p:nvPr>
        </p:nvSpPr>
        <p:spPr/>
        <p:txBody>
          <a:bodyPr/>
          <a:lstStyle/>
          <a:p>
            <a:pPr>
              <a:defRPr/>
            </a:pPr>
            <a:fld id="{E8EE44A0-83E8-4CAF-B6F0-D5D01D9F3F60}" type="slidenum">
              <a:rPr lang="it-IT" smtClean="0"/>
              <a:pPr>
                <a:defRPr/>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16"/>
          <p:cNvSpPr>
            <a:spLocks noGrp="1" noChangeArrowheads="1"/>
          </p:cNvSpPr>
          <p:nvPr>
            <p:ph type="sldNum" sz="quarter" idx="5"/>
          </p:nvPr>
        </p:nvSpPr>
        <p:spPr>
          <a:noFill/>
        </p:spPr>
        <p:txBody>
          <a:bodyPr/>
          <a:lstStyle/>
          <a:p>
            <a:fld id="{8C6F9520-BCD8-4D0C-ABEB-095AD7B8A9D7}" type="slidenum">
              <a:rPr lang="it-IT" smtClean="0"/>
              <a:pPr/>
              <a:t>8</a:t>
            </a:fld>
            <a:endParaRPr lang="it-IT" smtClean="0"/>
          </a:p>
        </p:txBody>
      </p:sp>
      <p:sp>
        <p:nvSpPr>
          <p:cNvPr id="130051" name="Rectangle 1"/>
          <p:cNvSpPr>
            <a:spLocks noGrp="1" noRot="1" noChangeAspect="1" noChangeArrowheads="1" noTextEdit="1"/>
          </p:cNvSpPr>
          <p:nvPr>
            <p:ph type="sldImg"/>
          </p:nvPr>
        </p:nvSpPr>
        <p:spPr>
          <a:xfrm>
            <a:off x="992188" y="768350"/>
            <a:ext cx="5113337" cy="3835400"/>
          </a:xfrm>
          <a:solidFill>
            <a:srgbClr val="FFFFFF"/>
          </a:solidFill>
          <a:ln/>
        </p:spPr>
      </p:sp>
      <p:sp>
        <p:nvSpPr>
          <p:cNvPr id="130052" name="Text Box 2"/>
          <p:cNvSpPr>
            <a:spLocks noGrp="1" noChangeArrowheads="1"/>
          </p:cNvSpPr>
          <p:nvPr>
            <p:ph type="body" idx="1"/>
          </p:nvPr>
        </p:nvSpPr>
        <p:spPr>
          <a:xfrm>
            <a:off x="709613" y="4860925"/>
            <a:ext cx="5678487" cy="4695825"/>
          </a:xfrm>
          <a:noFill/>
          <a:ln/>
        </p:spPr>
        <p:txBody>
          <a:bodyPr/>
          <a:lstStyle/>
          <a:p>
            <a:pPr marL="0" marR="0" indent="0" algn="l" defTabSz="914400" rtl="0" eaLnBrk="0" fontAlgn="base" latinLnBrk="0" hangingPunct="0">
              <a:lnSpc>
                <a:spcPct val="100000"/>
              </a:lnSpc>
              <a:spcBef>
                <a:spcPts val="450"/>
              </a:spcBef>
              <a:spcAft>
                <a:spcPct val="0"/>
              </a:spcAft>
              <a:buClrTx/>
              <a:buSzTx/>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it-IT" sz="1200" dirty="0" smtClean="0">
                <a:latin typeface="Calibri" pitchFamily="32" charset="0"/>
                <a:ea typeface="Microsoft YaHei" charset="0"/>
                <a:cs typeface="Microsoft YaHei" charset="0"/>
              </a:rPr>
              <a:t>Le più</a:t>
            </a:r>
            <a:r>
              <a:rPr lang="it-IT" sz="1200" baseline="0" dirty="0" smtClean="0">
                <a:latin typeface="Calibri" pitchFamily="32" charset="0"/>
                <a:ea typeface="Microsoft YaHei" charset="0"/>
                <a:cs typeface="Microsoft YaHei" charset="0"/>
              </a:rPr>
              <a:t> comuni sostanze d’abuso</a:t>
            </a:r>
            <a:r>
              <a:rPr lang="it-IT" sz="1200" dirty="0" smtClean="0">
                <a:latin typeface="Calibri" pitchFamily="32" charset="0"/>
                <a:ea typeface="Microsoft YaHei" charset="0"/>
                <a:cs typeface="Microsoft YaHei" charset="0"/>
              </a:rPr>
              <a:t> che assumiamo mimano le endorfine,</a:t>
            </a:r>
            <a:r>
              <a:rPr lang="it-IT" sz="1200" baseline="0" dirty="0" smtClean="0">
                <a:latin typeface="Calibri" pitchFamily="32" charset="0"/>
                <a:ea typeface="Microsoft YaHei" charset="0"/>
                <a:cs typeface="Microsoft YaHei" charset="0"/>
              </a:rPr>
              <a:t> ma sono DIECI VOLTE PIU’ POTENTI NELLO STIMOLARE IL RILASCIO </a:t>
            </a:r>
            <a:r>
              <a:rPr lang="it-IT" sz="1200" baseline="0" dirty="0" err="1" smtClean="0">
                <a:latin typeface="Calibri" pitchFamily="32" charset="0"/>
                <a:ea typeface="Microsoft YaHei" charset="0"/>
                <a:cs typeface="Microsoft YaHei" charset="0"/>
              </a:rPr>
              <a:t>DI</a:t>
            </a:r>
            <a:r>
              <a:rPr lang="it-IT" sz="1200" baseline="0" dirty="0" smtClean="0">
                <a:latin typeface="Calibri" pitchFamily="32" charset="0"/>
                <a:ea typeface="Microsoft YaHei" charset="0"/>
                <a:cs typeface="Microsoft YaHei" charset="0"/>
              </a:rPr>
              <a:t> DOPAMINA rispetto agli stimoli normali.</a:t>
            </a:r>
          </a:p>
          <a:p>
            <a:pPr>
              <a:spcBef>
                <a:spcPts val="45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dirty="0" smtClean="0"/>
          </a:p>
        </p:txBody>
      </p:sp>
      <p:sp>
        <p:nvSpPr>
          <p:cNvPr id="130053" name="Text Box 3"/>
          <p:cNvSpPr txBox="1">
            <a:spLocks noChangeArrowheads="1"/>
          </p:cNvSpPr>
          <p:nvPr/>
        </p:nvSpPr>
        <p:spPr bwMode="auto">
          <a:xfrm>
            <a:off x="4021138" y="9721850"/>
            <a:ext cx="3076575" cy="511175"/>
          </a:xfrm>
          <a:prstGeom prst="rect">
            <a:avLst/>
          </a:prstGeom>
          <a:noFill/>
          <a:ln w="9525">
            <a:noFill/>
            <a:round/>
            <a:headEnd/>
            <a:tailEnd/>
          </a:ln>
        </p:spPr>
        <p:txBody>
          <a:bodyPr lIns="89991" tIns="46795" rIns="89991" bIns="46795" anchor="b"/>
          <a:lstStyle/>
          <a:p>
            <a:pPr algn="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fld id="{31B5FC93-13B6-4893-A398-1C819C862446}" type="slidenum">
              <a:rPr lang="it-IT" sz="1200">
                <a:solidFill>
                  <a:srgbClr val="000000"/>
                </a:solidFill>
              </a:rPr>
              <a:pPr algn="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t>8</a:t>
            </a:fld>
            <a:endParaRPr lang="it-IT"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dirty="0" smtClean="0">
                <a:latin typeface="Calibri" pitchFamily="32" charset="0"/>
                <a:ea typeface="Microsoft YaHei" charset="0"/>
                <a:cs typeface="Microsoft YaHei" charset="0"/>
              </a:rPr>
              <a:t>IL SEGRETO PER NON CADERE VITTIME DELLE</a:t>
            </a:r>
            <a:r>
              <a:rPr lang="it-IT" sz="1200" baseline="0" dirty="0" smtClean="0">
                <a:latin typeface="Calibri" pitchFamily="32" charset="0"/>
                <a:ea typeface="Microsoft YaHei" charset="0"/>
                <a:cs typeface="Microsoft YaHei" charset="0"/>
              </a:rPr>
              <a:t> SOSTANZE </a:t>
            </a:r>
            <a:r>
              <a:rPr lang="it-IT" sz="1200" baseline="0" dirty="0" err="1" smtClean="0">
                <a:latin typeface="Calibri" pitchFamily="32" charset="0"/>
                <a:ea typeface="Microsoft YaHei" charset="0"/>
                <a:cs typeface="Microsoft YaHei" charset="0"/>
              </a:rPr>
              <a:t>D’ABUSO</a:t>
            </a:r>
            <a:r>
              <a:rPr lang="it-IT" sz="1200" baseline="0" dirty="0" smtClean="0">
                <a:latin typeface="Calibri" pitchFamily="32" charset="0"/>
                <a:ea typeface="Microsoft YaHei" charset="0"/>
                <a:cs typeface="Microsoft YaHei"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it-IT" sz="1200" baseline="0" dirty="0" smtClean="0">
                <a:latin typeface="Calibri" pitchFamily="32" charset="0"/>
                <a:ea typeface="Microsoft YaHei" charset="0"/>
                <a:cs typeface="Microsoft YaHei" charset="0"/>
              </a:rPr>
              <a:t>Trovare attività appaganti che fanno essere NATURALMENTE felici (Sport, volontariato, musica, </a:t>
            </a:r>
            <a:r>
              <a:rPr lang="it-IT" sz="1200" baseline="0" dirty="0" err="1" smtClean="0">
                <a:latin typeface="Calibri" pitchFamily="32" charset="0"/>
                <a:ea typeface="Microsoft YaHei" charset="0"/>
                <a:cs typeface="Microsoft YaHei" charset="0"/>
              </a:rPr>
              <a:t>danza…</a:t>
            </a:r>
            <a:r>
              <a:rPr lang="it-IT" sz="1200" baseline="0" dirty="0" smtClean="0">
                <a:latin typeface="Calibri" pitchFamily="32" charset="0"/>
                <a:ea typeface="Microsoft YaHei" charset="0"/>
                <a:cs typeface="Microsoft YaHei" charset="0"/>
              </a:rPr>
              <a:t>.) e che aumentano il tono dell’umore.</a:t>
            </a:r>
          </a:p>
          <a:p>
            <a:pPr marL="0" marR="0" indent="0" algn="l" defTabSz="914400" rtl="0" eaLnBrk="0" fontAlgn="base" latinLnBrk="0" hangingPunct="0">
              <a:lnSpc>
                <a:spcPct val="100000"/>
              </a:lnSpc>
              <a:spcBef>
                <a:spcPct val="30000"/>
              </a:spcBef>
              <a:spcAft>
                <a:spcPct val="0"/>
              </a:spcAft>
              <a:buClrTx/>
              <a:buSzTx/>
              <a:buFontTx/>
              <a:buNone/>
              <a:tabLst/>
              <a:defRPr/>
            </a:pPr>
            <a:r>
              <a:rPr lang="it-IT" sz="1200" baseline="0" dirty="0" smtClean="0">
                <a:latin typeface="Calibri" pitchFamily="32" charset="0"/>
                <a:ea typeface="Microsoft YaHei" charset="0"/>
                <a:cs typeface="Microsoft YaHei" charset="0"/>
              </a:rPr>
              <a:t>La “droga” migliore di tutti è l’innamoramento </a:t>
            </a:r>
            <a:r>
              <a:rPr lang="it-IT" sz="1200" baseline="0" dirty="0" smtClean="0">
                <a:latin typeface="Calibri" pitchFamily="32" charset="0"/>
                <a:ea typeface="Microsoft YaHei" charset="0"/>
                <a:cs typeface="Microsoft YaHei" charset="0"/>
                <a:sym typeface="Wingdings" pitchFamily="2" charset="2"/>
              </a:rPr>
              <a:t>.</a:t>
            </a:r>
            <a:endParaRPr lang="it-IT" sz="1200" baseline="0" dirty="0" smtClean="0">
              <a:latin typeface="Calibri" pitchFamily="32" charset="0"/>
              <a:ea typeface="Microsoft YaHei" charset="0"/>
              <a:cs typeface="Microsoft YaHei"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it-IT" sz="1200" baseline="0" dirty="0" smtClean="0">
              <a:latin typeface="Calibri" pitchFamily="32" charset="0"/>
              <a:ea typeface="Microsoft YaHei" charset="0"/>
              <a:cs typeface="Microsoft YaHei" charset="0"/>
            </a:endParaRPr>
          </a:p>
        </p:txBody>
      </p:sp>
      <p:sp>
        <p:nvSpPr>
          <p:cNvPr id="4" name="Segnaposto numero diapositiva 3"/>
          <p:cNvSpPr>
            <a:spLocks noGrp="1"/>
          </p:cNvSpPr>
          <p:nvPr>
            <p:ph type="sldNum" sz="quarter" idx="10"/>
          </p:nvPr>
        </p:nvSpPr>
        <p:spPr/>
        <p:txBody>
          <a:bodyPr/>
          <a:lstStyle/>
          <a:p>
            <a:pPr>
              <a:defRPr/>
            </a:pPr>
            <a:fld id="{E8EE44A0-83E8-4CAF-B6F0-D5D01D9F3F60}" type="slidenum">
              <a:rPr lang="it-IT" smtClean="0"/>
              <a:pPr>
                <a:defRPr/>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ttangolo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p>
        </p:txBody>
      </p:sp>
      <p:sp>
        <p:nvSpPr>
          <p:cNvPr id="5" name="Rettangolo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p>
        </p:txBody>
      </p:sp>
      <p:sp>
        <p:nvSpPr>
          <p:cNvPr id="2" name="Titolo 1"/>
          <p:cNvSpPr>
            <a:spLocks noGrp="1"/>
          </p:cNvSpPr>
          <p:nvPr>
            <p:ph type="ctrTitle"/>
          </p:nvPr>
        </p:nvSpPr>
        <p:spPr>
          <a:xfrm>
            <a:off x="685800" y="3355848"/>
            <a:ext cx="8077200" cy="1673352"/>
          </a:xfrm>
        </p:spPr>
        <p:txBody>
          <a:bodyPr tIns="0" bIns="0" anchor="t"/>
          <a:lstStyle>
            <a:lvl1pPr algn="l">
              <a:defRPr sz="4700" b="1"/>
            </a:lvl1pPr>
            <a:extLst/>
          </a:lstStyle>
          <a:p>
            <a:r>
              <a:rPr lang="it-IT" smtClean="0"/>
              <a:t>Fare clic per modificare lo stile del titolo</a:t>
            </a:r>
            <a:endParaRPr lang="en-US"/>
          </a:p>
        </p:txBody>
      </p:sp>
      <p:sp>
        <p:nvSpPr>
          <p:cNvPr id="3" name="Sottotitolo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it-IT" smtClean="0"/>
              <a:t>Fare clic per modificare lo stile del sottotitolo dello schema</a:t>
            </a:r>
            <a:endParaRPr lang="en-US"/>
          </a:p>
        </p:txBody>
      </p:sp>
      <p:sp>
        <p:nvSpPr>
          <p:cNvPr id="6" name="Segnaposto data 3"/>
          <p:cNvSpPr>
            <a:spLocks noGrp="1"/>
          </p:cNvSpPr>
          <p:nvPr>
            <p:ph type="dt" sz="half" idx="10"/>
          </p:nvPr>
        </p:nvSpPr>
        <p:spPr/>
        <p:txBody>
          <a:bodyPr/>
          <a:lstStyle>
            <a:lvl1pPr>
              <a:defRPr/>
            </a:lvl1pPr>
          </a:lstStyle>
          <a:p>
            <a:pPr>
              <a:defRPr/>
            </a:pPr>
            <a:fld id="{08122878-54EF-4A81-B4EB-02407E58F7CA}" type="datetimeFigureOut">
              <a:rPr lang="it-IT"/>
              <a:pPr>
                <a:defRPr/>
              </a:pPr>
              <a:t>11/03/2015</a:t>
            </a:fld>
            <a:endParaRPr lang="it-IT"/>
          </a:p>
        </p:txBody>
      </p:sp>
      <p:sp>
        <p:nvSpPr>
          <p:cNvPr id="7" name="Segnaposto piè di pagina 4"/>
          <p:cNvSpPr>
            <a:spLocks noGrp="1"/>
          </p:cNvSpPr>
          <p:nvPr>
            <p:ph type="ftr" sz="quarter" idx="11"/>
          </p:nvPr>
        </p:nvSpPr>
        <p:spPr/>
        <p:txBody>
          <a:bodyPr/>
          <a:lstStyle>
            <a:lvl1pPr>
              <a:defRPr/>
            </a:lvl1pPr>
          </a:lstStyle>
          <a:p>
            <a:pPr>
              <a:defRPr/>
            </a:pPr>
            <a:endParaRPr lang="it-IT"/>
          </a:p>
        </p:txBody>
      </p:sp>
      <p:sp>
        <p:nvSpPr>
          <p:cNvPr id="8" name="Segnaposto numero diapositiva 5"/>
          <p:cNvSpPr>
            <a:spLocks noGrp="1"/>
          </p:cNvSpPr>
          <p:nvPr>
            <p:ph type="sldNum" sz="quarter" idx="12"/>
          </p:nvPr>
        </p:nvSpPr>
        <p:spPr/>
        <p:txBody>
          <a:bodyPr/>
          <a:lstStyle>
            <a:lvl1pPr>
              <a:defRPr/>
            </a:lvl1pPr>
          </a:lstStyle>
          <a:p>
            <a:pPr>
              <a:defRPr/>
            </a:pPr>
            <a:fld id="{4A5FE4E3-8765-400C-922A-63C07D4874E5}"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3B59A32C-2A97-4CA2-B0DB-E8D1A10532A0}" type="datetimeFigureOut">
              <a:rPr lang="it-IT"/>
              <a:pPr>
                <a:defRPr/>
              </a:pPr>
              <a:t>11/03/2015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BAE72F0-6969-45BE-B187-D43FF1374F41}"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4" name="Rettangolo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p>
        </p:txBody>
      </p:sp>
      <p:sp>
        <p:nvSpPr>
          <p:cNvPr id="5" name="Rettangolo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p>
        </p:txBody>
      </p:sp>
      <p:sp>
        <p:nvSpPr>
          <p:cNvPr id="2" name="Titolo verticale 1"/>
          <p:cNvSpPr>
            <a:spLocks noGrp="1"/>
          </p:cNvSpPr>
          <p:nvPr>
            <p:ph type="title" orient="vert"/>
          </p:nvPr>
        </p:nvSpPr>
        <p:spPr>
          <a:xfrm>
            <a:off x="6781800" y="274640"/>
            <a:ext cx="1905000" cy="5851525"/>
          </a:xfrm>
        </p:spPr>
        <p:txBody>
          <a:bodyPr vert="eaVert"/>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304800"/>
            <a:ext cx="6019800" cy="5851525"/>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data 3"/>
          <p:cNvSpPr>
            <a:spLocks noGrp="1"/>
          </p:cNvSpPr>
          <p:nvPr>
            <p:ph type="dt" sz="half" idx="10"/>
          </p:nvPr>
        </p:nvSpPr>
        <p:spPr/>
        <p:txBody>
          <a:bodyPr/>
          <a:lstStyle>
            <a:lvl1pPr>
              <a:defRPr/>
            </a:lvl1pPr>
          </a:lstStyle>
          <a:p>
            <a:pPr>
              <a:defRPr/>
            </a:pPr>
            <a:fld id="{0FCD6CC1-2A72-4A8A-AF3A-C4CAD75B1C02}" type="datetimeFigureOut">
              <a:rPr lang="it-IT"/>
              <a:pPr>
                <a:defRPr/>
              </a:pPr>
              <a:t>11/03/2015</a:t>
            </a:fld>
            <a:endParaRPr lang="it-IT"/>
          </a:p>
        </p:txBody>
      </p:sp>
      <p:sp>
        <p:nvSpPr>
          <p:cNvPr id="7" name="Segnaposto piè di pagina 4"/>
          <p:cNvSpPr>
            <a:spLocks noGrp="1"/>
          </p:cNvSpPr>
          <p:nvPr>
            <p:ph type="ftr" sz="quarter" idx="11"/>
          </p:nvPr>
        </p:nvSpPr>
        <p:spPr>
          <a:xfrm>
            <a:off x="2640013" y="6376988"/>
            <a:ext cx="3836987" cy="365125"/>
          </a:xfrm>
        </p:spPr>
        <p:txBody>
          <a:bodyPr/>
          <a:lstStyle>
            <a:lvl1pPr>
              <a:defRPr/>
            </a:lvl1pPr>
          </a:lstStyle>
          <a:p>
            <a:pPr>
              <a:defRPr/>
            </a:pPr>
            <a:endParaRPr lang="it-IT"/>
          </a:p>
        </p:txBody>
      </p:sp>
      <p:sp>
        <p:nvSpPr>
          <p:cNvPr id="8" name="Segnaposto numero diapositiva 5"/>
          <p:cNvSpPr>
            <a:spLocks noGrp="1"/>
          </p:cNvSpPr>
          <p:nvPr>
            <p:ph type="sldNum" sz="quarter" idx="12"/>
          </p:nvPr>
        </p:nvSpPr>
        <p:spPr/>
        <p:txBody>
          <a:bodyPr/>
          <a:lstStyle>
            <a:lvl1pPr>
              <a:defRPr/>
            </a:lvl1pPr>
          </a:lstStyle>
          <a:p>
            <a:pPr>
              <a:defRPr/>
            </a:pPr>
            <a:fld id="{4FE906C7-BFA0-43CF-823A-3FB761E2F1FF}"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55448"/>
            <a:ext cx="8229600" cy="1252728"/>
          </a:xfrm>
        </p:spPr>
        <p:txBody>
          <a:bodyPr/>
          <a:lstStyle>
            <a:extLst/>
          </a:lstStyle>
          <a:p>
            <a:r>
              <a:rPr lang="it-IT" smtClean="0"/>
              <a:t>Fare clic per modificare lo stile del titolo</a:t>
            </a:r>
            <a:endParaRPr lang="en-US"/>
          </a:p>
        </p:txBody>
      </p:sp>
      <p:sp>
        <p:nvSpPr>
          <p:cNvPr id="3" name="Segnaposto contenuto 2"/>
          <p:cNvSpPr>
            <a:spLocks noGrp="1"/>
          </p:cNvSpPr>
          <p:nvPr>
            <p:ph idx="1"/>
          </p:nvPr>
        </p:nvSpPr>
        <p:spPr/>
        <p:txBody>
          <a:bodyPr/>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E7A25B5E-B695-4E7D-8260-C61983D63D70}" type="datetimeFigureOut">
              <a:rPr lang="it-IT"/>
              <a:pPr>
                <a:defRPr/>
              </a:pPr>
              <a:t>11/03/2015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7586702-00EC-4F14-8FE9-03B8C1607E3F}"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Rettangolo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p>
        </p:txBody>
      </p:sp>
      <p:sp>
        <p:nvSpPr>
          <p:cNvPr id="5" name="Rettangolo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p>
        </p:txBody>
      </p:sp>
      <p:sp>
        <p:nvSpPr>
          <p:cNvPr id="2" name="Titolo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it-IT" smtClean="0"/>
              <a:t>Fare clic per modificare stili del testo dello schema</a:t>
            </a:r>
          </a:p>
        </p:txBody>
      </p:sp>
      <p:sp>
        <p:nvSpPr>
          <p:cNvPr id="6" name="Segnaposto data 3"/>
          <p:cNvSpPr>
            <a:spLocks noGrp="1"/>
          </p:cNvSpPr>
          <p:nvPr>
            <p:ph type="dt" sz="half" idx="10"/>
          </p:nvPr>
        </p:nvSpPr>
        <p:spPr/>
        <p:txBody>
          <a:bodyPr/>
          <a:lstStyle>
            <a:lvl1pPr>
              <a:defRPr/>
            </a:lvl1pPr>
          </a:lstStyle>
          <a:p>
            <a:pPr>
              <a:defRPr/>
            </a:pPr>
            <a:fld id="{8E3BF642-A5F5-4C07-BF6D-763576FC2254}" type="datetimeFigureOut">
              <a:rPr lang="it-IT"/>
              <a:pPr>
                <a:defRPr/>
              </a:pPr>
              <a:t>11/03/2015</a:t>
            </a:fld>
            <a:endParaRPr lang="it-IT"/>
          </a:p>
        </p:txBody>
      </p:sp>
      <p:sp>
        <p:nvSpPr>
          <p:cNvPr id="7" name="Segnaposto piè di pagina 4"/>
          <p:cNvSpPr>
            <a:spLocks noGrp="1"/>
          </p:cNvSpPr>
          <p:nvPr>
            <p:ph type="ftr" sz="quarter" idx="11"/>
          </p:nvPr>
        </p:nvSpPr>
        <p:spPr/>
        <p:txBody>
          <a:bodyPr/>
          <a:lstStyle>
            <a:lvl1pPr>
              <a:defRPr/>
            </a:lvl1pPr>
          </a:lstStyle>
          <a:p>
            <a:pPr>
              <a:defRPr/>
            </a:pPr>
            <a:endParaRPr lang="it-IT"/>
          </a:p>
        </p:txBody>
      </p:sp>
      <p:sp>
        <p:nvSpPr>
          <p:cNvPr id="8" name="Segnaposto numero diapositiva 5"/>
          <p:cNvSpPr>
            <a:spLocks noGrp="1"/>
          </p:cNvSpPr>
          <p:nvPr>
            <p:ph type="sldNum" sz="quarter" idx="12"/>
          </p:nvPr>
        </p:nvSpPr>
        <p:spPr/>
        <p:txBody>
          <a:bodyPr/>
          <a:lstStyle>
            <a:lvl1pPr>
              <a:defRPr/>
            </a:lvl1pPr>
          </a:lstStyle>
          <a:p>
            <a:pPr>
              <a:defRPr/>
            </a:pPr>
            <a:fld id="{9E8847A3-EC30-44B0-8E3F-F629B0C3B7E4}"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contenuto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3"/>
          <p:cNvSpPr>
            <a:spLocks noGrp="1"/>
          </p:cNvSpPr>
          <p:nvPr>
            <p:ph type="dt" sz="half" idx="10"/>
          </p:nvPr>
        </p:nvSpPr>
        <p:spPr/>
        <p:txBody>
          <a:bodyPr/>
          <a:lstStyle>
            <a:lvl1pPr>
              <a:defRPr/>
            </a:lvl1pPr>
          </a:lstStyle>
          <a:p>
            <a:pPr>
              <a:defRPr/>
            </a:pPr>
            <a:fld id="{AB917934-9D74-4A1F-9601-EC2AC48034E4}" type="datetimeFigureOut">
              <a:rPr lang="it-IT"/>
              <a:pPr>
                <a:defRPr/>
              </a:pPr>
              <a:t>11/03/2015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10B511F-B187-4172-81E6-25C72A1E2331}"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it-IT" smtClean="0"/>
              <a:t>Fare clic per modificare stili del testo dello schema</a:t>
            </a:r>
          </a:p>
        </p:txBody>
      </p:sp>
      <p:sp>
        <p:nvSpPr>
          <p:cNvPr id="4" name="Segnaposto contenuto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it-IT" smtClean="0"/>
              <a:t>Fare clic per modificare stili del testo dello schema</a:t>
            </a:r>
          </a:p>
        </p:txBody>
      </p:sp>
      <p:sp>
        <p:nvSpPr>
          <p:cNvPr id="6" name="Segnaposto contenuto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3"/>
          <p:cNvSpPr>
            <a:spLocks noGrp="1"/>
          </p:cNvSpPr>
          <p:nvPr>
            <p:ph type="dt" sz="half" idx="10"/>
          </p:nvPr>
        </p:nvSpPr>
        <p:spPr/>
        <p:txBody>
          <a:bodyPr/>
          <a:lstStyle>
            <a:lvl1pPr>
              <a:defRPr/>
            </a:lvl1pPr>
          </a:lstStyle>
          <a:p>
            <a:pPr>
              <a:defRPr/>
            </a:pPr>
            <a:fld id="{AACFEF6C-9040-4026-B372-76DA9A8830A7}" type="datetimeFigureOut">
              <a:rPr lang="it-IT"/>
              <a:pPr>
                <a:defRPr/>
              </a:pPr>
              <a:t>11/03/2015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F3915103-AAB7-49F1-AE64-5627C4C363D9}"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data 3"/>
          <p:cNvSpPr>
            <a:spLocks noGrp="1"/>
          </p:cNvSpPr>
          <p:nvPr>
            <p:ph type="dt" sz="half" idx="10"/>
          </p:nvPr>
        </p:nvSpPr>
        <p:spPr/>
        <p:txBody>
          <a:bodyPr/>
          <a:lstStyle>
            <a:lvl1pPr>
              <a:defRPr/>
            </a:lvl1pPr>
          </a:lstStyle>
          <a:p>
            <a:pPr>
              <a:defRPr/>
            </a:pPr>
            <a:fld id="{04EA9E67-05FB-4049-9C33-BB2BF29CA51C}" type="datetimeFigureOut">
              <a:rPr lang="it-IT"/>
              <a:pPr>
                <a:defRPr/>
              </a:pPr>
              <a:t>11/03/2015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DC018AD7-1961-40FD-80B6-353BDCFCCFF0}"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D08F8DCC-5419-4242-B048-6EFCFC9EFB94}" type="datetimeFigureOut">
              <a:rPr lang="it-IT"/>
              <a:pPr>
                <a:defRPr/>
              </a:pPr>
              <a:t>11/03/2015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E2BB7462-919F-471C-AD8C-9C72C3D1A4D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Rettangolo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p>
        </p:txBody>
      </p:sp>
      <p:sp>
        <p:nvSpPr>
          <p:cNvPr id="6" name="Rettangolo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p>
        </p:txBody>
      </p:sp>
      <p:sp>
        <p:nvSpPr>
          <p:cNvPr id="2" name="Titolo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it-IT" smtClean="0"/>
              <a:t>Fare clic per modificare lo stile del titolo</a:t>
            </a:r>
            <a:endParaRPr lang="en-US"/>
          </a:p>
        </p:txBody>
      </p:sp>
      <p:sp>
        <p:nvSpPr>
          <p:cNvPr id="3" name="Segnaposto contenuto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it-IT" smtClean="0"/>
              <a:t>Fare clic per modificare stili del testo dello schema</a:t>
            </a:r>
          </a:p>
        </p:txBody>
      </p:sp>
      <p:sp>
        <p:nvSpPr>
          <p:cNvPr id="7" name="Segnaposto data 4"/>
          <p:cNvSpPr>
            <a:spLocks noGrp="1"/>
          </p:cNvSpPr>
          <p:nvPr>
            <p:ph type="dt" sz="half" idx="10"/>
          </p:nvPr>
        </p:nvSpPr>
        <p:spPr/>
        <p:txBody>
          <a:bodyPr/>
          <a:lstStyle>
            <a:lvl1pPr>
              <a:defRPr/>
            </a:lvl1pPr>
          </a:lstStyle>
          <a:p>
            <a:pPr>
              <a:defRPr/>
            </a:pPr>
            <a:fld id="{97DAF811-E8D6-4F30-953D-EF11268BCBF0}" type="datetimeFigureOut">
              <a:rPr lang="it-IT"/>
              <a:pPr>
                <a:defRPr/>
              </a:pPr>
              <a:t>11/03/2015</a:t>
            </a:fld>
            <a:endParaRPr lang="it-IT"/>
          </a:p>
        </p:txBody>
      </p:sp>
      <p:sp>
        <p:nvSpPr>
          <p:cNvPr id="8" name="Segnaposto piè di pagina 5"/>
          <p:cNvSpPr>
            <a:spLocks noGrp="1"/>
          </p:cNvSpPr>
          <p:nvPr>
            <p:ph type="ftr" sz="quarter" idx="11"/>
          </p:nvPr>
        </p:nvSpPr>
        <p:spPr/>
        <p:txBody>
          <a:bodyPr/>
          <a:lstStyle>
            <a:lvl1pPr>
              <a:defRPr/>
            </a:lvl1pPr>
          </a:lstStyle>
          <a:p>
            <a:pPr>
              <a:defRPr/>
            </a:pPr>
            <a:endParaRPr lang="it-IT"/>
          </a:p>
        </p:txBody>
      </p:sp>
      <p:sp>
        <p:nvSpPr>
          <p:cNvPr id="9" name="Segnaposto numero diapositiva 6"/>
          <p:cNvSpPr>
            <a:spLocks noGrp="1"/>
          </p:cNvSpPr>
          <p:nvPr>
            <p:ph type="sldNum" sz="quarter" idx="12"/>
          </p:nvPr>
        </p:nvSpPr>
        <p:spPr/>
        <p:txBody>
          <a:bodyPr/>
          <a:lstStyle>
            <a:lvl1pPr>
              <a:defRPr/>
            </a:lvl1pPr>
          </a:lstStyle>
          <a:p>
            <a:pPr>
              <a:defRPr/>
            </a:pPr>
            <a:fld id="{D55F6757-13D3-4EF4-9AA5-CB1AE7961A88}"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Rettangolo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p>
        </p:txBody>
      </p:sp>
      <p:sp>
        <p:nvSpPr>
          <p:cNvPr id="6" name="Rettangolo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p>
        </p:txBody>
      </p:sp>
      <p:sp>
        <p:nvSpPr>
          <p:cNvPr id="2" name="Titolo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it-IT" smtClean="0"/>
              <a:t>Fare clic per modificare lo stile del titolo</a:t>
            </a:r>
            <a:endParaRPr lang="en-US"/>
          </a:p>
        </p:txBody>
      </p:sp>
      <p:sp>
        <p:nvSpPr>
          <p:cNvPr id="3" name="Segnaposto immagine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it-IT" noProof="0" smtClean="0"/>
              <a:t>Fare clic sull'icona per inserire un'immagine</a:t>
            </a:r>
            <a:endParaRPr lang="en-US" noProof="0" dirty="0"/>
          </a:p>
        </p:txBody>
      </p:sp>
      <p:sp>
        <p:nvSpPr>
          <p:cNvPr id="4" name="Segnaposto testo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it-IT" smtClean="0"/>
              <a:t>Fare clic per modificare stili del testo dello schema</a:t>
            </a:r>
          </a:p>
        </p:txBody>
      </p:sp>
      <p:sp>
        <p:nvSpPr>
          <p:cNvPr id="7" name="Segnaposto data 4"/>
          <p:cNvSpPr>
            <a:spLocks noGrp="1"/>
          </p:cNvSpPr>
          <p:nvPr>
            <p:ph type="dt" sz="half" idx="10"/>
          </p:nvPr>
        </p:nvSpPr>
        <p:spPr>
          <a:xfrm>
            <a:off x="165100" y="1169988"/>
            <a:ext cx="2522538" cy="201612"/>
          </a:xfrm>
        </p:spPr>
        <p:txBody>
          <a:bodyPr/>
          <a:lstStyle>
            <a:lvl1pPr>
              <a:defRPr/>
            </a:lvl1pPr>
          </a:lstStyle>
          <a:p>
            <a:pPr>
              <a:defRPr/>
            </a:pPr>
            <a:fld id="{D17C8E9E-BCDB-4909-B009-7FA3F36B7629}" type="datetimeFigureOut">
              <a:rPr lang="it-IT"/>
              <a:pPr>
                <a:defRPr/>
              </a:pPr>
              <a:t>11/03/2015</a:t>
            </a:fld>
            <a:endParaRPr lang="it-IT"/>
          </a:p>
        </p:txBody>
      </p:sp>
      <p:sp>
        <p:nvSpPr>
          <p:cNvPr id="8" name="Segnaposto piè di pagina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it-IT"/>
          </a:p>
        </p:txBody>
      </p:sp>
      <p:sp>
        <p:nvSpPr>
          <p:cNvPr id="9" name="Segnaposto numero diapositiva 6"/>
          <p:cNvSpPr>
            <a:spLocks noGrp="1"/>
          </p:cNvSpPr>
          <p:nvPr>
            <p:ph type="sldNum" sz="quarter" idx="12"/>
          </p:nvPr>
        </p:nvSpPr>
        <p:spPr>
          <a:xfrm>
            <a:off x="8339138" y="1169988"/>
            <a:ext cx="733425" cy="201612"/>
          </a:xfrm>
        </p:spPr>
        <p:txBody>
          <a:bodyPr/>
          <a:lstStyle>
            <a:lvl1pPr>
              <a:defRPr/>
            </a:lvl1pPr>
          </a:lstStyle>
          <a:p>
            <a:pPr>
              <a:defRPr/>
            </a:pPr>
            <a:fld id="{AB59A7BD-92FC-45B0-8409-1787A6C1EC78}"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0" name="Rettangolo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p>
        </p:txBody>
      </p:sp>
      <p:sp>
        <p:nvSpPr>
          <p:cNvPr id="7" name="Rettangolo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sz="1800"/>
          </a:p>
        </p:txBody>
      </p:sp>
      <p:sp>
        <p:nvSpPr>
          <p:cNvPr id="2" name="Segnaposto titolo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it-IT" smtClean="0"/>
              <a:t>Fare clic per modificare lo stile del titolo</a:t>
            </a:r>
            <a:endParaRPr lang="en-US"/>
          </a:p>
        </p:txBody>
      </p:sp>
      <p:sp>
        <p:nvSpPr>
          <p:cNvPr id="1029" name="Segnaposto testo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Segnaposto data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buClrTx/>
              <a:buSzTx/>
              <a:defRPr kumimoji="0" sz="1200">
                <a:solidFill>
                  <a:schemeClr val="tx1">
                    <a:tint val="95000"/>
                  </a:schemeClr>
                </a:solidFill>
                <a:latin typeface="+mn-lt"/>
                <a:cs typeface="+mn-cs"/>
              </a:defRPr>
            </a:lvl1pPr>
            <a:extLst/>
          </a:lstStyle>
          <a:p>
            <a:pPr>
              <a:defRPr/>
            </a:pPr>
            <a:fld id="{899B63EC-DF3C-4AB8-B3FC-FA9BC333D601}" type="datetimeFigureOut">
              <a:rPr lang="it-IT"/>
              <a:pPr>
                <a:defRPr/>
              </a:pPr>
              <a:t>11/03/2015</a:t>
            </a:fld>
            <a:endParaRPr lang="it-IT"/>
          </a:p>
        </p:txBody>
      </p:sp>
      <p:sp>
        <p:nvSpPr>
          <p:cNvPr id="5" name="Segnaposto piè di pagina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buClrTx/>
              <a:buSzTx/>
              <a:defRPr kumimoji="0" sz="1200">
                <a:solidFill>
                  <a:schemeClr val="tx1">
                    <a:tint val="95000"/>
                  </a:schemeClr>
                </a:solidFill>
                <a:latin typeface="+mn-lt"/>
                <a:cs typeface="+mn-cs"/>
              </a:defRPr>
            </a:lvl1pPr>
            <a:extLst/>
          </a:lstStyle>
          <a:p>
            <a:pPr>
              <a:defRPr/>
            </a:pPr>
            <a:endParaRPr lang="it-IT"/>
          </a:p>
        </p:txBody>
      </p:sp>
      <p:sp>
        <p:nvSpPr>
          <p:cNvPr id="6" name="Segnaposto numero diapositiva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buClrTx/>
              <a:buSzTx/>
              <a:defRPr kumimoji="0" sz="1200">
                <a:solidFill>
                  <a:schemeClr val="tx1">
                    <a:tint val="95000"/>
                  </a:schemeClr>
                </a:solidFill>
                <a:latin typeface="+mn-lt"/>
                <a:cs typeface="+mn-cs"/>
              </a:defRPr>
            </a:lvl1pPr>
            <a:extLst/>
          </a:lstStyle>
          <a:p>
            <a:pPr>
              <a:defRPr/>
            </a:pPr>
            <a:fld id="{E65C0AF4-AC37-46BD-A7DA-2B1F00DEB55A}" type="slidenum">
              <a:rPr lang="it-IT"/>
              <a:pPr>
                <a:defRPr/>
              </a:pPr>
              <a:t>‹N›</a:t>
            </a:fld>
            <a:endParaRPr lang="it-IT"/>
          </a:p>
        </p:txBody>
      </p:sp>
    </p:spTree>
  </p:cSld>
  <p:clrMap bg1="dk1" tx1="lt1" bg2="dk2" tx2="lt2" accent1="accent1" accent2="accent2" accent3="accent3" accent4="accent4" accent5="accent5" accent6="accent6" hlink="hlink" folHlink="folHlink"/>
  <p:sldLayoutIdLst>
    <p:sldLayoutId id="2147483967" r:id="rId1"/>
    <p:sldLayoutId id="2147483961" r:id="rId2"/>
    <p:sldLayoutId id="2147483968" r:id="rId3"/>
    <p:sldLayoutId id="2147483962" r:id="rId4"/>
    <p:sldLayoutId id="2147483963" r:id="rId5"/>
    <p:sldLayoutId id="2147483964" r:id="rId6"/>
    <p:sldLayoutId id="2147483965" r:id="rId7"/>
    <p:sldLayoutId id="2147483969" r:id="rId8"/>
    <p:sldLayoutId id="2147483970" r:id="rId9"/>
    <p:sldLayoutId id="2147483966" r:id="rId10"/>
    <p:sldLayoutId id="2147483971"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37.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docid=h4DJItaOx0xeYM&amp;tbnid=ke4Xfuvg-jyWTM:&amp;ved=0CAUQjRw&amp;url=http://disintossicazionecocaina.myblog.it/tag/eliminare+gli+effetti+di+cocaina+e+alcool&amp;ei=lKQoUoOsBcrNswa_74HwBQ&amp;bvm=bv.51773540,d.d2k&amp;psig=AFQjCNGwnoOx7O-0vPEtPp5QBXZ3R696Vg&amp;ust=1378481583821237"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hyperlink" Target="http://www.google.it/url?sa=i&amp;rct=j&amp;q=&amp;esrc=s&amp;frm=1&amp;source=images&amp;cd=&amp;cad=rja&amp;docid=JMCX1rhic_l5jM&amp;tbnid=zTsGGo9lqxfuUM:&amp;ved=0CAUQjRw&amp;url=http://www.glogster.com/old/view?nickname=nhoklong&amp;title=ecstasy/&amp;ei=56ooUou9M8qXtQbRlIGYBg&amp;bvm=bv.51773540,d.Yms&amp;psig=AFQjCNGTA7oz0kgmy91Fiaa0m18Ha5n16Q&amp;ust=1378483264771174"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docid=7cBi5gI_08lf0M&amp;tbnid=zE_UcV2Qdw8zoM:&amp;ved=0CAUQjRw&amp;url=http://wallpoper.com/wallpaper/drugs-ecstasy-333377&amp;ei=MKwoUvv3HoffswahkIGICg&amp;bvm=bv.51773540,d.Yms&amp;psig=AFQjCNFFtO4kzaquncLJWqnULe6fodKCgA&amp;ust=1378483600931360"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8" Type="http://schemas.openxmlformats.org/officeDocument/2006/relationships/hyperlink" Target="http://www.google.it/url?sa=i&amp;rct=j&amp;q=&amp;esrc=s&amp;frm=1&amp;source=images&amp;cd=&amp;cad=rja&amp;docid=0-jzliAI3ITd8M&amp;tbnid=pF4DDtYV4gCSRM:&amp;ved=0CAUQjRw&amp;url=http://www.alexbaldi.it/dontdrink2.htm&amp;ei=788tUorEH87Qsgad_4DoAw&amp;bvm=bv.51773540,d.Yms&amp;psig=AFQjCNEeUxhxokJ70OwGkw9L9UD2my6s9g&amp;ust=1378819712896870" TargetMode="External"/><Relationship Id="rId3" Type="http://schemas.openxmlformats.org/officeDocument/2006/relationships/hyperlink" Target="http://images.google.it/imgres?imgurl=http://gallery.panorama.it/albums/userpics/10027/normal_incidente.jpg&amp;imgrefurl=http://altocasertano.wordpress.com/category/san-marco-evangelistace/page/2/&amp;h=255&amp;w=351&amp;sz=19&amp;hl=it&amp;start=8&amp;um=1&amp;usg=__MzSA64zBy-fM473QK76dbd6Bp_c=&amp;tbnid=4G1ZVmfstHNrpM:&amp;tbnh=87&amp;tbnw=120&amp;prev=/images?q=incidente+stradale&amp;um=1&amp;hl=it&amp;rlz=1T4SKPB_itIT268IT268&amp;sa=N" TargetMode="External"/><Relationship Id="rId7"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google.it/url?sa=i&amp;rct=j&amp;q=&amp;esrc=s&amp;frm=1&amp;source=images&amp;cd=&amp;cad=rja&amp;docid=OrS0wDN8OQOFCM&amp;tbnid=0B-mUk3otCeOgM:&amp;ved=0CAUQjRw&amp;url=http://www.distretto5.it/?p=15334&amp;ei=pM0tUsiwNs3GtAbm_IBo&amp;bvm=bv.51773540,d.Yms&amp;psig=AFQjCNEeUxhxokJ70OwGkw9L9UD2my6s9g&amp;ust=1378819712896870" TargetMode="External"/><Relationship Id="rId5" Type="http://schemas.openxmlformats.org/officeDocument/2006/relationships/image" Target="../media/image46.jpeg"/><Relationship Id="rId10" Type="http://schemas.openxmlformats.org/officeDocument/2006/relationships/image" Target="../media/image49.jpeg"/><Relationship Id="rId4" Type="http://schemas.openxmlformats.org/officeDocument/2006/relationships/image" Target="../media/image45.jpeg"/><Relationship Id="rId9" Type="http://schemas.openxmlformats.org/officeDocument/2006/relationships/image" Target="../media/image48.jpeg"/></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5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5.emf"/></Relationships>
</file>

<file path=ppt/slides/_rels/slide5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59.jpeg"/><Relationship Id="rId4" Type="http://schemas.openxmlformats.org/officeDocument/2006/relationships/image" Target="../media/image58.jpeg"/></Relationships>
</file>

<file path=ppt/slides/_rels/slide61.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docid=-WnV24bDOAKTcM&amp;tbnid=PJf_j6J1eeQZiM:&amp;ved=0CAUQjRw&amp;url=http://www.respirodelmare.com/&amp;ei=5dgtUp_VGYLeswbd5IAo&amp;bvm=bv.51773540,d.Yms&amp;psig=AFQjCNEuRbwSSyQHLsVt1uRAY4oKtVbxHA&amp;ust=1378822724476669"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60.jpeg"/></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hyperlink" Target="http://www.google.it/url?sa=i&amp;source=images&amp;cd=&amp;cad=rja&amp;docid=zKeRz7ni0kY3zM&amp;tbnid=g8qDpjNElyalDM:&amp;ved=0CAgQjRwwAA&amp;url=http://www.tossicodipendenza.org/disintossicazione-droghe/dipendenza_eroina.htm&amp;ei=XuAtUpDrHpHCswbZroHoDg&amp;psig=AFQjCNE_SLIBvZ8oZc8uvMUL-bRHF-nd5A&amp;ust=1378824670587477" TargetMode="External"/><Relationship Id="rId3" Type="http://schemas.openxmlformats.org/officeDocument/2006/relationships/image" Target="../media/image62.jpeg"/><Relationship Id="rId7" Type="http://schemas.openxmlformats.org/officeDocument/2006/relationships/image" Target="../media/image64.jpe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hyperlink" Target="http://www.google.it/url?sa=i&amp;rct=j&amp;q=&amp;esrc=s&amp;frm=1&amp;source=images&amp;cd=&amp;cad=rja&amp;docid=_RBLJbHHzPTKBM&amp;tbnid=-8HfI1CqQPg1sM:&amp;ved=0CAUQjRw&amp;url=http://www.notipedia.it/ecco-come-cambia-la-faccia-di-un-drogato/&amp;ei=Jt8tUvXpEsidtQbhroCYCA&amp;bvm=bv.51773540,d.Yms&amp;psig=AFQjCNGBZ6-omGGaeOHjRQXfm_zaC1olKw&amp;ust=1378824342257138" TargetMode="External"/><Relationship Id="rId5" Type="http://schemas.openxmlformats.org/officeDocument/2006/relationships/image" Target="../media/image63.jpeg"/><Relationship Id="rId4" Type="http://schemas.openxmlformats.org/officeDocument/2006/relationships/hyperlink" Target="http://www.google.it/url?sa=i&amp;rct=j&amp;q=&amp;esrc=s&amp;frm=1&amp;source=images&amp;cd=&amp;cad=rja&amp;docid=jcmUE7ggGLW4TM&amp;tbnid=dw7lsQqnsVIoSM:&amp;ved=0CAUQjRw&amp;url=http://disintossicazione-eroina.myblog.it/tag/effetti+abuso+di+eroina&amp;ei=pt4tUqv2OYTYsgaq-YGYAw&amp;bvm=bv.51773540,d.Yms&amp;psig=AFQjCNFz-IUmLGoajeKLW46p8UmcpA6Xng&amp;ust=1378824173509247" TargetMode="External"/><Relationship Id="rId9" Type="http://schemas.openxmlformats.org/officeDocument/2006/relationships/image" Target="../media/image65.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67.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0.jpe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hyperlink" Target="http://www.google.it/url?sa=i&amp;rct=j&amp;q=&amp;esrc=s&amp;frm=1&amp;source=images&amp;cd=&amp;cad=rja&amp;docid=TCCxbVgMKguOSM&amp;tbnid=eqXHez1n6oprMM:&amp;ved=0CAUQjRw&amp;url=http://forum.nationstates.net/viewtopic.php?f=23&amp;t=199123&amp;p=10888374&amp;ei=dv0tUt6TFcjTtQa3w4GYCA&amp;bvm=bv.51773540,d.Yms&amp;psig=AFQjCNF0nGOiF0qNd3r5TYn-TOZiUZ4F8w&amp;ust=1378831430754948" TargetMode="External"/><Relationship Id="rId5" Type="http://schemas.openxmlformats.org/officeDocument/2006/relationships/image" Target="../media/image69.jpeg"/><Relationship Id="rId4" Type="http://schemas.openxmlformats.org/officeDocument/2006/relationships/hyperlink" Target="http://www.google.it/url?sa=i&amp;rct=j&amp;q=&amp;esrc=s&amp;frm=1&amp;source=images&amp;cd=&amp;cad=rja&amp;docid=-DNZqdW8NolDrM&amp;tbnid=UovGTLSyz0vuPM:&amp;ved=0CAUQjRw&amp;url=http://www.tuttasalute.net/21925/droga-krokodil-immagini-shock-e-allerta-anche-in-italia.html&amp;ei=IvwtUoKpF4Lmswaz14DICQ&amp;bvm=bv.51773540,d.Yms&amp;psig=AFQjCNFdeBRhWtTHCEceliGnA8iNmMa2lw&amp;ust=1378824546826891"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docid=RhgZUwjN-USvwM&amp;tbnid=1e_H2aS0551QHM:&amp;ved=0CAUQjRw&amp;url=http://www.fantascienza.com/blog/stranoattrattore/tag/new-wave/&amp;ei=KqA1UsWmO4yMswbisYGwDg&amp;bvm=bv.52164340,d.Yms&amp;psig=AFQjCNEyeWmcHr69i2EA_8XgOFFhmk9sZw&amp;ust=1379332473022531" TargetMode="External"/><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6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www.google.it/url?sa=i&amp;rct=j&amp;q=&amp;esrc=s&amp;frm=1&amp;source=images&amp;cd=&amp;cad=rja&amp;docid=kSp7T4uwPoxeWM&amp;tbnid=iqRWq5QLL8RmwM:&amp;ved=0CAUQjRw&amp;url=http://www.redacon.it/2012/12/17/dopo-la-droga-lospedale/&amp;ei=L681UuOCIMLetAaNsYHgCw&amp;bvm=bv.52164340,d.Yms&amp;psig=AFQjCNGSI8T19FNqXuWbXJwFqnmSTxkseA&amp;ust=137933629896710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hyperlink" Target="http://www.google.it/url?sa=i&amp;rct=j&amp;q=&amp;esrc=s&amp;frm=1&amp;source=images&amp;cd=&amp;cad=rja&amp;docid=b-ikmBBata9vhM&amp;tbnid=YD4JvKzyI7PnwM:&amp;ved=0CAUQjRw&amp;url=http://azarius.it/news/216/Peyote_becoming_scarce_in_its_natural_habitat/&amp;ei=-LQ1UqC2AY7bsgaU34DYDQ&amp;bvm=bv.52164340,d.Yms&amp;psig=AFQjCNER9XCzlxMJr8YrE1quEQmhsGrfFA&amp;ust=1379337842710880" TargetMode="External"/><Relationship Id="rId13"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6.jpeg"/><Relationship Id="rId12" Type="http://schemas.openxmlformats.org/officeDocument/2006/relationships/hyperlink" Target="http://www.google.it/url?sa=i&amp;rct=j&amp;q=&amp;esrc=s&amp;frm=1&amp;source=images&amp;cd=&amp;cad=rja&amp;docid=xsB_sqijkiiC-M&amp;tbnid=IxYWDpRnPxWfaM:&amp;ved=0CAUQjRw&amp;url=http://www.fotolog.com/jhon91/28635968/&amp;ei=obU1Ut_eH4uSswa38YCoBA&amp;bvm=bv.52164340,d.Yms&amp;psig=AFQjCNEmsv8WfddUdn5rqZyZ0IxzTqwKiw&amp;ust=1379337961878827" TargetMode="External"/><Relationship Id="rId2" Type="http://schemas.openxmlformats.org/officeDocument/2006/relationships/hyperlink" Target="http://www.google.it/url?sa=i&amp;rct=j&amp;q=&amp;esrc=s&amp;frm=1&amp;source=images&amp;cd=&amp;cad=rja&amp;docid=T_0THaWttjdOeM&amp;tbnid=ZvGYR5mLf6QZmM:&amp;ved=0CAUQjRw&amp;url=http://it.wikipedia.org/wiki/Mimosa_hostilis&amp;ei=qLM1UtykHcPetAbz8IGgCw&amp;bvm=bv.52164340,d.Yms&amp;psig=AFQjCNGyDqImj-qYetOQY55VUgJXg2l_OA&amp;ust=1379337506153213" TargetMode="External"/><Relationship Id="rId1" Type="http://schemas.openxmlformats.org/officeDocument/2006/relationships/slideLayout" Target="../slideLayouts/slideLayout7.xml"/><Relationship Id="rId6" Type="http://schemas.openxmlformats.org/officeDocument/2006/relationships/hyperlink" Target="http://www.google.it/url?sa=i&amp;rct=j&amp;q=&amp;esrc=s&amp;frm=1&amp;source=images&amp;cd=&amp;cad=rja&amp;docid=8UTAMCPD1PLHRM&amp;tbnid=W8p8_Tx5PZYn2M:&amp;ved=0CAUQjRw&amp;url=http://www.filmzone.it/film/otto-amici-alla-ricerca-di-funghi-allucinogeni.html&amp;ei=YbM1UtqCLJDLswbJ0IC4BA&amp;bvm=bv.52164340,d.Yms&amp;psig=AFQjCNGfUWd4S0WrJx9y0szUTJwaVUcg5A&amp;ust=1379337426835830" TargetMode="External"/><Relationship Id="rId11" Type="http://schemas.openxmlformats.org/officeDocument/2006/relationships/image" Target="../media/image78.jpeg"/><Relationship Id="rId5" Type="http://schemas.openxmlformats.org/officeDocument/2006/relationships/image" Target="../media/image75.jpeg"/><Relationship Id="rId10" Type="http://schemas.openxmlformats.org/officeDocument/2006/relationships/hyperlink" Target="http://www.google.it/url?sa=i&amp;rct=j&amp;q=&amp;esrc=s&amp;frm=1&amp;source=images&amp;cd=&amp;cad=rja&amp;docid=61H8qgRCSxhZoM&amp;tbnid=V1TJFE-dh0NXnM:&amp;ved=0CAUQjRw&amp;url=http://es.wikipedia.org/wiki/LSD&amp;ei=D7Y1UpCCIMnCswaWjoHoCQ&amp;bvm=bv.52164340,d.Yms&amp;psig=AFQjCNGmjfzNN1YcHeCoviXuEmvMA1kioA&amp;ust=1379338074651734" TargetMode="External"/><Relationship Id="rId4" Type="http://schemas.openxmlformats.org/officeDocument/2006/relationships/hyperlink" Target="file:///\\localhost\upload.wikimedia.org\wikipedia\commons\3\3d\Bufo_bufo_small.jpg" TargetMode="External"/><Relationship Id="rId9" Type="http://schemas.openxmlformats.org/officeDocument/2006/relationships/image" Target="../media/image77.jpeg"/></Relationships>
</file>

<file path=ppt/slides/_rels/slide71.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docid=hs-FOcRGhQNDsM&amp;tbnid=45hwoRyqOEG20M:&amp;ved=0CAUQjRw&amp;url=http://droga-droghe.blogspot.com/2013/06/ketamina-stili-di-consumo.html&amp;ei=iaY1UujkB8rCtQb_74DwAQ&amp;bvm=bv.52164340,d.Yms&amp;psig=AFQjCNFr7CcQduA303SYD7UowZhLcw_NYA&amp;ust=1379334145050482"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7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hyperlink" Target="http://www.google.it/url?sa=i&amp;rct=j&amp;q=&amp;esrc=s&amp;frm=1&amp;source=images&amp;cd=&amp;cad=rja&amp;docid=rDW0E0hvlXvEMM&amp;tbnid=qzbEvmu_m9Oe5M:&amp;ved=0CAUQjRw&amp;url=http://www.blotterart.net/gallery/LSD/elephants&amp;ei=KLk1Up7_GsqntAbV0YDwDg&amp;bvm=bv.52164340,d.Yms&amp;psig=AFQjCNGmjfzNN1YcHeCoviXuEmvMA1kioA&amp;ust=1379338074651734" TargetMode="External"/><Relationship Id="rId7" Type="http://schemas.openxmlformats.org/officeDocument/2006/relationships/hyperlink" Target="http://www.google.it/url?sa=i&amp;source=images&amp;cd=&amp;cad=rja&amp;docid=XAupA6rSKMd2HM&amp;tbnid=XdnR3VutUauHAM:&amp;ved=0CAgQjRwwAA&amp;url=http://bulletin.ipm.illinois.edu/print.php?id=791&amp;ei=Hbo1UvziEIPXtAaXp4HoCg&amp;psig=AFQjCNFVTZODWwgUgiqSpWym1nWSFy2-Gg&amp;ust=1379339165332571"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83.jpeg"/><Relationship Id="rId5" Type="http://schemas.openxmlformats.org/officeDocument/2006/relationships/hyperlink" Target="http://www.google.it/url?sa=i&amp;rct=j&amp;q=&amp;esrc=s&amp;frm=1&amp;source=images&amp;cd=&amp;cad=rja&amp;docid=rDW0E0hvlXvEMM&amp;tbnid=qzbEvmu_m9Oe5M:&amp;ved=0CAUQjRw&amp;url=http://www.blotterart.net/gallery/LSD-blotter-circa-1980s/mandala&amp;ei=S7k1UoHGAsaUswbqn4Ag&amp;bvm=bv.52164340,d.Yms&amp;psig=AFQjCNGmjfzNN1YcHeCoviXuEmvMA1kioA&amp;ust=1379338074651734" TargetMode="External"/><Relationship Id="rId4" Type="http://schemas.openxmlformats.org/officeDocument/2006/relationships/image" Target="../media/image82.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docid=SjiD0lu8r888mM&amp;tbnid=ZkB_BQ5N_pjokM:&amp;ved=0CAUQjRw&amp;url=http://drexelpublishing.org/2010/10/27/energy-drinks-2/&amp;ei=URw3Ur7HEIrKtAbjlYGgDw&amp;bvm=bv.52164340,d.Yms&amp;psig=AFQjCNHhl3DxiLbWeCyH9p4inQ-m1wxSCA&amp;ust=1379429818994378"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7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docid=2GLru-CQWq-I5M&amp;tbnid=qfKkU7yrDx6_FM:&amp;ved=0CAUQjRw&amp;url=http://www.salutealtovicentino.it/testimonianze/62-depressione-testimonianza-silvia.html&amp;ei=0Sg3UpfIMojQsgaexIC4Bg&amp;bvm=bv.52164340,d.Yms&amp;psig=AFQjCNGxnTSk1q73rk0cnJaPqY7hXIEaMA&amp;ust=1379433017753113" TargetMode="External"/><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docid=2-WfD-Fuu4sfDM&amp;tbnid=L8_rTlbBXXzOPM:&amp;ved=0CAUQjRw&amp;url=http://lalibertadiparol.altervista.org/&amp;ei=dCE3Ure5OsrZswbC24CwDA&amp;bvm=bv.52164340,d.Yms&amp;psig=AFQjCNEpKwDqCegpz6OvTVRvHWnCgE7j-w&amp;ust=1379431150776276" TargetMode="Externa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ottotitolo 2"/>
          <p:cNvSpPr>
            <a:spLocks noGrp="1"/>
          </p:cNvSpPr>
          <p:nvPr>
            <p:ph type="subTitle" idx="1"/>
          </p:nvPr>
        </p:nvSpPr>
        <p:spPr>
          <a:xfrm>
            <a:off x="2051720" y="4941168"/>
            <a:ext cx="5328568" cy="1296144"/>
          </a:xfrm>
        </p:spPr>
        <p:txBody>
          <a:bodyPr>
            <a:normAutofit fontScale="92500"/>
          </a:bodyPr>
          <a:lstStyle/>
          <a:p>
            <a:pPr eaLnBrk="1" hangingPunct="1"/>
            <a:r>
              <a:rPr lang="it-IT" sz="2400" dirty="0" smtClean="0">
                <a:solidFill>
                  <a:schemeClr val="accent1"/>
                </a:solidFill>
              </a:rPr>
              <a:t>Relatori: </a:t>
            </a:r>
            <a:r>
              <a:rPr lang="it-IT" sz="2400" dirty="0" smtClean="0"/>
              <a:t>       Dott.ssa Giuliana </a:t>
            </a:r>
            <a:r>
              <a:rPr lang="it-IT" sz="2400" dirty="0" err="1" smtClean="0"/>
              <a:t>Surianello</a:t>
            </a:r>
            <a:endParaRPr lang="it-IT" sz="2400" dirty="0" smtClean="0"/>
          </a:p>
          <a:p>
            <a:pPr eaLnBrk="1" hangingPunct="1"/>
            <a:r>
              <a:rPr lang="it-IT" sz="2400" dirty="0" smtClean="0"/>
              <a:t>     </a:t>
            </a:r>
          </a:p>
          <a:p>
            <a:pPr eaLnBrk="1" hangingPunct="1"/>
            <a:r>
              <a:rPr lang="it-IT" sz="2400" dirty="0" smtClean="0"/>
              <a:t>	           Dott.ssa Angela Ambrosi	</a:t>
            </a:r>
          </a:p>
        </p:txBody>
      </p:sp>
      <p:pic>
        <p:nvPicPr>
          <p:cNvPr id="7171" name="Picture 1"/>
          <p:cNvPicPr>
            <a:picLocks noChangeAspect="1" noChangeArrowheads="1"/>
          </p:cNvPicPr>
          <p:nvPr/>
        </p:nvPicPr>
        <p:blipFill>
          <a:blip r:embed="rId3" cstate="print"/>
          <a:srcRect/>
          <a:stretch>
            <a:fillRect/>
          </a:stretch>
        </p:blipFill>
        <p:spPr bwMode="auto">
          <a:xfrm>
            <a:off x="2555875" y="476250"/>
            <a:ext cx="857250" cy="828675"/>
          </a:xfrm>
          <a:prstGeom prst="rect">
            <a:avLst/>
          </a:prstGeom>
          <a:noFill/>
          <a:ln w="9525">
            <a:noFill/>
            <a:miter lim="800000"/>
            <a:headEnd/>
            <a:tailEnd/>
          </a:ln>
        </p:spPr>
      </p:pic>
      <p:sp>
        <p:nvSpPr>
          <p:cNvPr id="7172" name="Rettangolo 4"/>
          <p:cNvSpPr>
            <a:spLocks noChangeArrowheads="1"/>
          </p:cNvSpPr>
          <p:nvPr/>
        </p:nvSpPr>
        <p:spPr bwMode="auto">
          <a:xfrm>
            <a:off x="3419475" y="404813"/>
            <a:ext cx="4572000" cy="708025"/>
          </a:xfrm>
          <a:prstGeom prst="rect">
            <a:avLst/>
          </a:prstGeom>
          <a:noFill/>
          <a:ln w="9525">
            <a:noFill/>
            <a:miter lim="800000"/>
            <a:headEnd/>
            <a:tailEnd/>
          </a:ln>
        </p:spPr>
        <p:txBody>
          <a:bodyPr>
            <a:spAutoFit/>
          </a:bodyPr>
          <a:lstStyle/>
          <a:p>
            <a:pPr>
              <a:buClr>
                <a:schemeClr val="accent1"/>
              </a:buClr>
              <a:buSzPct val="80000"/>
            </a:pPr>
            <a:r>
              <a:rPr lang="it-IT" b="1"/>
              <a:t>ORDINE DEI FARMACISTI</a:t>
            </a:r>
          </a:p>
          <a:p>
            <a:pPr>
              <a:buClr>
                <a:schemeClr val="accent1"/>
              </a:buClr>
              <a:buSzPct val="80000"/>
            </a:pPr>
            <a:r>
              <a:rPr lang="it-IT" b="1"/>
              <a:t>della provincia di Varese</a:t>
            </a:r>
            <a:endParaRPr lang="it-IT"/>
          </a:p>
        </p:txBody>
      </p:sp>
      <p:sp>
        <p:nvSpPr>
          <p:cNvPr id="7173" name="Rectangle 5"/>
          <p:cNvSpPr>
            <a:spLocks/>
          </p:cNvSpPr>
          <p:nvPr/>
        </p:nvSpPr>
        <p:spPr bwMode="auto">
          <a:xfrm>
            <a:off x="1763713" y="2565400"/>
            <a:ext cx="5616575" cy="1250950"/>
          </a:xfrm>
          <a:prstGeom prst="rect">
            <a:avLst/>
          </a:prstGeom>
          <a:noFill/>
          <a:ln w="9525">
            <a:noFill/>
            <a:miter lim="800000"/>
            <a:headEnd/>
            <a:tailEnd/>
          </a:ln>
        </p:spPr>
        <p:txBody>
          <a:bodyPr rIns="45720" anchor="ctr"/>
          <a:lstStyle/>
          <a:p>
            <a:pPr algn="ctr" eaLnBrk="0" hangingPunct="0"/>
            <a:r>
              <a:rPr lang="it-IT" sz="7200" b="1" dirty="0">
                <a:solidFill>
                  <a:srgbClr val="FFC800"/>
                </a:solidFill>
                <a:latin typeface="Aharoni" pitchFamily="2" charset="-79"/>
              </a:rPr>
              <a:t>Le </a:t>
            </a:r>
            <a:r>
              <a:rPr lang="it-IT" sz="7200" b="1" dirty="0" smtClean="0">
                <a:solidFill>
                  <a:srgbClr val="FFC800"/>
                </a:solidFill>
                <a:latin typeface="Aharoni" pitchFamily="2" charset="-79"/>
              </a:rPr>
              <a:t>Dipendenze </a:t>
            </a:r>
            <a:r>
              <a:rPr lang="it-IT" sz="7200" b="1" dirty="0">
                <a:solidFill>
                  <a:srgbClr val="FFC800"/>
                </a:solidFill>
                <a:latin typeface="Aharoni" pitchFamily="2" charset="-79"/>
              </a:rPr>
              <a:t>da Sostanze</a:t>
            </a: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850" y="1484313"/>
            <a:ext cx="8434388" cy="5373687"/>
          </a:xfrm>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p>
            <a:pPr algn="ctr" eaLnBrk="1" hangingPunct="1">
              <a:lnSpc>
                <a:spcPct val="90000"/>
              </a:lnSpc>
              <a:defRPr/>
            </a:pPr>
            <a:r>
              <a:rPr lang="it-IT" sz="3500" b="1" dirty="0" smtClean="0">
                <a:solidFill>
                  <a:srgbClr val="FF0000"/>
                </a:solidFill>
                <a:cs typeface="Aharoni" pitchFamily="2" charset="-79"/>
              </a:rPr>
              <a:t>DROGA:</a:t>
            </a:r>
            <a:r>
              <a:rPr lang="it-IT" sz="3500" b="1" dirty="0" smtClean="0">
                <a:solidFill>
                  <a:schemeClr val="tx1"/>
                </a:solidFill>
                <a:cs typeface="Aharoni" pitchFamily="2" charset="-79"/>
              </a:rPr>
              <a:t> </a:t>
            </a:r>
            <a:endParaRPr lang="it-IT" sz="3500" dirty="0" smtClean="0">
              <a:solidFill>
                <a:schemeClr val="tx1"/>
              </a:solidFill>
              <a:cs typeface="Aharoni" pitchFamily="2" charset="-79"/>
            </a:endParaRPr>
          </a:p>
          <a:p>
            <a:pPr eaLnBrk="1" hangingPunct="1">
              <a:lnSpc>
                <a:spcPct val="90000"/>
              </a:lnSpc>
              <a:defRPr/>
            </a:pPr>
            <a:r>
              <a:rPr lang="it-IT" sz="3000" b="1" dirty="0" smtClean="0">
                <a:solidFill>
                  <a:schemeClr val="bg1"/>
                </a:solidFill>
                <a:cs typeface="Aharoni" pitchFamily="2" charset="-79"/>
              </a:rPr>
              <a:t>SOSTANZA NATURALE O </a:t>
            </a:r>
            <a:r>
              <a:rPr lang="it-IT" sz="3000" b="1" dirty="0" err="1" smtClean="0">
                <a:solidFill>
                  <a:schemeClr val="bg1"/>
                </a:solidFill>
                <a:cs typeface="Aharoni" pitchFamily="2" charset="-79"/>
              </a:rPr>
              <a:t>DI</a:t>
            </a:r>
            <a:r>
              <a:rPr lang="it-IT" sz="3000" b="1" dirty="0" smtClean="0">
                <a:solidFill>
                  <a:schemeClr val="bg1"/>
                </a:solidFill>
                <a:cs typeface="Aharoni" pitchFamily="2" charset="-79"/>
              </a:rPr>
              <a:t> SINTESI </a:t>
            </a:r>
            <a:r>
              <a:rPr lang="it-IT" sz="3000" dirty="0" smtClean="0">
                <a:solidFill>
                  <a:schemeClr val="bg1"/>
                </a:solidFill>
                <a:cs typeface="Aharoni" pitchFamily="2" charset="-79"/>
              </a:rPr>
              <a:t>capace di </a:t>
            </a:r>
            <a:r>
              <a:rPr lang="it-IT" sz="3000" b="1" dirty="0" smtClean="0">
                <a:solidFill>
                  <a:schemeClr val="bg1"/>
                </a:solidFill>
                <a:cs typeface="Aharoni" pitchFamily="2" charset="-79"/>
              </a:rPr>
              <a:t>MODIFICARE</a:t>
            </a:r>
          </a:p>
          <a:p>
            <a:pPr algn="ctr" eaLnBrk="1" hangingPunct="1">
              <a:lnSpc>
                <a:spcPct val="90000"/>
              </a:lnSpc>
              <a:buNone/>
              <a:defRPr/>
            </a:pPr>
            <a:r>
              <a:rPr lang="it-IT" sz="3000" b="1" dirty="0" smtClean="0">
                <a:solidFill>
                  <a:schemeClr val="bg1"/>
                </a:solidFill>
                <a:cs typeface="Aharoni" pitchFamily="2" charset="-79"/>
              </a:rPr>
              <a:t>-  l’umore</a:t>
            </a:r>
          </a:p>
          <a:p>
            <a:pPr algn="ctr" eaLnBrk="1" hangingPunct="1">
              <a:lnSpc>
                <a:spcPct val="90000"/>
              </a:lnSpc>
              <a:defRPr/>
            </a:pPr>
            <a:r>
              <a:rPr lang="it-IT" sz="3000" b="1" dirty="0" smtClean="0">
                <a:solidFill>
                  <a:schemeClr val="bg1"/>
                </a:solidFill>
                <a:cs typeface="Aharoni" pitchFamily="2" charset="-79"/>
              </a:rPr>
              <a:t>       -  la percezione</a:t>
            </a:r>
          </a:p>
          <a:p>
            <a:pPr algn="ctr" eaLnBrk="1" hangingPunct="1">
              <a:lnSpc>
                <a:spcPct val="90000"/>
              </a:lnSpc>
              <a:defRPr/>
            </a:pPr>
            <a:r>
              <a:rPr lang="it-IT" sz="3000" b="1" dirty="0" smtClean="0">
                <a:solidFill>
                  <a:schemeClr val="bg1"/>
                </a:solidFill>
                <a:cs typeface="Aharoni" pitchFamily="2" charset="-79"/>
              </a:rPr>
              <a:t>                 -  l’attività mentale.</a:t>
            </a:r>
          </a:p>
          <a:p>
            <a:pPr algn="ctr" eaLnBrk="1" hangingPunct="1">
              <a:lnSpc>
                <a:spcPct val="90000"/>
              </a:lnSpc>
              <a:defRPr/>
            </a:pPr>
            <a:endParaRPr lang="it-IT" sz="3000" b="1" dirty="0" smtClean="0">
              <a:solidFill>
                <a:schemeClr val="bg1"/>
              </a:solidFill>
              <a:cs typeface="Aharoni" pitchFamily="2" charset="-79"/>
            </a:endParaRPr>
          </a:p>
          <a:p>
            <a:pPr eaLnBrk="1" hangingPunct="1">
              <a:lnSpc>
                <a:spcPct val="90000"/>
              </a:lnSpc>
              <a:defRPr/>
            </a:pPr>
            <a:r>
              <a:rPr lang="it-IT" sz="3000" dirty="0" smtClean="0">
                <a:solidFill>
                  <a:schemeClr val="bg1"/>
                </a:solidFill>
                <a:cs typeface="Aharoni" pitchFamily="2" charset="-79"/>
              </a:rPr>
              <a:t>Le droghe sono anche chiamate “</a:t>
            </a:r>
            <a:r>
              <a:rPr lang="it-IT" sz="3000" b="1" dirty="0" smtClean="0">
                <a:solidFill>
                  <a:schemeClr val="bg1"/>
                </a:solidFill>
                <a:cs typeface="Aharoni" pitchFamily="2" charset="-79"/>
              </a:rPr>
              <a:t>sostanze psicotrope”</a:t>
            </a:r>
            <a:r>
              <a:rPr lang="it-IT" sz="3000" dirty="0" smtClean="0">
                <a:solidFill>
                  <a:schemeClr val="bg1"/>
                </a:solidFill>
                <a:cs typeface="Aharoni" pitchFamily="2" charset="-79"/>
              </a:rPr>
              <a:t>( = affini per la mente) dato che esplicano un’azione farmacologica di tipo psicoattivo</a:t>
            </a:r>
            <a:endParaRPr lang="it-IT" sz="3000" b="1" dirty="0" smtClean="0">
              <a:solidFill>
                <a:schemeClr val="bg1"/>
              </a:solidFill>
              <a:cs typeface="Aharoni" pitchFamily="2" charset="-79"/>
            </a:endParaRPr>
          </a:p>
          <a:p>
            <a:pPr eaLnBrk="1" hangingPunct="1">
              <a:lnSpc>
                <a:spcPct val="90000"/>
              </a:lnSpc>
              <a:defRPr/>
            </a:pPr>
            <a:r>
              <a:rPr lang="it-IT" sz="3000" dirty="0" smtClean="0">
                <a:solidFill>
                  <a:schemeClr val="bg1"/>
                </a:solidFill>
                <a:cs typeface="Aharoni" pitchFamily="2" charset="-79"/>
              </a:rPr>
              <a:t>ma esse sono tuttavia tra loro </a:t>
            </a:r>
            <a:r>
              <a:rPr lang="it-IT" sz="3000" b="1" dirty="0" smtClean="0">
                <a:solidFill>
                  <a:schemeClr val="bg1"/>
                </a:solidFill>
                <a:cs typeface="Aharoni" pitchFamily="2" charset="-79"/>
              </a:rPr>
              <a:t>estremamente diverse, </a:t>
            </a:r>
            <a:r>
              <a:rPr lang="it-IT" sz="3000" dirty="0" smtClean="0">
                <a:solidFill>
                  <a:schemeClr val="bg1"/>
                </a:solidFill>
                <a:cs typeface="Aharoni" pitchFamily="2" charset="-79"/>
              </a:rPr>
              <a:t>per gli </a:t>
            </a:r>
            <a:r>
              <a:rPr lang="it-IT" sz="3000" u="sng" dirty="0" smtClean="0">
                <a:solidFill>
                  <a:srgbClr val="FF0000"/>
                </a:solidFill>
                <a:cs typeface="Aharoni" pitchFamily="2" charset="-79"/>
              </a:rPr>
              <a:t>effetti </a:t>
            </a:r>
            <a:r>
              <a:rPr lang="it-IT" sz="3000" dirty="0" smtClean="0">
                <a:solidFill>
                  <a:schemeClr val="bg1"/>
                </a:solidFill>
                <a:cs typeface="Aharoni" pitchFamily="2" charset="-79"/>
              </a:rPr>
              <a:t>che producono, per la loro </a:t>
            </a:r>
            <a:r>
              <a:rPr lang="it-IT" sz="3000" u="sng" dirty="0" smtClean="0">
                <a:solidFill>
                  <a:srgbClr val="FF0000"/>
                </a:solidFill>
                <a:cs typeface="Aharoni" pitchFamily="2" charset="-79"/>
              </a:rPr>
              <a:t>potenziale dannosità</a:t>
            </a:r>
            <a:r>
              <a:rPr lang="it-IT" sz="3000" dirty="0" smtClean="0">
                <a:solidFill>
                  <a:schemeClr val="bg1"/>
                </a:solidFill>
                <a:cs typeface="Aharoni" pitchFamily="2" charset="-79"/>
              </a:rPr>
              <a:t>,</a:t>
            </a:r>
            <a:r>
              <a:rPr lang="it-IT" sz="3000" b="1" dirty="0" smtClean="0">
                <a:solidFill>
                  <a:schemeClr val="bg1"/>
                </a:solidFill>
                <a:cs typeface="Aharoni" pitchFamily="2" charset="-79"/>
              </a:rPr>
              <a:t> </a:t>
            </a:r>
            <a:r>
              <a:rPr lang="it-IT" sz="3000" dirty="0" smtClean="0">
                <a:solidFill>
                  <a:schemeClr val="bg1"/>
                </a:solidFill>
                <a:cs typeface="Aharoni" pitchFamily="2" charset="-79"/>
              </a:rPr>
              <a:t>ma anche per la </a:t>
            </a:r>
            <a:r>
              <a:rPr lang="it-IT" sz="3000" u="sng" dirty="0" smtClean="0">
                <a:solidFill>
                  <a:srgbClr val="FF0000"/>
                </a:solidFill>
                <a:cs typeface="Aharoni" pitchFamily="2" charset="-79"/>
              </a:rPr>
              <a:t>diversa considerazione sociale </a:t>
            </a:r>
            <a:r>
              <a:rPr lang="it-IT" sz="3000" dirty="0" smtClean="0">
                <a:solidFill>
                  <a:schemeClr val="bg1"/>
                </a:solidFill>
                <a:cs typeface="Aharoni" pitchFamily="2" charset="-79"/>
              </a:rPr>
              <a:t>di cui godono</a:t>
            </a:r>
            <a:r>
              <a:rPr lang="it-IT" sz="3000" b="1" dirty="0" smtClean="0">
                <a:solidFill>
                  <a:schemeClr val="bg1"/>
                </a:solidFill>
                <a:cs typeface="Aharoni" pitchFamily="2" charset="-79"/>
              </a:rPr>
              <a:t>.</a:t>
            </a:r>
          </a:p>
        </p:txBody>
      </p:sp>
      <p:sp>
        <p:nvSpPr>
          <p:cNvPr id="19459" name="Rectangle 5"/>
          <p:cNvSpPr>
            <a:spLocks/>
          </p:cNvSpPr>
          <p:nvPr/>
        </p:nvSpPr>
        <p:spPr bwMode="auto">
          <a:xfrm>
            <a:off x="457200" y="152400"/>
            <a:ext cx="8229600" cy="1250950"/>
          </a:xfrm>
          <a:prstGeom prst="rect">
            <a:avLst/>
          </a:prstGeom>
          <a:noFill/>
          <a:ln w="9525">
            <a:noFill/>
            <a:miter lim="800000"/>
            <a:headEnd/>
            <a:tailEnd/>
          </a:ln>
        </p:spPr>
        <p:txBody>
          <a:bodyPr rIns="45720" anchor="ctr"/>
          <a:lstStyle/>
          <a:p>
            <a:pPr algn="ctr" eaLnBrk="0" hangingPunct="0"/>
            <a:r>
              <a:rPr lang="it-IT" sz="4500" b="1">
                <a:solidFill>
                  <a:srgbClr val="FFC800"/>
                </a:solidFill>
                <a:latin typeface="Aharoni" pitchFamily="2" charset="-79"/>
              </a:rPr>
              <a:t>DEFINIZIONE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468313" y="-171450"/>
            <a:ext cx="8229600" cy="1570038"/>
          </a:xfrm>
          <a:prstGeom prst="rect">
            <a:avLst/>
          </a:prstGeom>
          <a:noFill/>
          <a:ln w="9525">
            <a:noFill/>
            <a:round/>
            <a:headEnd/>
            <a:tailEnd/>
          </a:ln>
        </p:spPr>
        <p:txBody>
          <a:bodyPr lIns="0" rIns="0" bIns="0" anchor="b"/>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5000">
                <a:solidFill>
                  <a:schemeClr val="accent1"/>
                </a:solidFill>
                <a:latin typeface="Aharoni" pitchFamily="2" charset="-79"/>
                <a:cs typeface="Aharoni" pitchFamily="2" charset="-79"/>
              </a:rPr>
              <a:t>IN CASA NOSTRA?</a:t>
            </a:r>
            <a:br>
              <a:rPr lang="it-IT" sz="5000">
                <a:solidFill>
                  <a:schemeClr val="accent1"/>
                </a:solidFill>
                <a:latin typeface="Aharoni" pitchFamily="2" charset="-79"/>
                <a:cs typeface="Aharoni" pitchFamily="2" charset="-79"/>
              </a:rPr>
            </a:br>
            <a:r>
              <a:rPr lang="it-IT" sz="4000">
                <a:solidFill>
                  <a:schemeClr val="accent1"/>
                </a:solidFill>
                <a:latin typeface="Aharoni" pitchFamily="2" charset="-79"/>
                <a:cs typeface="Aharoni" pitchFamily="2" charset="-79"/>
              </a:rPr>
              <a:t>La provincia di Varese</a:t>
            </a:r>
          </a:p>
        </p:txBody>
      </p:sp>
      <p:sp>
        <p:nvSpPr>
          <p:cNvPr id="20483" name="Text Box 2"/>
          <p:cNvSpPr txBox="1">
            <a:spLocks noChangeArrowheads="1"/>
          </p:cNvSpPr>
          <p:nvPr/>
        </p:nvSpPr>
        <p:spPr bwMode="auto">
          <a:xfrm>
            <a:off x="0" y="1700213"/>
            <a:ext cx="8748713" cy="6526212"/>
          </a:xfrm>
          <a:prstGeom prst="rect">
            <a:avLst/>
          </a:prstGeom>
          <a:noFill/>
          <a:ln w="9525">
            <a:noFill/>
            <a:round/>
            <a:headEnd/>
            <a:tailEnd/>
          </a:ln>
        </p:spPr>
        <p:txBody>
          <a:bodyPr/>
          <a:lstStyle/>
          <a:p>
            <a:pPr marL="271463" indent="-257175" algn="just">
              <a:spcBef>
                <a:spcPts val="650"/>
              </a:spcBef>
              <a:buClr>
                <a:srgbClr val="0BD0D9"/>
              </a:buClr>
              <a:buSzPct val="9500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endParaRPr lang="it-IT" sz="2600" dirty="0">
              <a:latin typeface="Constantia" pitchFamily="18" charset="0"/>
            </a:endParaRPr>
          </a:p>
          <a:p>
            <a:pPr marL="271463" indent="-257175" algn="just">
              <a:spcBef>
                <a:spcPts val="650"/>
              </a:spcBef>
              <a:buClr>
                <a:srgbClr val="0BD0D9"/>
              </a:buClr>
              <a:buSzPct val="9500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endParaRPr lang="it-IT" sz="2600" dirty="0">
              <a:latin typeface="Constantia" pitchFamily="18" charset="0"/>
            </a:endParaRPr>
          </a:p>
          <a:p>
            <a:pPr marL="271463" indent="-257175" algn="just">
              <a:spcBef>
                <a:spcPts val="650"/>
              </a:spcBef>
              <a:buClr>
                <a:srgbClr val="0BD0D9"/>
              </a:buClr>
              <a:buSzPct val="9500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r>
              <a:rPr lang="it-IT" sz="2600" dirty="0">
                <a:latin typeface="Constantia" pitchFamily="18" charset="0"/>
              </a:rPr>
              <a:t>   Le segnalazioni e le azioni messe in atto dalle autorità   giudiziarie  per traffico di stupefacenti sono al </a:t>
            </a:r>
            <a:r>
              <a:rPr lang="it-IT" sz="2600" dirty="0" smtClean="0">
                <a:latin typeface="Constantia" pitchFamily="18" charset="0"/>
              </a:rPr>
              <a:t>SECONDO POSTO DOPO MILANO a causa della vicinanza di queste due città con l’aeroporto di Malpensa, </a:t>
            </a:r>
            <a:r>
              <a:rPr lang="it-IT" sz="2600" dirty="0">
                <a:latin typeface="Constantia" pitchFamily="18" charset="0"/>
              </a:rPr>
              <a:t>crocevia dello spaccio </a:t>
            </a:r>
            <a:r>
              <a:rPr lang="it-IT" sz="2600" dirty="0" smtClean="0">
                <a:latin typeface="Constantia" pitchFamily="18" charset="0"/>
              </a:rPr>
              <a:t>internazionale di droga, </a:t>
            </a:r>
            <a:r>
              <a:rPr lang="it-IT" sz="2600" dirty="0">
                <a:latin typeface="Constantia" pitchFamily="18" charset="0"/>
              </a:rPr>
              <a:t>e al confine </a:t>
            </a:r>
            <a:r>
              <a:rPr lang="it-IT" sz="2600" dirty="0" err="1" smtClean="0">
                <a:latin typeface="Constantia" pitchFamily="18" charset="0"/>
              </a:rPr>
              <a:t>italo-svizzero</a:t>
            </a:r>
            <a:r>
              <a:rPr lang="it-IT" sz="2600" dirty="0">
                <a:latin typeface="Constantia" pitchFamily="18" charset="0"/>
              </a:rPr>
              <a:t>.</a:t>
            </a:r>
          </a:p>
          <a:p>
            <a:pPr marL="271463" indent="-257175" algn="just">
              <a:spcBef>
                <a:spcPts val="650"/>
              </a:spcBef>
              <a:buClr>
                <a:srgbClr val="0BD0D9"/>
              </a:buClr>
              <a:buSzPct val="9500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endParaRPr lang="it-IT" sz="2600" dirty="0">
              <a:latin typeface="Constantia" pitchFamily="18" charset="0"/>
            </a:endParaRPr>
          </a:p>
          <a:p>
            <a:pPr marL="271463" indent="-257175" algn="just">
              <a:spcBef>
                <a:spcPts val="650"/>
              </a:spcBef>
              <a:buClr>
                <a:srgbClr val="0BD0D9"/>
              </a:buClr>
              <a:buSzPct val="9500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r>
              <a:rPr lang="it-IT" sz="2600" dirty="0">
                <a:latin typeface="Constantia" pitchFamily="18" charset="0"/>
              </a:rPr>
              <a:t>   </a:t>
            </a:r>
          </a:p>
          <a:p>
            <a:pPr marL="271463" indent="-257175" algn="just">
              <a:spcBef>
                <a:spcPts val="650"/>
              </a:spcBef>
              <a:buSzPct val="9500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endParaRPr lang="it-IT" sz="2600" dirty="0">
              <a:solidFill>
                <a:srgbClr val="000000"/>
              </a:solidFill>
              <a:latin typeface="Constantia" pitchFamily="18" charset="0"/>
            </a:endParaRPr>
          </a:p>
          <a:p>
            <a:pPr marL="271463" indent="-257175">
              <a:spcBef>
                <a:spcPts val="650"/>
              </a:spcBef>
              <a:buSzPct val="9500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endParaRPr lang="it-IT" sz="2600" dirty="0">
              <a:solidFill>
                <a:srgbClr val="000000"/>
              </a:solidFill>
              <a:latin typeface="Constantia" pitchFamily="18" charset="0"/>
            </a:endParaRPr>
          </a:p>
          <a:p>
            <a:pPr marL="271463" indent="-257175">
              <a:spcBef>
                <a:spcPts val="650"/>
              </a:spcBef>
              <a:buSzPct val="9500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pPr>
            <a:endParaRPr lang="it-IT" sz="2600" dirty="0">
              <a:solidFill>
                <a:srgbClr val="000000"/>
              </a:solidFill>
              <a:latin typeface="Constantia"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art1.jpg"/>
          <p:cNvPicPr>
            <a:picLocks noChangeAspect="1"/>
          </p:cNvPicPr>
          <p:nvPr/>
        </p:nvPicPr>
        <p:blipFill>
          <a:blip r:embed="rId2" cstate="print"/>
          <a:stretch>
            <a:fillRect/>
          </a:stretch>
        </p:blipFill>
        <p:spPr>
          <a:xfrm>
            <a:off x="0" y="1988840"/>
            <a:ext cx="9144000" cy="4536504"/>
          </a:xfrm>
          <a:prstGeom prst="rect">
            <a:avLst/>
          </a:prstGeom>
          <a:ln>
            <a:noFill/>
          </a:ln>
          <a:effectLst>
            <a:softEdge rad="112500"/>
          </a:effectLst>
        </p:spPr>
      </p:pic>
      <p:sp>
        <p:nvSpPr>
          <p:cNvPr id="6" name="Ovale 5"/>
          <p:cNvSpPr/>
          <p:nvPr/>
        </p:nvSpPr>
        <p:spPr>
          <a:xfrm>
            <a:off x="0" y="2060848"/>
            <a:ext cx="1187624" cy="7920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ottotitolo 3"/>
          <p:cNvSpPr>
            <a:spLocks noGrp="1"/>
          </p:cNvSpPr>
          <p:nvPr>
            <p:ph type="subTitle" idx="1"/>
          </p:nvPr>
        </p:nvSpPr>
        <p:spPr>
          <a:xfrm>
            <a:off x="611188" y="188913"/>
            <a:ext cx="8334375" cy="4824412"/>
          </a:xfrm>
        </p:spPr>
        <p:txBody>
          <a:bodyPr/>
          <a:lstStyle/>
          <a:p>
            <a:pPr algn="ctr" eaLnBrk="1" hangingPunct="1"/>
            <a:r>
              <a:rPr lang="it-IT" sz="4800" dirty="0" smtClean="0">
                <a:latin typeface="Aharoni" pitchFamily="2" charset="-79"/>
                <a:cs typeface="Aharoni" pitchFamily="2" charset="-79"/>
              </a:rPr>
              <a:t>Le parole chiave sono:</a:t>
            </a:r>
          </a:p>
          <a:p>
            <a:pPr algn="ctr" eaLnBrk="1" hangingPunct="1"/>
            <a:endParaRPr lang="it-IT" sz="4800" dirty="0" smtClean="0">
              <a:latin typeface="Aharoni" pitchFamily="2" charset="-79"/>
              <a:cs typeface="Aharoni" pitchFamily="2" charset="-79"/>
            </a:endParaRPr>
          </a:p>
          <a:p>
            <a:pPr eaLnBrk="1" hangingPunct="1">
              <a:buFontTx/>
              <a:buChar char="-"/>
            </a:pPr>
            <a:r>
              <a:rPr lang="it-IT" sz="4800" dirty="0" smtClean="0">
                <a:solidFill>
                  <a:schemeClr val="accent1"/>
                </a:solidFill>
                <a:latin typeface="Aharoni" pitchFamily="2" charset="-79"/>
                <a:cs typeface="Aharoni" pitchFamily="2" charset="-79"/>
              </a:rPr>
              <a:t> ABUSO</a:t>
            </a:r>
          </a:p>
          <a:p>
            <a:pPr eaLnBrk="1" hangingPunct="1">
              <a:buFontTx/>
              <a:buChar char="-"/>
            </a:pPr>
            <a:r>
              <a:rPr lang="it-IT" sz="4800" dirty="0" smtClean="0">
                <a:solidFill>
                  <a:schemeClr val="accent1"/>
                </a:solidFill>
                <a:latin typeface="Aharoni" pitchFamily="2" charset="-79"/>
                <a:cs typeface="Aharoni" pitchFamily="2" charset="-79"/>
              </a:rPr>
              <a:t> DIPENDENZA</a:t>
            </a:r>
            <a:r>
              <a:rPr lang="it-IT" sz="4800" dirty="0" smtClean="0">
                <a:latin typeface="Aharoni" pitchFamily="2" charset="-79"/>
                <a:cs typeface="Aharoni" pitchFamily="2" charset="-79"/>
              </a:rPr>
              <a:t> </a:t>
            </a:r>
          </a:p>
          <a:p>
            <a:pPr eaLnBrk="1" hangingPunct="1">
              <a:buFontTx/>
              <a:buChar char="-"/>
            </a:pPr>
            <a:r>
              <a:rPr lang="it-IT" sz="4800" dirty="0" smtClean="0">
                <a:solidFill>
                  <a:schemeClr val="accent1"/>
                </a:solidFill>
                <a:latin typeface="Aharoni" pitchFamily="2" charset="-79"/>
                <a:cs typeface="Aharoni" pitchFamily="2" charset="-79"/>
              </a:rPr>
              <a:t> ASSUEFAZIONE</a:t>
            </a:r>
          </a:p>
          <a:p>
            <a:pPr eaLnBrk="1" hangingPunct="1">
              <a:buFontTx/>
              <a:buChar char="-"/>
            </a:pPr>
            <a:r>
              <a:rPr lang="it-IT" sz="4800" dirty="0" smtClean="0">
                <a:solidFill>
                  <a:schemeClr val="accent1"/>
                </a:solidFill>
                <a:latin typeface="Aharoni" pitchFamily="2" charset="-79"/>
                <a:cs typeface="Aharoni" pitchFamily="2" charset="-79"/>
              </a:rPr>
              <a:t> CRISI </a:t>
            </a:r>
            <a:r>
              <a:rPr lang="it-IT" sz="4800" dirty="0" err="1" smtClean="0">
                <a:solidFill>
                  <a:schemeClr val="accent1"/>
                </a:solidFill>
                <a:latin typeface="Aharoni" pitchFamily="2" charset="-79"/>
                <a:cs typeface="Aharoni" pitchFamily="2" charset="-79"/>
              </a:rPr>
              <a:t>D’ASTINENZA</a:t>
            </a:r>
            <a:endParaRPr lang="it-IT" sz="4800" dirty="0" smtClean="0">
              <a:solidFill>
                <a:schemeClr val="accent1"/>
              </a:solidFill>
              <a:latin typeface="Aharoni" pitchFamily="2" charset="-79"/>
              <a:cs typeface="Aharoni" pitchFamily="2" charset="-79"/>
            </a:endParaRPr>
          </a:p>
          <a:p>
            <a:pPr eaLnBrk="1" hangingPunct="1"/>
            <a:endParaRPr lang="it-IT" sz="15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539750" y="1898650"/>
            <a:ext cx="8175625" cy="4432300"/>
          </a:xfrm>
          <a:prstGeom prst="rect">
            <a:avLst/>
          </a:prstGeom>
          <a:noFill/>
          <a:ln w="9525">
            <a:noFill/>
            <a:miter lim="800000"/>
            <a:headEnd/>
            <a:tailEnd/>
          </a:ln>
        </p:spPr>
        <p:txBody>
          <a:bodyPr>
            <a:spAutoFit/>
          </a:bodyPr>
          <a:lstStyle/>
          <a:p>
            <a:pPr>
              <a:spcBef>
                <a:spcPct val="50000"/>
              </a:spcBef>
            </a:pPr>
            <a:r>
              <a:rPr lang="it-IT" sz="2400">
                <a:solidFill>
                  <a:srgbClr val="FFC000"/>
                </a:solidFill>
                <a:latin typeface="Tahoma" pitchFamily="34" charset="0"/>
                <a:ea typeface="GungsuhChe" pitchFamily="49" charset="-127"/>
              </a:rPr>
              <a:t>L’uso ricorrente di una sostanza è classificato come ABUSO quando </a:t>
            </a:r>
            <a:r>
              <a:rPr lang="it-IT" sz="2400">
                <a:solidFill>
                  <a:schemeClr val="accent1"/>
                </a:solidFill>
                <a:latin typeface="Tahoma" pitchFamily="34" charset="0"/>
                <a:ea typeface="GungsuhChe" pitchFamily="49" charset="-127"/>
              </a:rPr>
              <a:t>comporta </a:t>
            </a:r>
            <a:r>
              <a:rPr lang="it-IT" sz="2400" b="1">
                <a:solidFill>
                  <a:srgbClr val="FF0000"/>
                </a:solidFill>
                <a:latin typeface="Tahoma" pitchFamily="34" charset="0"/>
                <a:ea typeface="GungsuhChe" pitchFamily="49" charset="-127"/>
              </a:rPr>
              <a:t>una o più delle seguenti condizioni</a:t>
            </a:r>
            <a:r>
              <a:rPr lang="it-IT" sz="2400">
                <a:solidFill>
                  <a:schemeClr val="accent1"/>
                </a:solidFill>
                <a:latin typeface="Tahoma" pitchFamily="34" charset="0"/>
                <a:ea typeface="GungsuhChe" pitchFamily="49" charset="-127"/>
              </a:rPr>
              <a:t>:</a:t>
            </a:r>
          </a:p>
          <a:p>
            <a:pPr>
              <a:spcBef>
                <a:spcPct val="50000"/>
              </a:spcBef>
            </a:pPr>
            <a:endParaRPr lang="it-IT" sz="2400">
              <a:solidFill>
                <a:schemeClr val="accent1"/>
              </a:solidFill>
              <a:latin typeface="Tahoma" pitchFamily="34" charset="0"/>
              <a:ea typeface="GungsuhChe" pitchFamily="49" charset="-127"/>
            </a:endParaRPr>
          </a:p>
          <a:p>
            <a:pPr marL="742950" lvl="1" indent="-285750">
              <a:spcBef>
                <a:spcPct val="50000"/>
              </a:spcBef>
              <a:buFontTx/>
              <a:buChar char="•"/>
            </a:pPr>
            <a:r>
              <a:rPr lang="it-IT" sz="2400">
                <a:solidFill>
                  <a:schemeClr val="accent1"/>
                </a:solidFill>
                <a:latin typeface="Tahoma" pitchFamily="34" charset="0"/>
                <a:ea typeface="GungsuhChe" pitchFamily="49" charset="-127"/>
              </a:rPr>
              <a:t>Incapacità di adempiere a </a:t>
            </a:r>
            <a:r>
              <a:rPr lang="it-IT" sz="2400" b="1">
                <a:solidFill>
                  <a:schemeClr val="accent1"/>
                </a:solidFill>
                <a:latin typeface="Tahoma" pitchFamily="34" charset="0"/>
                <a:ea typeface="GungsuhChe" pitchFamily="49" charset="-127"/>
              </a:rPr>
              <a:t>obblighi e responsabilità </a:t>
            </a:r>
            <a:r>
              <a:rPr lang="it-IT" sz="2400">
                <a:solidFill>
                  <a:schemeClr val="accent1"/>
                </a:solidFill>
                <a:latin typeface="Tahoma" pitchFamily="34" charset="0"/>
                <a:ea typeface="GungsuhChe" pitchFamily="49" charset="-127"/>
              </a:rPr>
              <a:t>importanti</a:t>
            </a:r>
          </a:p>
          <a:p>
            <a:pPr marL="742950" lvl="1" indent="-285750">
              <a:spcBef>
                <a:spcPct val="50000"/>
              </a:spcBef>
              <a:buFontTx/>
              <a:buChar char="•"/>
            </a:pPr>
            <a:r>
              <a:rPr lang="it-IT" sz="2400">
                <a:solidFill>
                  <a:schemeClr val="accent1"/>
                </a:solidFill>
                <a:latin typeface="Tahoma" pitchFamily="34" charset="0"/>
                <a:ea typeface="GungsuhChe" pitchFamily="49" charset="-127"/>
              </a:rPr>
              <a:t>Esposizione a </a:t>
            </a:r>
            <a:r>
              <a:rPr lang="it-IT" sz="2400" b="1">
                <a:solidFill>
                  <a:schemeClr val="accent1"/>
                </a:solidFill>
                <a:latin typeface="Tahoma" pitchFamily="34" charset="0"/>
                <a:ea typeface="GungsuhChe" pitchFamily="49" charset="-127"/>
              </a:rPr>
              <a:t>pericoli fisici</a:t>
            </a:r>
          </a:p>
          <a:p>
            <a:pPr marL="742950" lvl="1" indent="-285750">
              <a:spcBef>
                <a:spcPct val="50000"/>
              </a:spcBef>
              <a:buFontTx/>
              <a:buChar char="•"/>
            </a:pPr>
            <a:r>
              <a:rPr lang="it-IT" sz="2400">
                <a:solidFill>
                  <a:schemeClr val="accent1"/>
                </a:solidFill>
                <a:latin typeface="Tahoma" pitchFamily="34" charset="0"/>
                <a:ea typeface="GungsuhChe" pitchFamily="49" charset="-127"/>
              </a:rPr>
              <a:t>Problemi di ordine </a:t>
            </a:r>
            <a:r>
              <a:rPr lang="it-IT" sz="2400" b="1">
                <a:solidFill>
                  <a:schemeClr val="accent1"/>
                </a:solidFill>
                <a:latin typeface="Tahoma" pitchFamily="34" charset="0"/>
                <a:ea typeface="GungsuhChe" pitchFamily="49" charset="-127"/>
              </a:rPr>
              <a:t>legale</a:t>
            </a:r>
            <a:r>
              <a:rPr lang="it-IT" sz="2400">
                <a:solidFill>
                  <a:schemeClr val="accent1"/>
                </a:solidFill>
                <a:latin typeface="Tahoma" pitchFamily="34" charset="0"/>
                <a:ea typeface="GungsuhChe" pitchFamily="49" charset="-127"/>
              </a:rPr>
              <a:t> o giudiziario</a:t>
            </a:r>
          </a:p>
          <a:p>
            <a:pPr marL="742950" lvl="1" indent="-285750">
              <a:spcBef>
                <a:spcPct val="50000"/>
              </a:spcBef>
              <a:buFontTx/>
              <a:buChar char="•"/>
            </a:pPr>
            <a:r>
              <a:rPr lang="it-IT" sz="2400">
                <a:solidFill>
                  <a:schemeClr val="accent1"/>
                </a:solidFill>
                <a:latin typeface="Tahoma" pitchFamily="34" charset="0"/>
                <a:ea typeface="GungsuhChe" pitchFamily="49" charset="-127"/>
              </a:rPr>
              <a:t>Problemi </a:t>
            </a:r>
            <a:r>
              <a:rPr lang="it-IT" sz="2400" b="1">
                <a:solidFill>
                  <a:schemeClr val="accent1"/>
                </a:solidFill>
                <a:latin typeface="Tahoma" pitchFamily="34" charset="0"/>
                <a:ea typeface="GungsuhChe" pitchFamily="49" charset="-127"/>
              </a:rPr>
              <a:t>sociali o interpersonali</a:t>
            </a:r>
            <a:r>
              <a:rPr lang="it-IT" sz="2400">
                <a:solidFill>
                  <a:schemeClr val="accent1"/>
                </a:solidFill>
                <a:latin typeface="Tahoma" pitchFamily="34" charset="0"/>
                <a:ea typeface="GungsuhChe" pitchFamily="49" charset="-127"/>
              </a:rPr>
              <a:t> persistenti</a:t>
            </a:r>
          </a:p>
          <a:p>
            <a:pPr algn="ctr">
              <a:spcBef>
                <a:spcPct val="50000"/>
              </a:spcBef>
            </a:pPr>
            <a:endParaRPr lang="it-IT">
              <a:solidFill>
                <a:schemeClr val="accent1"/>
              </a:solidFill>
              <a:latin typeface="Tahoma" pitchFamily="34" charset="0"/>
              <a:ea typeface="GungsuhChe" pitchFamily="49" charset="-127"/>
            </a:endParaRPr>
          </a:p>
        </p:txBody>
      </p:sp>
      <p:sp>
        <p:nvSpPr>
          <p:cNvPr id="23555" name="Rectangle 8"/>
          <p:cNvSpPr>
            <a:spLocks/>
          </p:cNvSpPr>
          <p:nvPr/>
        </p:nvSpPr>
        <p:spPr bwMode="auto">
          <a:xfrm>
            <a:off x="457200" y="152400"/>
            <a:ext cx="8229600" cy="1250950"/>
          </a:xfrm>
          <a:prstGeom prst="rect">
            <a:avLst/>
          </a:prstGeom>
          <a:noFill/>
          <a:ln w="9525">
            <a:noFill/>
            <a:miter lim="800000"/>
            <a:headEnd/>
            <a:tailEnd/>
          </a:ln>
        </p:spPr>
        <p:txBody>
          <a:bodyPr rIns="45720" anchor="ctr"/>
          <a:lstStyle/>
          <a:p>
            <a:pPr algn="ctr" eaLnBrk="0" hangingPunct="0"/>
            <a:r>
              <a:rPr lang="it-IT" sz="4500" b="1">
                <a:solidFill>
                  <a:srgbClr val="FFC800"/>
                </a:solidFill>
                <a:latin typeface="Aharoni" pitchFamily="2" charset="-79"/>
              </a:rPr>
              <a:t>ABUSO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3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upRight)">
                                      <p:cBhvr>
                                        <p:cTn id="7" dur="500"/>
                                        <p:tgtEl>
                                          <p:spTgt spid="5">
                                            <p:txEl>
                                              <p:pRg st="0" end="0"/>
                                            </p:txEl>
                                          </p:spTgt>
                                        </p:tgtEl>
                                      </p:cBhvr>
                                    </p:animEffect>
                                  </p:childTnLst>
                                </p:cTn>
                              </p:par>
                              <p:par>
                                <p:cTn id="8" presetID="18" presetClass="entr" presetSubtype="3" fill="hold" grpId="0" nodeType="withEffect">
                                  <p:stCondLst>
                                    <p:cond delay="300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strips(upRight)">
                                      <p:cBhvr>
                                        <p:cTn id="10" dur="500"/>
                                        <p:tgtEl>
                                          <p:spTgt spid="5">
                                            <p:txEl>
                                              <p:pRg st="2" end="2"/>
                                            </p:txEl>
                                          </p:spTgt>
                                        </p:tgtEl>
                                      </p:cBhvr>
                                    </p:animEffect>
                                  </p:childTnLst>
                                </p:cTn>
                              </p:par>
                              <p:par>
                                <p:cTn id="11" presetID="18" presetClass="entr" presetSubtype="3" fill="hold" grpId="0" nodeType="withEffect">
                                  <p:stCondLst>
                                    <p:cond delay="300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strips(upRight)">
                                      <p:cBhvr>
                                        <p:cTn id="13" dur="500"/>
                                        <p:tgtEl>
                                          <p:spTgt spid="5">
                                            <p:txEl>
                                              <p:pRg st="3" end="3"/>
                                            </p:txEl>
                                          </p:spTgt>
                                        </p:tgtEl>
                                      </p:cBhvr>
                                    </p:animEffect>
                                  </p:childTnLst>
                                </p:cTn>
                              </p:par>
                              <p:par>
                                <p:cTn id="14" presetID="18" presetClass="entr" presetSubtype="3" fill="hold" grpId="0" nodeType="withEffect">
                                  <p:stCondLst>
                                    <p:cond delay="300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strips(upRight)">
                                      <p:cBhvr>
                                        <p:cTn id="16" dur="500"/>
                                        <p:tgtEl>
                                          <p:spTgt spid="5">
                                            <p:txEl>
                                              <p:pRg st="4" end="4"/>
                                            </p:txEl>
                                          </p:spTgt>
                                        </p:tgtEl>
                                      </p:cBhvr>
                                    </p:animEffect>
                                  </p:childTnLst>
                                </p:cTn>
                              </p:par>
                              <p:par>
                                <p:cTn id="17" presetID="18" presetClass="entr" presetSubtype="3" fill="hold" grpId="0" nodeType="withEffect">
                                  <p:stCondLst>
                                    <p:cond delay="300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strips(upRight)">
                                      <p:cBhvr>
                                        <p:cTn id="1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3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contenuto 5"/>
          <p:cNvSpPr>
            <a:spLocks noGrp="1"/>
          </p:cNvSpPr>
          <p:nvPr>
            <p:ph sz="half" idx="1"/>
          </p:nvPr>
        </p:nvSpPr>
        <p:spPr>
          <a:xfrm>
            <a:off x="395288" y="3141663"/>
            <a:ext cx="5186362" cy="3455987"/>
          </a:xfrm>
        </p:spPr>
        <p:txBody>
          <a:bodyPr/>
          <a:lstStyle/>
          <a:p>
            <a:pPr marL="271463" indent="-185738" eaLnBrk="1" hangingPunct="1">
              <a:spcBef>
                <a:spcPct val="50000"/>
              </a:spcBef>
              <a:buFontTx/>
              <a:buChar char="•"/>
            </a:pPr>
            <a:r>
              <a:rPr lang="it-IT" sz="2000" smtClean="0">
                <a:solidFill>
                  <a:srgbClr val="FF6600"/>
                </a:solidFill>
                <a:latin typeface="Tahoma" pitchFamily="34" charset="0"/>
              </a:rPr>
              <a:t>La </a:t>
            </a:r>
            <a:r>
              <a:rPr lang="it-IT" sz="2000" b="1" u="sng" smtClean="0">
                <a:solidFill>
                  <a:srgbClr val="FFFF00"/>
                </a:solidFill>
                <a:latin typeface="Tahoma" pitchFamily="34" charset="0"/>
              </a:rPr>
              <a:t>dipendenza fisica</a:t>
            </a:r>
            <a:r>
              <a:rPr lang="it-IT" sz="2000" smtClean="0">
                <a:solidFill>
                  <a:srgbClr val="FF6600"/>
                </a:solidFill>
                <a:latin typeface="Tahoma" pitchFamily="34" charset="0"/>
              </a:rPr>
              <a:t>, prettamente legata alla presenza del principio attivo. Cambia radicalmente il tuo modo di pensare e di vivere la giornata. </a:t>
            </a:r>
          </a:p>
          <a:p>
            <a:pPr marL="271463" indent="-185738" eaLnBrk="1" hangingPunct="1">
              <a:spcBef>
                <a:spcPct val="50000"/>
              </a:spcBef>
              <a:buFontTx/>
              <a:buChar char="•"/>
            </a:pPr>
            <a:endParaRPr lang="it-IT" sz="2000" smtClean="0">
              <a:solidFill>
                <a:srgbClr val="FF6600"/>
              </a:solidFill>
              <a:latin typeface="Tahoma" pitchFamily="34" charset="0"/>
            </a:endParaRPr>
          </a:p>
          <a:p>
            <a:pPr marL="271463" indent="-185738" eaLnBrk="1" hangingPunct="1">
              <a:spcBef>
                <a:spcPct val="50000"/>
              </a:spcBef>
              <a:buFontTx/>
              <a:buChar char="•"/>
            </a:pPr>
            <a:r>
              <a:rPr lang="it-IT" sz="2000" smtClean="0">
                <a:solidFill>
                  <a:srgbClr val="FF6600"/>
                </a:solidFill>
                <a:latin typeface="Tahoma" pitchFamily="34" charset="0"/>
              </a:rPr>
              <a:t>La </a:t>
            </a:r>
            <a:r>
              <a:rPr lang="it-IT" sz="2000" b="1" u="sng" smtClean="0">
                <a:solidFill>
                  <a:srgbClr val="FFFF00"/>
                </a:solidFill>
                <a:latin typeface="Tahoma" pitchFamily="34" charset="0"/>
              </a:rPr>
              <a:t>dipendenza psicologica</a:t>
            </a:r>
            <a:r>
              <a:rPr lang="it-IT" sz="2000" smtClean="0">
                <a:solidFill>
                  <a:srgbClr val="FF6600"/>
                </a:solidFill>
                <a:latin typeface="Tahoma" pitchFamily="34" charset="0"/>
              </a:rPr>
              <a:t>, molto più sottile e difficile da identificare, presente anche quando la dipendenza fisica è superata. Procacciare la sostanza diventa la più importante preoccupazione.</a:t>
            </a:r>
            <a:endParaRPr lang="it-IT" sz="2000" smtClean="0"/>
          </a:p>
        </p:txBody>
      </p:sp>
      <p:pic>
        <p:nvPicPr>
          <p:cNvPr id="8" name="Picture 5" descr="!"/>
          <p:cNvPicPr>
            <a:picLocks noGrp="1" noChangeAspect="1" noChangeArrowheads="1"/>
          </p:cNvPicPr>
          <p:nvPr>
            <p:ph sz="half" idx="2"/>
          </p:nvPr>
        </p:nvPicPr>
        <p:blipFill>
          <a:blip r:embed="rId2" cstate="print"/>
          <a:srcRect/>
          <a:stretch>
            <a:fillRect/>
          </a:stretch>
        </p:blipFill>
        <p:spPr>
          <a:xfrm>
            <a:off x="5857875" y="1857375"/>
            <a:ext cx="3106738" cy="4202113"/>
          </a:xfrm>
        </p:spPr>
      </p:pic>
      <p:sp>
        <p:nvSpPr>
          <p:cNvPr id="22532" name="Rectangle 6"/>
          <p:cNvSpPr>
            <a:spLocks/>
          </p:cNvSpPr>
          <p:nvPr/>
        </p:nvSpPr>
        <p:spPr bwMode="auto">
          <a:xfrm>
            <a:off x="457200" y="152400"/>
            <a:ext cx="8229600" cy="1250950"/>
          </a:xfrm>
          <a:prstGeom prst="rect">
            <a:avLst/>
          </a:prstGeom>
          <a:noFill/>
          <a:ln w="9525">
            <a:noFill/>
            <a:miter lim="800000"/>
            <a:headEnd/>
            <a:tailEnd/>
          </a:ln>
        </p:spPr>
        <p:txBody>
          <a:bodyPr rIns="45720" anchor="ctr"/>
          <a:lstStyle/>
          <a:p>
            <a:pPr algn="ctr" eaLnBrk="0" hangingPunct="0"/>
            <a:r>
              <a:rPr lang="it-IT" sz="4500" b="1">
                <a:solidFill>
                  <a:srgbClr val="FFC800"/>
                </a:solidFill>
                <a:latin typeface="Aharoni" pitchFamily="2" charset="-79"/>
              </a:rPr>
              <a:t>DIPENDENZA</a:t>
            </a:r>
          </a:p>
        </p:txBody>
      </p:sp>
      <p:sp>
        <p:nvSpPr>
          <p:cNvPr id="22533" name="Segnaposto contenuto 5"/>
          <p:cNvSpPr>
            <a:spLocks/>
          </p:cNvSpPr>
          <p:nvPr/>
        </p:nvSpPr>
        <p:spPr bwMode="auto">
          <a:xfrm>
            <a:off x="250825" y="1700213"/>
            <a:ext cx="5400675" cy="1223962"/>
          </a:xfrm>
          <a:prstGeom prst="rect">
            <a:avLst/>
          </a:prstGeom>
          <a:noFill/>
          <a:ln w="9525">
            <a:noFill/>
            <a:miter lim="800000"/>
            <a:headEnd/>
            <a:tailEnd/>
          </a:ln>
        </p:spPr>
        <p:txBody>
          <a:bodyPr tIns="91440"/>
          <a:lstStyle/>
          <a:p>
            <a:pPr marL="85725">
              <a:spcBef>
                <a:spcPct val="50000"/>
              </a:spcBef>
              <a:buClr>
                <a:schemeClr val="accent1"/>
              </a:buClr>
              <a:buSzPct val="80000"/>
              <a:buFont typeface="Wingdings 2" pitchFamily="18" charset="2"/>
              <a:buNone/>
            </a:pPr>
            <a:r>
              <a:rPr lang="it-IT">
                <a:solidFill>
                  <a:srgbClr val="FF6600"/>
                </a:solidFill>
                <a:latin typeface="Tahoma" pitchFamily="34" charset="0"/>
              </a:rPr>
              <a:t>    Esistono due tipi di dipendenza:</a:t>
            </a:r>
            <a:endParaRPr lang="it-IT">
              <a:latin typeface="Corbe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http://www.viareggino.com/public/news_foto/200804170746270.jpg"/>
          <p:cNvPicPr>
            <a:picLocks noChangeAspect="1" noChangeArrowheads="1"/>
          </p:cNvPicPr>
          <p:nvPr/>
        </p:nvPicPr>
        <p:blipFill>
          <a:blip r:embed="rId2" cstate="print"/>
          <a:srcRect/>
          <a:stretch>
            <a:fillRect/>
          </a:stretch>
        </p:blipFill>
        <p:spPr bwMode="auto">
          <a:xfrm>
            <a:off x="5291138" y="2420938"/>
            <a:ext cx="3744912" cy="2705100"/>
          </a:xfrm>
          <a:prstGeom prst="rect">
            <a:avLst/>
          </a:prstGeom>
          <a:noFill/>
          <a:ln w="9525">
            <a:noFill/>
            <a:miter lim="800000"/>
            <a:headEnd/>
            <a:tailEnd/>
          </a:ln>
        </p:spPr>
      </p:pic>
      <p:sp>
        <p:nvSpPr>
          <p:cNvPr id="24579" name="Rectangle 6"/>
          <p:cNvSpPr>
            <a:spLocks/>
          </p:cNvSpPr>
          <p:nvPr/>
        </p:nvSpPr>
        <p:spPr bwMode="auto">
          <a:xfrm>
            <a:off x="457200" y="152400"/>
            <a:ext cx="8229600" cy="1250950"/>
          </a:xfrm>
          <a:prstGeom prst="rect">
            <a:avLst/>
          </a:prstGeom>
          <a:noFill/>
          <a:ln w="9525">
            <a:noFill/>
            <a:miter lim="800000"/>
            <a:headEnd/>
            <a:tailEnd/>
          </a:ln>
        </p:spPr>
        <p:txBody>
          <a:bodyPr rIns="45720" anchor="ctr"/>
          <a:lstStyle/>
          <a:p>
            <a:pPr algn="ctr" eaLnBrk="0" hangingPunct="0"/>
            <a:r>
              <a:rPr lang="it-IT" sz="4500" b="1">
                <a:solidFill>
                  <a:srgbClr val="FFC800"/>
                </a:solidFill>
                <a:latin typeface="Aharoni" pitchFamily="2" charset="-79"/>
              </a:rPr>
              <a:t>ASSUEFAZIONE</a:t>
            </a:r>
          </a:p>
        </p:txBody>
      </p:sp>
      <p:sp>
        <p:nvSpPr>
          <p:cNvPr id="24580" name="AutoShape 7"/>
          <p:cNvSpPr>
            <a:spLocks noChangeArrowheads="1"/>
          </p:cNvSpPr>
          <p:nvPr/>
        </p:nvSpPr>
        <p:spPr bwMode="auto">
          <a:xfrm>
            <a:off x="179388" y="1773238"/>
            <a:ext cx="4968875" cy="4679950"/>
          </a:xfrm>
          <a:prstGeom prst="roundRect">
            <a:avLst>
              <a:gd name="adj" fmla="val 16648"/>
            </a:avLst>
          </a:prstGeom>
          <a:solidFill>
            <a:srgbClr val="FFC000"/>
          </a:solidFill>
          <a:ln w="19050">
            <a:solidFill>
              <a:schemeClr val="tx1"/>
            </a:solidFill>
            <a:round/>
            <a:headEnd/>
            <a:tailEnd/>
          </a:ln>
        </p:spPr>
        <p:txBody>
          <a:bodyPr anchor="ctr"/>
          <a:lstStyle/>
          <a:p>
            <a:pPr algn="ctr"/>
            <a:r>
              <a:rPr lang="it-IT" sz="2800">
                <a:solidFill>
                  <a:schemeClr val="bg1"/>
                </a:solidFill>
              </a:rPr>
              <a:t>È il fenomeno per cui l'</a:t>
            </a:r>
            <a:r>
              <a:rPr lang="it-IT" sz="2800" b="1">
                <a:solidFill>
                  <a:schemeClr val="bg1"/>
                </a:solidFill>
              </a:rPr>
              <a:t>efficacia</a:t>
            </a:r>
            <a:r>
              <a:rPr lang="it-IT" sz="2800">
                <a:solidFill>
                  <a:schemeClr val="bg1"/>
                </a:solidFill>
              </a:rPr>
              <a:t> di una sostanza nell'organismo </a:t>
            </a:r>
            <a:r>
              <a:rPr lang="it-IT" sz="2800" b="1">
                <a:solidFill>
                  <a:schemeClr val="bg1"/>
                </a:solidFill>
              </a:rPr>
              <a:t>diminuisce</a:t>
            </a:r>
            <a:r>
              <a:rPr lang="it-IT" sz="2800">
                <a:solidFill>
                  <a:schemeClr val="bg1"/>
                </a:solidFill>
              </a:rPr>
              <a:t>, in seguito a </a:t>
            </a:r>
            <a:r>
              <a:rPr lang="it-IT" sz="2800" b="1">
                <a:solidFill>
                  <a:schemeClr val="bg1"/>
                </a:solidFill>
              </a:rPr>
              <a:t>ripetute assunzioni</a:t>
            </a:r>
            <a:r>
              <a:rPr lang="it-IT" sz="2800">
                <a:solidFill>
                  <a:schemeClr val="bg1"/>
                </a:solidFill>
              </a:rPr>
              <a:t>.</a:t>
            </a:r>
          </a:p>
          <a:p>
            <a:pPr algn="ctr"/>
            <a:endParaRPr lang="it-IT" sz="2800">
              <a:solidFill>
                <a:schemeClr val="bg1"/>
              </a:solidFill>
            </a:endParaRPr>
          </a:p>
          <a:p>
            <a:pPr algn="ctr"/>
            <a:r>
              <a:rPr lang="it-IT" sz="2800">
                <a:solidFill>
                  <a:schemeClr val="bg1"/>
                </a:solidFill>
              </a:rPr>
              <a:t>Per ottenere lo </a:t>
            </a:r>
            <a:r>
              <a:rPr lang="it-IT" sz="2800" b="1">
                <a:solidFill>
                  <a:schemeClr val="bg1"/>
                </a:solidFill>
              </a:rPr>
              <a:t>stesso effetto diventa necessaria la somministrazione di dosi più elevate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428625" y="1692275"/>
            <a:ext cx="8135938" cy="4708525"/>
          </a:xfrm>
          <a:prstGeom prst="rect">
            <a:avLst/>
          </a:prstGeom>
          <a:noFill/>
          <a:ln w="9525">
            <a:noFill/>
            <a:miter lim="800000"/>
            <a:headEnd/>
            <a:tailEnd/>
          </a:ln>
        </p:spPr>
        <p:txBody>
          <a:bodyPr>
            <a:spAutoFit/>
          </a:bodyPr>
          <a:lstStyle/>
          <a:p>
            <a:pPr algn="ctr">
              <a:spcBef>
                <a:spcPct val="50000"/>
              </a:spcBef>
            </a:pPr>
            <a:r>
              <a:rPr lang="it-IT" sz="2400" dirty="0">
                <a:solidFill>
                  <a:schemeClr val="accent1"/>
                </a:solidFill>
                <a:latin typeface="Tahoma" pitchFamily="34" charset="0"/>
                <a:ea typeface="GungsuhChe" pitchFamily="49" charset="-127"/>
              </a:rPr>
              <a:t>Quando c’è dipendenza</a:t>
            </a:r>
            <a:r>
              <a:rPr lang="it-IT" sz="2400" b="1" dirty="0">
                <a:solidFill>
                  <a:schemeClr val="accent1"/>
                </a:solidFill>
                <a:latin typeface="Tahoma" pitchFamily="34" charset="0"/>
                <a:ea typeface="GungsuhChe" pitchFamily="49" charset="-127"/>
              </a:rPr>
              <a:t> </a:t>
            </a:r>
            <a:r>
              <a:rPr lang="it-IT" sz="2400" dirty="0">
                <a:solidFill>
                  <a:schemeClr val="accent1"/>
                </a:solidFill>
                <a:latin typeface="Tahoma" pitchFamily="34" charset="0"/>
                <a:ea typeface="GungsuhChe" pitchFamily="49" charset="-127"/>
              </a:rPr>
              <a:t>automaticamente si crea la sindrome d’astinenza.</a:t>
            </a:r>
          </a:p>
          <a:p>
            <a:pPr algn="ctr">
              <a:spcBef>
                <a:spcPct val="50000"/>
              </a:spcBef>
            </a:pPr>
            <a:r>
              <a:rPr lang="it-IT" sz="2400" dirty="0">
                <a:solidFill>
                  <a:srgbClr val="FF0000"/>
                </a:solidFill>
                <a:latin typeface="Tahoma" pitchFamily="34" charset="0"/>
                <a:ea typeface="GungsuhChe" pitchFamily="49" charset="-127"/>
              </a:rPr>
              <a:t>È il momento in cui ci si accorge definitivamente di essere dipendenti dalla sostanza.</a:t>
            </a:r>
          </a:p>
          <a:p>
            <a:pPr>
              <a:spcBef>
                <a:spcPct val="50000"/>
              </a:spcBef>
              <a:buFontTx/>
              <a:buChar char="•"/>
            </a:pPr>
            <a:r>
              <a:rPr lang="it-IT" sz="2400" dirty="0">
                <a:solidFill>
                  <a:schemeClr val="accent1"/>
                </a:solidFill>
                <a:latin typeface="Tahoma" pitchFamily="34" charset="0"/>
                <a:ea typeface="GungsuhChe" pitchFamily="49" charset="-127"/>
              </a:rPr>
              <a:t> A </a:t>
            </a:r>
            <a:r>
              <a:rPr lang="it-IT" sz="2400" dirty="0">
                <a:solidFill>
                  <a:srgbClr val="FF0000"/>
                </a:solidFill>
                <a:latin typeface="Tahoma" pitchFamily="34" charset="0"/>
                <a:ea typeface="GungsuhChe" pitchFamily="49" charset="-127"/>
              </a:rPr>
              <a:t>livello fisico </a:t>
            </a:r>
            <a:r>
              <a:rPr lang="it-IT" sz="2400" dirty="0">
                <a:solidFill>
                  <a:schemeClr val="accent1"/>
                </a:solidFill>
                <a:latin typeface="Tahoma" pitchFamily="34" charset="0"/>
                <a:ea typeface="GungsuhChe" pitchFamily="49" charset="-127"/>
              </a:rPr>
              <a:t>si sta malissimo: spasmi, psicosi, dolori muscolari, vomito, dissenteria.</a:t>
            </a:r>
          </a:p>
          <a:p>
            <a:pPr>
              <a:spcBef>
                <a:spcPct val="50000"/>
              </a:spcBef>
              <a:buFontTx/>
              <a:buChar char="•"/>
            </a:pPr>
            <a:r>
              <a:rPr lang="it-IT" sz="2400" dirty="0">
                <a:solidFill>
                  <a:schemeClr val="accent1"/>
                </a:solidFill>
                <a:latin typeface="Tahoma" pitchFamily="34" charset="0"/>
                <a:ea typeface="GungsuhChe" pitchFamily="49" charset="-127"/>
              </a:rPr>
              <a:t> A </a:t>
            </a:r>
            <a:r>
              <a:rPr lang="it-IT" sz="2400" dirty="0">
                <a:solidFill>
                  <a:srgbClr val="FF0000"/>
                </a:solidFill>
                <a:latin typeface="Tahoma" pitchFamily="34" charset="0"/>
                <a:ea typeface="GungsuhChe" pitchFamily="49" charset="-127"/>
              </a:rPr>
              <a:t>livello psicologico </a:t>
            </a:r>
            <a:r>
              <a:rPr lang="it-IT" sz="2400" dirty="0">
                <a:solidFill>
                  <a:schemeClr val="accent1"/>
                </a:solidFill>
                <a:latin typeface="Tahoma" pitchFamily="34" charset="0"/>
                <a:ea typeface="GungsuhChe" pitchFamily="49" charset="-127"/>
              </a:rPr>
              <a:t>si pensa di poter star meglio solo assumendo quella determinata sostanza, le cui dosi aumentano al calare dell’effetto (ASSUEFAZIONE) e in alcuni casi ciò può causare la morte in conseguenza ad overdose.</a:t>
            </a:r>
            <a:r>
              <a:rPr lang="it-IT" dirty="0">
                <a:solidFill>
                  <a:schemeClr val="accent1"/>
                </a:solidFill>
                <a:latin typeface="Tahoma" pitchFamily="34" charset="0"/>
                <a:ea typeface="GungsuhChe" pitchFamily="49" charset="-127"/>
              </a:rPr>
              <a:t>   </a:t>
            </a:r>
          </a:p>
        </p:txBody>
      </p:sp>
      <p:sp>
        <p:nvSpPr>
          <p:cNvPr id="25603" name="Rectangle 6"/>
          <p:cNvSpPr>
            <a:spLocks/>
          </p:cNvSpPr>
          <p:nvPr/>
        </p:nvSpPr>
        <p:spPr bwMode="auto">
          <a:xfrm>
            <a:off x="457200" y="152400"/>
            <a:ext cx="8229600" cy="1250950"/>
          </a:xfrm>
          <a:prstGeom prst="rect">
            <a:avLst/>
          </a:prstGeom>
          <a:noFill/>
          <a:ln w="9525">
            <a:noFill/>
            <a:miter lim="800000"/>
            <a:headEnd/>
            <a:tailEnd/>
          </a:ln>
        </p:spPr>
        <p:txBody>
          <a:bodyPr rIns="45720" anchor="ctr"/>
          <a:lstStyle/>
          <a:p>
            <a:pPr algn="ctr" eaLnBrk="0" hangingPunct="0"/>
            <a:r>
              <a:rPr lang="it-IT" sz="4500" b="1">
                <a:solidFill>
                  <a:srgbClr val="FFC800"/>
                </a:solidFill>
                <a:latin typeface="Aharoni" pitchFamily="2" charset="-79"/>
              </a:rPr>
              <a:t>CRISI D</a:t>
            </a:r>
            <a:r>
              <a:rPr lang="it-IT" sz="4500" b="1">
                <a:solidFill>
                  <a:srgbClr val="FFC800"/>
                </a:solidFill>
                <a:latin typeface="Corbel" pitchFamily="34" charset="0"/>
              </a:rPr>
              <a:t>’</a:t>
            </a:r>
            <a:r>
              <a:rPr lang="it-IT" sz="4500" b="1">
                <a:solidFill>
                  <a:srgbClr val="FFC800"/>
                </a:solidFill>
                <a:latin typeface="Aharoni" pitchFamily="2" charset="-79"/>
              </a:rPr>
              <a:t>ASTINENZA</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4"/>
          <p:cNvSpPr>
            <a:spLocks noChangeArrowheads="1"/>
          </p:cNvSpPr>
          <p:nvPr/>
        </p:nvSpPr>
        <p:spPr bwMode="auto">
          <a:xfrm>
            <a:off x="214313" y="1773238"/>
            <a:ext cx="8748712" cy="936625"/>
          </a:xfrm>
          <a:prstGeom prst="rect">
            <a:avLst/>
          </a:prstGeom>
          <a:solidFill>
            <a:srgbClr val="FFC000"/>
          </a:solidFill>
          <a:ln w="19050">
            <a:solidFill>
              <a:schemeClr val="tx1"/>
            </a:solidFill>
            <a:round/>
            <a:headEnd/>
            <a:tailEnd/>
          </a:ln>
        </p:spPr>
        <p:txBody>
          <a:bodyPr wrap="none" anchor="ctr"/>
          <a:lstStyle/>
          <a:p>
            <a:pPr algn="ctr"/>
            <a:r>
              <a:rPr lang="it-IT" b="1">
                <a:solidFill>
                  <a:schemeClr val="bg1"/>
                </a:solidFill>
              </a:rPr>
              <a:t>OGNI DROGA AGISCE SU SISTEMI CARATTERISTICI</a:t>
            </a:r>
          </a:p>
          <a:p>
            <a:pPr algn="ctr"/>
            <a:r>
              <a:rPr lang="it-IT" b="1">
                <a:solidFill>
                  <a:schemeClr val="bg1"/>
                </a:solidFill>
              </a:rPr>
              <a:t>E PRODUCE EFFETTI SPECIFICI</a:t>
            </a:r>
          </a:p>
        </p:txBody>
      </p:sp>
      <p:sp>
        <p:nvSpPr>
          <p:cNvPr id="2" name="AutoShape 5"/>
          <p:cNvSpPr>
            <a:spLocks noChangeArrowheads="1"/>
          </p:cNvSpPr>
          <p:nvPr/>
        </p:nvSpPr>
        <p:spPr bwMode="auto">
          <a:xfrm>
            <a:off x="214313" y="3044825"/>
            <a:ext cx="8748712" cy="936625"/>
          </a:xfrm>
          <a:prstGeom prst="roundRect">
            <a:avLst>
              <a:gd name="adj" fmla="val 16667"/>
            </a:avLst>
          </a:prstGeom>
          <a:solidFill>
            <a:schemeClr val="tx1"/>
          </a:solidFill>
          <a:ln w="19050">
            <a:solidFill>
              <a:schemeClr val="tx1"/>
            </a:solidFill>
            <a:round/>
            <a:headEnd/>
            <a:tailEnd/>
          </a:ln>
        </p:spPr>
        <p:txBody>
          <a:bodyPr wrap="none" anchor="ctr"/>
          <a:lstStyle/>
          <a:p>
            <a:pPr algn="ctr"/>
            <a:r>
              <a:rPr lang="it-IT" b="1" dirty="0">
                <a:solidFill>
                  <a:schemeClr val="bg1"/>
                </a:solidFill>
              </a:rPr>
              <a:t>SEDATIVE: DROGHE “GIÙ</a:t>
            </a:r>
            <a:r>
              <a:rPr lang="it-IT" sz="1800" b="1" dirty="0">
                <a:solidFill>
                  <a:schemeClr val="bg1"/>
                </a:solidFill>
              </a:rPr>
              <a:t>” (down)</a:t>
            </a:r>
          </a:p>
          <a:p>
            <a:pPr algn="ctr"/>
            <a:r>
              <a:rPr lang="it-IT" dirty="0">
                <a:solidFill>
                  <a:schemeClr val="bg1"/>
                </a:solidFill>
              </a:rPr>
              <a:t>Danno pace, tolgono ansie e paure (</a:t>
            </a:r>
            <a:r>
              <a:rPr lang="it-IT" dirty="0" smtClean="0">
                <a:solidFill>
                  <a:schemeClr val="bg1"/>
                </a:solidFill>
              </a:rPr>
              <a:t>es. </a:t>
            </a:r>
            <a:r>
              <a:rPr lang="it-IT" b="1" dirty="0" smtClean="0">
                <a:solidFill>
                  <a:srgbClr val="FF0000"/>
                </a:solidFill>
              </a:rPr>
              <a:t>eroina</a:t>
            </a:r>
            <a:r>
              <a:rPr lang="it-IT" dirty="0" smtClean="0">
                <a:solidFill>
                  <a:schemeClr val="bg1"/>
                </a:solidFill>
              </a:rPr>
              <a:t>).</a:t>
            </a:r>
            <a:endParaRPr lang="it-IT" dirty="0">
              <a:solidFill>
                <a:schemeClr val="bg1"/>
              </a:solidFill>
            </a:endParaRPr>
          </a:p>
        </p:txBody>
      </p:sp>
      <p:sp>
        <p:nvSpPr>
          <p:cNvPr id="17411" name="AutoShape 6"/>
          <p:cNvSpPr>
            <a:spLocks noChangeArrowheads="1"/>
          </p:cNvSpPr>
          <p:nvPr/>
        </p:nvSpPr>
        <p:spPr bwMode="auto">
          <a:xfrm>
            <a:off x="215900" y="4316413"/>
            <a:ext cx="8748713" cy="936625"/>
          </a:xfrm>
          <a:prstGeom prst="roundRect">
            <a:avLst>
              <a:gd name="adj" fmla="val 16667"/>
            </a:avLst>
          </a:prstGeom>
          <a:solidFill>
            <a:schemeClr val="tx1"/>
          </a:solidFill>
          <a:ln w="19050">
            <a:solidFill>
              <a:schemeClr val="tx1"/>
            </a:solidFill>
            <a:round/>
            <a:headEnd/>
            <a:tailEnd/>
          </a:ln>
        </p:spPr>
        <p:txBody>
          <a:bodyPr wrap="none" anchor="ctr"/>
          <a:lstStyle/>
          <a:p>
            <a:pPr algn="ctr"/>
            <a:r>
              <a:rPr lang="it-IT" b="1" dirty="0">
                <a:solidFill>
                  <a:schemeClr val="bg1"/>
                </a:solidFill>
              </a:rPr>
              <a:t>STIMOLANTI: DROGHE “SU</a:t>
            </a:r>
            <a:r>
              <a:rPr lang="it-IT" sz="1800" b="1" dirty="0">
                <a:solidFill>
                  <a:schemeClr val="bg1"/>
                </a:solidFill>
              </a:rPr>
              <a:t>” (up)</a:t>
            </a:r>
          </a:p>
          <a:p>
            <a:pPr algn="ctr"/>
            <a:r>
              <a:rPr lang="it-IT" dirty="0">
                <a:solidFill>
                  <a:schemeClr val="bg1"/>
                </a:solidFill>
              </a:rPr>
              <a:t>Danno sensazione di potenza, forza, energia, sicurezza</a:t>
            </a:r>
          </a:p>
          <a:p>
            <a:pPr algn="ctr"/>
            <a:r>
              <a:rPr lang="it-IT" dirty="0">
                <a:solidFill>
                  <a:schemeClr val="bg1"/>
                </a:solidFill>
              </a:rPr>
              <a:t> (</a:t>
            </a:r>
            <a:r>
              <a:rPr lang="it-IT" dirty="0" smtClean="0">
                <a:solidFill>
                  <a:schemeClr val="bg1"/>
                </a:solidFill>
              </a:rPr>
              <a:t>es. </a:t>
            </a:r>
            <a:r>
              <a:rPr lang="it-IT" b="1" dirty="0" smtClean="0">
                <a:solidFill>
                  <a:srgbClr val="FF0000"/>
                </a:solidFill>
              </a:rPr>
              <a:t>cocaina</a:t>
            </a:r>
            <a:r>
              <a:rPr lang="it-IT" dirty="0" smtClean="0">
                <a:solidFill>
                  <a:schemeClr val="bg1"/>
                </a:solidFill>
              </a:rPr>
              <a:t>).</a:t>
            </a:r>
            <a:endParaRPr lang="it-IT" dirty="0">
              <a:solidFill>
                <a:schemeClr val="bg1"/>
              </a:solidFill>
            </a:endParaRPr>
          </a:p>
        </p:txBody>
      </p:sp>
      <p:sp>
        <p:nvSpPr>
          <p:cNvPr id="17412" name="AutoShape 7"/>
          <p:cNvSpPr>
            <a:spLocks noChangeArrowheads="1"/>
          </p:cNvSpPr>
          <p:nvPr/>
        </p:nvSpPr>
        <p:spPr bwMode="auto">
          <a:xfrm>
            <a:off x="214313" y="5589588"/>
            <a:ext cx="8748712" cy="936625"/>
          </a:xfrm>
          <a:prstGeom prst="roundRect">
            <a:avLst>
              <a:gd name="adj" fmla="val 16667"/>
            </a:avLst>
          </a:prstGeom>
          <a:solidFill>
            <a:schemeClr val="tx1"/>
          </a:solidFill>
          <a:ln w="19050">
            <a:solidFill>
              <a:schemeClr val="tx1"/>
            </a:solidFill>
            <a:round/>
            <a:headEnd/>
            <a:tailEnd/>
          </a:ln>
        </p:spPr>
        <p:txBody>
          <a:bodyPr wrap="none" anchor="ctr"/>
          <a:lstStyle/>
          <a:p>
            <a:pPr algn="ctr"/>
            <a:r>
              <a:rPr lang="it-IT" b="1" dirty="0">
                <a:solidFill>
                  <a:schemeClr val="bg1"/>
                </a:solidFill>
              </a:rPr>
              <a:t>DISPERCETTIVE: DROGHE DEL VIAGGIO</a:t>
            </a:r>
            <a:endParaRPr lang="it-IT" sz="1800" b="1" dirty="0">
              <a:solidFill>
                <a:schemeClr val="bg1"/>
              </a:solidFill>
            </a:endParaRPr>
          </a:p>
          <a:p>
            <a:pPr algn="ctr"/>
            <a:r>
              <a:rPr lang="it-IT" dirty="0">
                <a:solidFill>
                  <a:schemeClr val="bg1"/>
                </a:solidFill>
              </a:rPr>
              <a:t>Fanno sognare ad occhi aperti</a:t>
            </a:r>
          </a:p>
          <a:p>
            <a:pPr algn="ctr"/>
            <a:r>
              <a:rPr lang="it-IT" dirty="0">
                <a:solidFill>
                  <a:schemeClr val="bg1"/>
                </a:solidFill>
              </a:rPr>
              <a:t>(</a:t>
            </a:r>
            <a:r>
              <a:rPr lang="it-IT" dirty="0" smtClean="0">
                <a:solidFill>
                  <a:schemeClr val="bg1"/>
                </a:solidFill>
              </a:rPr>
              <a:t>es. </a:t>
            </a:r>
            <a:r>
              <a:rPr lang="it-IT" b="1" dirty="0" smtClean="0">
                <a:solidFill>
                  <a:srgbClr val="FF0000"/>
                </a:solidFill>
              </a:rPr>
              <a:t>allucinogeni</a:t>
            </a:r>
            <a:r>
              <a:rPr lang="it-IT" dirty="0" smtClean="0">
                <a:solidFill>
                  <a:schemeClr val="bg1"/>
                </a:solidFill>
              </a:rPr>
              <a:t>).</a:t>
            </a:r>
            <a:endParaRPr lang="it-IT" dirty="0">
              <a:solidFill>
                <a:schemeClr val="bg1"/>
              </a:solidFill>
            </a:endParaRPr>
          </a:p>
        </p:txBody>
      </p:sp>
      <p:sp>
        <p:nvSpPr>
          <p:cNvPr id="27654" name="Rectangle 5"/>
          <p:cNvSpPr>
            <a:spLocks/>
          </p:cNvSpPr>
          <p:nvPr/>
        </p:nvSpPr>
        <p:spPr bwMode="auto">
          <a:xfrm>
            <a:off x="457200" y="152400"/>
            <a:ext cx="8229600" cy="1250950"/>
          </a:xfrm>
          <a:prstGeom prst="rect">
            <a:avLst/>
          </a:prstGeom>
          <a:noFill/>
          <a:ln w="9525">
            <a:noFill/>
            <a:miter lim="800000"/>
            <a:headEnd/>
            <a:tailEnd/>
          </a:ln>
        </p:spPr>
        <p:txBody>
          <a:bodyPr rIns="45720" anchor="ctr"/>
          <a:lstStyle/>
          <a:p>
            <a:pPr algn="ctr" eaLnBrk="0" hangingPunct="0"/>
            <a:r>
              <a:rPr lang="it-IT" sz="4500" b="1">
                <a:solidFill>
                  <a:srgbClr val="FFC800"/>
                </a:solidFill>
                <a:latin typeface="Aharoni" pitchFamily="2" charset="-79"/>
              </a:rPr>
              <a:t>CATEGORIE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FF0000"/>
                </a:solidFill>
                <a:latin typeface="Aharoni" pitchFamily="2" charset="-79"/>
                <a:cs typeface="Aharoni" pitchFamily="2" charset="-79"/>
              </a:rPr>
              <a:t>ALCOL</a:t>
            </a:r>
            <a:endParaRPr lang="it-IT" dirty="0">
              <a:solidFill>
                <a:srgbClr val="FF0000"/>
              </a:solidFill>
              <a:latin typeface="Aharoni" pitchFamily="2" charset="-79"/>
              <a:cs typeface="Aharoni" pitchFamily="2" charset="-79"/>
            </a:endParaRPr>
          </a:p>
        </p:txBody>
      </p:sp>
      <p:pic>
        <p:nvPicPr>
          <p:cNvPr id="6" name="Picture 4" descr="https://encrypted-tbn1.gstatic.com/images?q=tbn:ANd9GcQHV6MVDGQXIErK1EzeVjWpFLWQ-T3ywXk8nnjbzLqs_9oLoGE1"/>
          <p:cNvPicPr>
            <a:picLocks noGrp="1" noChangeAspect="1" noChangeArrowheads="1"/>
          </p:cNvPicPr>
          <p:nvPr>
            <p:ph idx="1"/>
          </p:nvPr>
        </p:nvPicPr>
        <p:blipFill>
          <a:blip r:embed="rId2" cstate="print"/>
          <a:srcRect/>
          <a:stretch>
            <a:fillRect/>
          </a:stretch>
        </p:blipFill>
        <p:spPr bwMode="auto">
          <a:xfrm>
            <a:off x="395536" y="1700808"/>
            <a:ext cx="8424936" cy="48965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539750" y="0"/>
            <a:ext cx="8229600" cy="1143000"/>
          </a:xfrm>
          <a:prstGeom prst="rect">
            <a:avLst/>
          </a:prstGeom>
          <a:noFill/>
          <a:ln w="9525">
            <a:noFill/>
            <a:round/>
            <a:headEnd/>
            <a:tailEnd/>
          </a:ln>
        </p:spPr>
        <p:txBody>
          <a:bodyPr lIns="0" rIns="0" bIns="0" anchor="b"/>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a:solidFill>
                  <a:srgbClr val="FFC000"/>
                </a:solidFill>
                <a:latin typeface="Aharoni" pitchFamily="2" charset="-79"/>
                <a:cs typeface="Aharoni" pitchFamily="2" charset="-79"/>
              </a:rPr>
              <a:t>  LE SOSTANZE</a:t>
            </a:r>
          </a:p>
        </p:txBody>
      </p:sp>
      <p:sp>
        <p:nvSpPr>
          <p:cNvPr id="7170" name="Text Box 2"/>
          <p:cNvSpPr txBox="1">
            <a:spLocks noChangeArrowheads="1"/>
          </p:cNvSpPr>
          <p:nvPr/>
        </p:nvSpPr>
        <p:spPr bwMode="auto">
          <a:xfrm>
            <a:off x="971600" y="1124744"/>
            <a:ext cx="6984677" cy="4751387"/>
          </a:xfrm>
          <a:prstGeom prst="rect">
            <a:avLst/>
          </a:prstGeom>
          <a:noFill/>
          <a:ln w="9525">
            <a:noFill/>
            <a:round/>
            <a:headEnd/>
            <a:tailEnd/>
          </a:ln>
          <a:effectLst/>
        </p:spPr>
        <p:txBody>
          <a:bodyPr/>
          <a:lstStyle/>
          <a:p>
            <a:pPr marL="257175" indent="-257175">
              <a:spcBef>
                <a:spcPts val="650"/>
              </a:spcBef>
              <a:buClr>
                <a:srgbClr val="0BD0D9"/>
              </a:buClr>
              <a:buSzPct val="95000"/>
              <a:buFont typeface="Wingdings 2" pitchFamily="16" charset="2"/>
              <a:buChar char=""/>
              <a:tabLst>
                <a:tab pos="257175" algn="l"/>
                <a:tab pos="704850" algn="l"/>
                <a:tab pos="1154113" algn="l"/>
                <a:tab pos="1603375" algn="l"/>
                <a:tab pos="2052638" algn="l"/>
                <a:tab pos="2501900" algn="l"/>
                <a:tab pos="2951163" algn="l"/>
                <a:tab pos="3400425" algn="l"/>
                <a:tab pos="3849688" algn="l"/>
                <a:tab pos="4298950" algn="l"/>
                <a:tab pos="4748213" algn="l"/>
                <a:tab pos="5197475" algn="l"/>
                <a:tab pos="5646738" algn="l"/>
                <a:tab pos="6096000" algn="l"/>
                <a:tab pos="6545263" algn="l"/>
                <a:tab pos="6994525" algn="l"/>
                <a:tab pos="7443788" algn="l"/>
                <a:tab pos="7893050" algn="l"/>
                <a:tab pos="8342313" algn="l"/>
                <a:tab pos="8791575" algn="l"/>
                <a:tab pos="9240838" algn="l"/>
              </a:tabLst>
              <a:defRPr/>
            </a:pPr>
            <a:endParaRPr lang="it-IT" sz="2600" dirty="0">
              <a:latin typeface="Constantia" pitchFamily="16" charset="0"/>
            </a:endParaRPr>
          </a:p>
          <a:p>
            <a:pPr marL="257175" indent="-257175">
              <a:spcBef>
                <a:spcPts val="650"/>
              </a:spcBef>
              <a:buClr>
                <a:srgbClr val="0BD0D9"/>
              </a:buClr>
              <a:buSzPct val="95000"/>
              <a:buFont typeface="Wingdings 2" pitchFamily="16" charset="2"/>
              <a:buChar char=""/>
              <a:tabLst>
                <a:tab pos="257175" algn="l"/>
                <a:tab pos="704850" algn="l"/>
                <a:tab pos="1154113" algn="l"/>
                <a:tab pos="1603375" algn="l"/>
                <a:tab pos="2052638" algn="l"/>
                <a:tab pos="2501900" algn="l"/>
                <a:tab pos="2951163" algn="l"/>
                <a:tab pos="3400425" algn="l"/>
                <a:tab pos="3849688" algn="l"/>
                <a:tab pos="4298950" algn="l"/>
                <a:tab pos="4748213" algn="l"/>
                <a:tab pos="5197475" algn="l"/>
                <a:tab pos="5646738" algn="l"/>
                <a:tab pos="6096000" algn="l"/>
                <a:tab pos="6545263" algn="l"/>
                <a:tab pos="6994525" algn="l"/>
                <a:tab pos="7443788" algn="l"/>
                <a:tab pos="7893050" algn="l"/>
                <a:tab pos="8342313" algn="l"/>
                <a:tab pos="8791575" algn="l"/>
                <a:tab pos="9240838" algn="l"/>
              </a:tabLst>
              <a:defRPr/>
            </a:pPr>
            <a:r>
              <a:rPr lang="it-IT" sz="2800" b="1" dirty="0" smtClean="0">
                <a:latin typeface="+mn-lt"/>
              </a:rPr>
              <a:t>Alcool</a:t>
            </a:r>
          </a:p>
          <a:p>
            <a:pPr marL="257175" indent="-257175">
              <a:spcBef>
                <a:spcPts val="650"/>
              </a:spcBef>
              <a:buClr>
                <a:srgbClr val="0BD0D9"/>
              </a:buClr>
              <a:buSzPct val="95000"/>
              <a:buFont typeface="Wingdings 2" pitchFamily="16" charset="2"/>
              <a:buChar char=""/>
              <a:tabLst>
                <a:tab pos="257175" algn="l"/>
                <a:tab pos="704850" algn="l"/>
                <a:tab pos="1154113" algn="l"/>
                <a:tab pos="1603375" algn="l"/>
                <a:tab pos="2052638" algn="l"/>
                <a:tab pos="2501900" algn="l"/>
                <a:tab pos="2951163" algn="l"/>
                <a:tab pos="3400425" algn="l"/>
                <a:tab pos="3849688" algn="l"/>
                <a:tab pos="4298950" algn="l"/>
                <a:tab pos="4748213" algn="l"/>
                <a:tab pos="5197475" algn="l"/>
                <a:tab pos="5646738" algn="l"/>
                <a:tab pos="6096000" algn="l"/>
                <a:tab pos="6545263" algn="l"/>
                <a:tab pos="6994525" algn="l"/>
                <a:tab pos="7443788" algn="l"/>
                <a:tab pos="7893050" algn="l"/>
                <a:tab pos="8342313" algn="l"/>
                <a:tab pos="8791575" algn="l"/>
                <a:tab pos="9240838" algn="l"/>
              </a:tabLst>
              <a:defRPr/>
            </a:pPr>
            <a:r>
              <a:rPr lang="it-IT" sz="2800" b="1" dirty="0" smtClean="0">
                <a:latin typeface="+mn-lt"/>
              </a:rPr>
              <a:t>Tabacco</a:t>
            </a:r>
          </a:p>
          <a:p>
            <a:pPr marL="257175" indent="-257175">
              <a:spcBef>
                <a:spcPts val="650"/>
              </a:spcBef>
              <a:buClr>
                <a:srgbClr val="0BD0D9"/>
              </a:buClr>
              <a:buSzPct val="95000"/>
              <a:buFont typeface="Wingdings 2" pitchFamily="16" charset="2"/>
              <a:buChar char=""/>
              <a:tabLst>
                <a:tab pos="257175" algn="l"/>
                <a:tab pos="704850" algn="l"/>
                <a:tab pos="1154113" algn="l"/>
                <a:tab pos="1603375" algn="l"/>
                <a:tab pos="2052638" algn="l"/>
                <a:tab pos="2501900" algn="l"/>
                <a:tab pos="2951163" algn="l"/>
                <a:tab pos="3400425" algn="l"/>
                <a:tab pos="3849688" algn="l"/>
                <a:tab pos="4298950" algn="l"/>
                <a:tab pos="4748213" algn="l"/>
                <a:tab pos="5197475" algn="l"/>
                <a:tab pos="5646738" algn="l"/>
                <a:tab pos="6096000" algn="l"/>
                <a:tab pos="6545263" algn="l"/>
                <a:tab pos="6994525" algn="l"/>
                <a:tab pos="7443788" algn="l"/>
                <a:tab pos="7893050" algn="l"/>
                <a:tab pos="8342313" algn="l"/>
                <a:tab pos="8791575" algn="l"/>
                <a:tab pos="9240838" algn="l"/>
              </a:tabLst>
              <a:defRPr/>
            </a:pPr>
            <a:r>
              <a:rPr lang="it-IT" sz="2800" b="1" dirty="0" smtClean="0">
                <a:latin typeface="+mn-lt"/>
              </a:rPr>
              <a:t>Cannabis</a:t>
            </a:r>
          </a:p>
          <a:p>
            <a:pPr marL="257175" indent="-257175">
              <a:spcBef>
                <a:spcPts val="650"/>
              </a:spcBef>
              <a:buClr>
                <a:srgbClr val="0BD0D9"/>
              </a:buClr>
              <a:buSzPct val="95000"/>
              <a:buFont typeface="Wingdings 2" pitchFamily="16" charset="2"/>
              <a:buChar char=""/>
              <a:tabLst>
                <a:tab pos="257175" algn="l"/>
                <a:tab pos="704850" algn="l"/>
                <a:tab pos="1154113" algn="l"/>
                <a:tab pos="1603375" algn="l"/>
                <a:tab pos="2052638" algn="l"/>
                <a:tab pos="2501900" algn="l"/>
                <a:tab pos="2951163" algn="l"/>
                <a:tab pos="3400425" algn="l"/>
                <a:tab pos="3849688" algn="l"/>
                <a:tab pos="4298950" algn="l"/>
                <a:tab pos="4748213" algn="l"/>
                <a:tab pos="5197475" algn="l"/>
                <a:tab pos="5646738" algn="l"/>
                <a:tab pos="6096000" algn="l"/>
                <a:tab pos="6545263" algn="l"/>
                <a:tab pos="6994525" algn="l"/>
                <a:tab pos="7443788" algn="l"/>
                <a:tab pos="7893050" algn="l"/>
                <a:tab pos="8342313" algn="l"/>
                <a:tab pos="8791575" algn="l"/>
                <a:tab pos="9240838" algn="l"/>
              </a:tabLst>
              <a:defRPr/>
            </a:pPr>
            <a:r>
              <a:rPr lang="it-IT" sz="2800" b="1" dirty="0" smtClean="0">
                <a:latin typeface="+mn-lt"/>
              </a:rPr>
              <a:t>Cocaina</a:t>
            </a:r>
            <a:endParaRPr lang="it-IT" sz="2800" b="1" dirty="0">
              <a:latin typeface="+mn-lt"/>
            </a:endParaRPr>
          </a:p>
          <a:p>
            <a:pPr marL="257175" indent="-257175">
              <a:spcBef>
                <a:spcPts val="650"/>
              </a:spcBef>
              <a:buClr>
                <a:srgbClr val="0BD0D9"/>
              </a:buClr>
              <a:buSzPct val="95000"/>
              <a:buFont typeface="Wingdings 2" pitchFamily="16" charset="2"/>
              <a:buChar char=""/>
              <a:tabLst>
                <a:tab pos="257175" algn="l"/>
                <a:tab pos="704850" algn="l"/>
                <a:tab pos="1154113" algn="l"/>
                <a:tab pos="1603375" algn="l"/>
                <a:tab pos="2052638" algn="l"/>
                <a:tab pos="2501900" algn="l"/>
                <a:tab pos="2951163" algn="l"/>
                <a:tab pos="3400425" algn="l"/>
                <a:tab pos="3849688" algn="l"/>
                <a:tab pos="4298950" algn="l"/>
                <a:tab pos="4748213" algn="l"/>
                <a:tab pos="5197475" algn="l"/>
                <a:tab pos="5646738" algn="l"/>
                <a:tab pos="6096000" algn="l"/>
                <a:tab pos="6545263" algn="l"/>
                <a:tab pos="6994525" algn="l"/>
                <a:tab pos="7443788" algn="l"/>
                <a:tab pos="7893050" algn="l"/>
                <a:tab pos="8342313" algn="l"/>
                <a:tab pos="8791575" algn="l"/>
                <a:tab pos="9240838" algn="l"/>
              </a:tabLst>
              <a:defRPr/>
            </a:pPr>
            <a:r>
              <a:rPr lang="it-IT" sz="2800" b="1" dirty="0" smtClean="0">
                <a:latin typeface="+mn-lt"/>
              </a:rPr>
              <a:t>Ecstasy</a:t>
            </a:r>
            <a:endParaRPr lang="it-IT" sz="2800" b="1" dirty="0">
              <a:latin typeface="+mn-lt"/>
            </a:endParaRPr>
          </a:p>
          <a:p>
            <a:pPr marL="257175" indent="-257175">
              <a:spcBef>
                <a:spcPts val="650"/>
              </a:spcBef>
              <a:buClr>
                <a:srgbClr val="0BD0D9"/>
              </a:buClr>
              <a:buSzPct val="95000"/>
              <a:buFont typeface="Wingdings 2" pitchFamily="16" charset="2"/>
              <a:buChar char=""/>
              <a:tabLst>
                <a:tab pos="257175" algn="l"/>
                <a:tab pos="704850" algn="l"/>
                <a:tab pos="1154113" algn="l"/>
                <a:tab pos="1603375" algn="l"/>
                <a:tab pos="2052638" algn="l"/>
                <a:tab pos="2501900" algn="l"/>
                <a:tab pos="2951163" algn="l"/>
                <a:tab pos="3400425" algn="l"/>
                <a:tab pos="3849688" algn="l"/>
                <a:tab pos="4298950" algn="l"/>
                <a:tab pos="4748213" algn="l"/>
                <a:tab pos="5197475" algn="l"/>
                <a:tab pos="5646738" algn="l"/>
                <a:tab pos="6096000" algn="l"/>
                <a:tab pos="6545263" algn="l"/>
                <a:tab pos="6994525" algn="l"/>
                <a:tab pos="7443788" algn="l"/>
                <a:tab pos="7893050" algn="l"/>
                <a:tab pos="8342313" algn="l"/>
                <a:tab pos="8791575" algn="l"/>
                <a:tab pos="9240838" algn="l"/>
              </a:tabLst>
              <a:defRPr/>
            </a:pPr>
            <a:r>
              <a:rPr lang="it-IT" sz="2800" b="1" dirty="0">
                <a:latin typeface="+mn-lt"/>
              </a:rPr>
              <a:t>Oppiacei</a:t>
            </a:r>
            <a:r>
              <a:rPr lang="it-IT" sz="2800" b="1" dirty="0">
                <a:solidFill>
                  <a:schemeClr val="accent1">
                    <a:lumMod val="40000"/>
                    <a:lumOff val="60000"/>
                  </a:schemeClr>
                </a:solidFill>
                <a:latin typeface="+mn-lt"/>
              </a:rPr>
              <a:t>( Morfina, </a:t>
            </a:r>
            <a:r>
              <a:rPr lang="it-IT" sz="2800" b="1" dirty="0" smtClean="0">
                <a:solidFill>
                  <a:schemeClr val="accent1">
                    <a:lumMod val="40000"/>
                    <a:lumOff val="60000"/>
                  </a:schemeClr>
                </a:solidFill>
                <a:latin typeface="+mn-lt"/>
              </a:rPr>
              <a:t>Eroina, </a:t>
            </a:r>
            <a:r>
              <a:rPr lang="it-IT" sz="2800" b="1" dirty="0" err="1" smtClean="0">
                <a:solidFill>
                  <a:schemeClr val="accent1">
                    <a:lumMod val="40000"/>
                    <a:lumOff val="60000"/>
                  </a:schemeClr>
                </a:solidFill>
                <a:latin typeface="+mn-lt"/>
              </a:rPr>
              <a:t>Desomorfina</a:t>
            </a:r>
            <a:r>
              <a:rPr lang="it-IT" sz="2800" b="1" dirty="0" smtClean="0">
                <a:solidFill>
                  <a:schemeClr val="accent1">
                    <a:lumMod val="40000"/>
                    <a:lumOff val="60000"/>
                  </a:schemeClr>
                </a:solidFill>
                <a:latin typeface="+mn-lt"/>
              </a:rPr>
              <a:t>)</a:t>
            </a:r>
            <a:endParaRPr lang="it-IT" sz="2800" b="1" dirty="0">
              <a:solidFill>
                <a:schemeClr val="accent1">
                  <a:lumMod val="40000"/>
                  <a:lumOff val="60000"/>
                </a:schemeClr>
              </a:solidFill>
              <a:latin typeface="+mn-lt"/>
            </a:endParaRPr>
          </a:p>
          <a:p>
            <a:pPr marL="257175" indent="-257175">
              <a:spcBef>
                <a:spcPts val="650"/>
              </a:spcBef>
              <a:buClr>
                <a:srgbClr val="0BD0D9"/>
              </a:buClr>
              <a:buSzPct val="95000"/>
              <a:buFont typeface="Wingdings 2" pitchFamily="16" charset="2"/>
              <a:buChar char=""/>
              <a:tabLst>
                <a:tab pos="257175" algn="l"/>
                <a:tab pos="704850" algn="l"/>
                <a:tab pos="1154113" algn="l"/>
                <a:tab pos="1603375" algn="l"/>
                <a:tab pos="2052638" algn="l"/>
                <a:tab pos="2501900" algn="l"/>
                <a:tab pos="2951163" algn="l"/>
                <a:tab pos="3400425" algn="l"/>
                <a:tab pos="3849688" algn="l"/>
                <a:tab pos="4298950" algn="l"/>
                <a:tab pos="4748213" algn="l"/>
                <a:tab pos="5197475" algn="l"/>
                <a:tab pos="5646738" algn="l"/>
                <a:tab pos="6096000" algn="l"/>
                <a:tab pos="6545263" algn="l"/>
                <a:tab pos="6994525" algn="l"/>
                <a:tab pos="7443788" algn="l"/>
                <a:tab pos="7893050" algn="l"/>
                <a:tab pos="8342313" algn="l"/>
                <a:tab pos="8791575" algn="l"/>
                <a:tab pos="9240838" algn="l"/>
              </a:tabLst>
              <a:defRPr/>
            </a:pPr>
            <a:r>
              <a:rPr lang="it-IT" sz="2800" b="1" dirty="0" smtClean="0">
                <a:latin typeface="+mn-lt"/>
              </a:rPr>
              <a:t>Allucinogeni</a:t>
            </a:r>
            <a:r>
              <a:rPr lang="it-IT" sz="2800" b="1" dirty="0" smtClean="0">
                <a:solidFill>
                  <a:schemeClr val="accent1">
                    <a:lumMod val="40000"/>
                    <a:lumOff val="60000"/>
                  </a:schemeClr>
                </a:solidFill>
                <a:latin typeface="+mn-lt"/>
              </a:rPr>
              <a:t> (Ketamina, LSD)</a:t>
            </a:r>
            <a:endParaRPr lang="it-IT" sz="2800" b="1" dirty="0">
              <a:solidFill>
                <a:schemeClr val="accent1">
                  <a:lumMod val="40000"/>
                  <a:lumOff val="60000"/>
                </a:schemeClr>
              </a:solidFill>
              <a:latin typeface="+mn-lt"/>
            </a:endParaRPr>
          </a:p>
          <a:p>
            <a:pPr marL="257175" indent="-257175">
              <a:spcBef>
                <a:spcPts val="650"/>
              </a:spcBef>
              <a:buClr>
                <a:srgbClr val="0BD0D9"/>
              </a:buClr>
              <a:buSzPct val="95000"/>
              <a:buFont typeface="Wingdings 2" pitchFamily="16" charset="2"/>
              <a:buChar char=""/>
              <a:tabLst>
                <a:tab pos="257175" algn="l"/>
                <a:tab pos="704850" algn="l"/>
                <a:tab pos="1154113" algn="l"/>
                <a:tab pos="1603375" algn="l"/>
                <a:tab pos="2052638" algn="l"/>
                <a:tab pos="2501900" algn="l"/>
                <a:tab pos="2951163" algn="l"/>
                <a:tab pos="3400425" algn="l"/>
                <a:tab pos="3849688" algn="l"/>
                <a:tab pos="4298950" algn="l"/>
                <a:tab pos="4748213" algn="l"/>
                <a:tab pos="5197475" algn="l"/>
                <a:tab pos="5646738" algn="l"/>
                <a:tab pos="6096000" algn="l"/>
                <a:tab pos="6545263" algn="l"/>
                <a:tab pos="6994525" algn="l"/>
                <a:tab pos="7443788" algn="l"/>
                <a:tab pos="7893050" algn="l"/>
                <a:tab pos="8342313" algn="l"/>
                <a:tab pos="8791575" algn="l"/>
                <a:tab pos="9240838" algn="l"/>
              </a:tabLst>
              <a:defRPr/>
            </a:pPr>
            <a:r>
              <a:rPr lang="it-IT" sz="2800" b="1" dirty="0" smtClean="0">
                <a:latin typeface="+mn-lt"/>
              </a:rPr>
              <a:t>Energy </a:t>
            </a:r>
            <a:r>
              <a:rPr lang="it-IT" sz="2800" b="1" dirty="0" err="1" smtClean="0">
                <a:latin typeface="+mn-lt"/>
              </a:rPr>
              <a:t>Drinks</a:t>
            </a:r>
            <a:r>
              <a:rPr lang="it-IT" sz="2800" b="1" dirty="0" smtClean="0">
                <a:latin typeface="+mn-lt"/>
              </a:rPr>
              <a:t> </a:t>
            </a:r>
            <a:r>
              <a:rPr lang="it-IT" sz="2800" b="1" dirty="0" smtClean="0">
                <a:solidFill>
                  <a:schemeClr val="accent1">
                    <a:lumMod val="40000"/>
                    <a:lumOff val="60000"/>
                  </a:schemeClr>
                </a:solidFill>
                <a:latin typeface="+mn-lt"/>
              </a:rPr>
              <a:t>(Caffeina)</a:t>
            </a:r>
          </a:p>
          <a:p>
            <a:pPr marL="257175" indent="-257175">
              <a:spcBef>
                <a:spcPts val="650"/>
              </a:spcBef>
              <a:buClr>
                <a:srgbClr val="0BD0D9"/>
              </a:buClr>
              <a:buSzPct val="95000"/>
              <a:buFont typeface="Wingdings 2" pitchFamily="16" charset="2"/>
              <a:buChar char=""/>
              <a:tabLst>
                <a:tab pos="257175" algn="l"/>
                <a:tab pos="704850" algn="l"/>
                <a:tab pos="1154113" algn="l"/>
                <a:tab pos="1603375" algn="l"/>
                <a:tab pos="2052638" algn="l"/>
                <a:tab pos="2501900" algn="l"/>
                <a:tab pos="2951163" algn="l"/>
                <a:tab pos="3400425" algn="l"/>
                <a:tab pos="3849688" algn="l"/>
                <a:tab pos="4298950" algn="l"/>
                <a:tab pos="4748213" algn="l"/>
                <a:tab pos="5197475" algn="l"/>
                <a:tab pos="5646738" algn="l"/>
                <a:tab pos="6096000" algn="l"/>
                <a:tab pos="6545263" algn="l"/>
                <a:tab pos="6994525" algn="l"/>
                <a:tab pos="7443788" algn="l"/>
                <a:tab pos="7893050" algn="l"/>
                <a:tab pos="8342313" algn="l"/>
                <a:tab pos="8791575" algn="l"/>
                <a:tab pos="9240838" algn="l"/>
              </a:tabLst>
              <a:defRPr/>
            </a:pPr>
            <a:r>
              <a:rPr lang="it-IT" sz="2800" b="1" dirty="0" smtClean="0">
                <a:latin typeface="+mn-lt"/>
              </a:rPr>
              <a:t>Club </a:t>
            </a:r>
            <a:r>
              <a:rPr lang="it-IT" sz="2800" b="1" dirty="0" err="1" smtClean="0">
                <a:latin typeface="+mn-lt"/>
              </a:rPr>
              <a:t>Drugs</a:t>
            </a:r>
            <a:endParaRPr lang="it-IT" sz="2800" b="1" dirty="0">
              <a:latin typeface="+mn-lt"/>
            </a:endParaRPr>
          </a:p>
          <a:p>
            <a:pPr marL="257175" indent="-257175">
              <a:spcBef>
                <a:spcPts val="650"/>
              </a:spcBef>
              <a:buClr>
                <a:srgbClr val="0BD0D9"/>
              </a:buClr>
              <a:buSzPct val="95000"/>
              <a:buFont typeface="Wingdings 2" pitchFamily="16" charset="2"/>
              <a:buChar char=""/>
              <a:tabLst>
                <a:tab pos="257175" algn="l"/>
                <a:tab pos="704850" algn="l"/>
                <a:tab pos="1154113" algn="l"/>
                <a:tab pos="1603375" algn="l"/>
                <a:tab pos="2052638" algn="l"/>
                <a:tab pos="2501900" algn="l"/>
                <a:tab pos="2951163" algn="l"/>
                <a:tab pos="3400425" algn="l"/>
                <a:tab pos="3849688" algn="l"/>
                <a:tab pos="4298950" algn="l"/>
                <a:tab pos="4748213" algn="l"/>
                <a:tab pos="5197475" algn="l"/>
                <a:tab pos="5646738" algn="l"/>
                <a:tab pos="6096000" algn="l"/>
                <a:tab pos="6545263" algn="l"/>
                <a:tab pos="6994525" algn="l"/>
                <a:tab pos="7443788" algn="l"/>
                <a:tab pos="7893050" algn="l"/>
                <a:tab pos="8342313" algn="l"/>
                <a:tab pos="8791575" algn="l"/>
                <a:tab pos="9240838" algn="l"/>
              </a:tabLst>
              <a:defRPr/>
            </a:pPr>
            <a:r>
              <a:rPr lang="it-IT" sz="2800" b="1" dirty="0">
                <a:latin typeface="+mn-lt"/>
              </a:rPr>
              <a:t>Solventi, colle resine e </a:t>
            </a:r>
            <a:r>
              <a:rPr lang="it-IT" sz="2800" b="1" dirty="0" smtClean="0">
                <a:latin typeface="+mn-lt"/>
              </a:rPr>
              <a:t>vernici</a:t>
            </a:r>
            <a:endParaRPr lang="it-IT" sz="2800" b="1" dirty="0">
              <a:latin typeface="+mn-lt"/>
            </a:endParaRPr>
          </a:p>
          <a:p>
            <a:pPr marL="257175" indent="-257175">
              <a:spcBef>
                <a:spcPts val="650"/>
              </a:spcBef>
              <a:buSzPct val="95000"/>
              <a:tabLst>
                <a:tab pos="257175" algn="l"/>
                <a:tab pos="704850" algn="l"/>
                <a:tab pos="1154113" algn="l"/>
                <a:tab pos="1603375" algn="l"/>
                <a:tab pos="2052638" algn="l"/>
                <a:tab pos="2501900" algn="l"/>
                <a:tab pos="2951163" algn="l"/>
                <a:tab pos="3400425" algn="l"/>
                <a:tab pos="3849688" algn="l"/>
                <a:tab pos="4298950" algn="l"/>
                <a:tab pos="4748213" algn="l"/>
                <a:tab pos="5197475" algn="l"/>
                <a:tab pos="5646738" algn="l"/>
                <a:tab pos="6096000" algn="l"/>
                <a:tab pos="6545263" algn="l"/>
                <a:tab pos="6994525" algn="l"/>
                <a:tab pos="7443788" algn="l"/>
                <a:tab pos="7893050" algn="l"/>
                <a:tab pos="8342313" algn="l"/>
                <a:tab pos="8791575" algn="l"/>
                <a:tab pos="9240838" algn="l"/>
              </a:tabLst>
              <a:defRPr/>
            </a:pPr>
            <a:endParaRPr lang="it-IT" sz="2600" dirty="0">
              <a:solidFill>
                <a:srgbClr val="02303E"/>
              </a:solidFill>
              <a:latin typeface="Constantia" pitchFamily="1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5"/>
          <p:cNvGrpSpPr>
            <a:grpSpLocks/>
          </p:cNvGrpSpPr>
          <p:nvPr/>
        </p:nvGrpSpPr>
        <p:grpSpPr bwMode="auto">
          <a:xfrm>
            <a:off x="334963" y="1944688"/>
            <a:ext cx="8474075" cy="4413250"/>
            <a:chOff x="0" y="106367"/>
            <a:chExt cx="8472518" cy="4413239"/>
          </a:xfrm>
        </p:grpSpPr>
        <p:sp>
          <p:nvSpPr>
            <p:cNvPr id="7" name="Rounded Rectangle 6"/>
            <p:cNvSpPr/>
            <p:nvPr/>
          </p:nvSpPr>
          <p:spPr>
            <a:xfrm>
              <a:off x="0" y="106367"/>
              <a:ext cx="8472518" cy="4413239"/>
            </a:xfrm>
            <a:prstGeom prst="roundRect">
              <a:avLst/>
            </a:prstGeom>
            <a:solidFill>
              <a:schemeClr val="tx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Rounded Rectangle 4"/>
            <p:cNvSpPr/>
            <p:nvPr/>
          </p:nvSpPr>
          <p:spPr>
            <a:xfrm>
              <a:off x="132557" y="322266"/>
              <a:ext cx="8279398" cy="3981440"/>
            </a:xfrm>
            <a:prstGeom prst="rect">
              <a:avLst/>
            </a:prstGeom>
          </p:spPr>
          <p:style>
            <a:lnRef idx="0">
              <a:scrgbClr r="0" g="0" b="0"/>
            </a:lnRef>
            <a:fillRef idx="0">
              <a:scrgbClr r="0" g="0" b="0"/>
            </a:fillRef>
            <a:effectRef idx="0">
              <a:scrgbClr r="0" g="0" b="0"/>
            </a:effectRef>
            <a:fontRef idx="minor">
              <a:schemeClr val="lt1"/>
            </a:fontRef>
          </p:style>
          <p:txBody>
            <a:bodyPr lIns="156210" tIns="156210" rIns="156210" bIns="156210" spcCol="1270" anchor="ctr"/>
            <a:lstStyle/>
            <a:p>
              <a:pPr algn="ctr" defTabSz="1822450">
                <a:lnSpc>
                  <a:spcPct val="90000"/>
                </a:lnSpc>
                <a:spcAft>
                  <a:spcPct val="35000"/>
                </a:spcAft>
                <a:buClr>
                  <a:schemeClr val="accent1"/>
                </a:buClr>
                <a:buSzPct val="80000"/>
                <a:defRPr/>
              </a:pPr>
              <a:r>
                <a:rPr lang="it-IT" sz="4100" b="1" dirty="0">
                  <a:solidFill>
                    <a:schemeClr val="bg1"/>
                  </a:solidFill>
                </a:rPr>
                <a:t>Con il termine </a:t>
              </a:r>
              <a:r>
                <a:rPr lang="it-IT" sz="4100" b="1" dirty="0" smtClean="0">
                  <a:solidFill>
                    <a:schemeClr val="bg1"/>
                  </a:solidFill>
                </a:rPr>
                <a:t>  </a:t>
              </a:r>
              <a:r>
                <a:rPr lang="it-IT" sz="4800" b="1" dirty="0" smtClean="0">
                  <a:solidFill>
                    <a:schemeClr val="bg1"/>
                  </a:solidFill>
                </a:rPr>
                <a:t>alcol</a:t>
              </a:r>
              <a:r>
                <a:rPr lang="it-IT" sz="4100" b="1" dirty="0" smtClean="0">
                  <a:solidFill>
                    <a:schemeClr val="bg1"/>
                  </a:solidFill>
                </a:rPr>
                <a:t>     si </a:t>
              </a:r>
              <a:r>
                <a:rPr lang="it-IT" sz="4100" b="1" dirty="0">
                  <a:solidFill>
                    <a:schemeClr val="bg1"/>
                  </a:solidFill>
                </a:rPr>
                <a:t>intende comunemente riferirsi </a:t>
              </a:r>
              <a:r>
                <a:rPr lang="it-IT" sz="4100" b="1" dirty="0" smtClean="0">
                  <a:solidFill>
                    <a:schemeClr val="bg1"/>
                  </a:solidFill>
                </a:rPr>
                <a:t>all‘</a:t>
              </a:r>
            </a:p>
            <a:p>
              <a:pPr algn="ctr" defTabSz="1822450">
                <a:lnSpc>
                  <a:spcPct val="90000"/>
                </a:lnSpc>
                <a:spcAft>
                  <a:spcPct val="35000"/>
                </a:spcAft>
                <a:buClr>
                  <a:schemeClr val="accent1"/>
                </a:buClr>
                <a:buSzPct val="80000"/>
                <a:defRPr/>
              </a:pPr>
              <a:r>
                <a:rPr lang="it-IT" sz="4100" b="1" dirty="0" smtClean="0">
                  <a:solidFill>
                    <a:srgbClr val="FF0000"/>
                  </a:solidFill>
                  <a:latin typeface="Aharoni" pitchFamily="2" charset="-79"/>
                  <a:cs typeface="Aharoni" pitchFamily="2" charset="-79"/>
                </a:rPr>
                <a:t>ALCOL ETILICO o ETANOLO</a:t>
              </a:r>
              <a:endParaRPr lang="it-IT" sz="4100" b="1" dirty="0">
                <a:solidFill>
                  <a:srgbClr val="FF0000"/>
                </a:solidFill>
                <a:latin typeface="Aharoni" pitchFamily="2" charset="-79"/>
                <a:cs typeface="Aharoni" pitchFamily="2" charset="-79"/>
              </a:endParaRPr>
            </a:p>
            <a:p>
              <a:pPr algn="ctr" defTabSz="1822450">
                <a:lnSpc>
                  <a:spcPct val="90000"/>
                </a:lnSpc>
                <a:spcAft>
                  <a:spcPct val="35000"/>
                </a:spcAft>
                <a:buClr>
                  <a:schemeClr val="accent1"/>
                </a:buClr>
                <a:buSzPct val="80000"/>
                <a:defRPr/>
              </a:pPr>
              <a:r>
                <a:rPr lang="it-IT" sz="4100" b="1" dirty="0" smtClean="0">
                  <a:solidFill>
                    <a:schemeClr val="bg1"/>
                  </a:solidFill>
                </a:rPr>
                <a:t>che è il componente </a:t>
              </a:r>
              <a:r>
                <a:rPr lang="it-IT" sz="4100" b="1" dirty="0">
                  <a:solidFill>
                    <a:schemeClr val="bg1"/>
                  </a:solidFill>
                </a:rPr>
                <a:t>psicoattivo presente </a:t>
              </a:r>
              <a:r>
                <a:rPr lang="it-IT" sz="4100" b="1" dirty="0" smtClean="0">
                  <a:solidFill>
                    <a:schemeClr val="bg1"/>
                  </a:solidFill>
                </a:rPr>
                <a:t>nelle bevande </a:t>
              </a:r>
              <a:r>
                <a:rPr lang="it-IT" sz="4100" b="1" dirty="0">
                  <a:solidFill>
                    <a:schemeClr val="bg1"/>
                  </a:solidFill>
                </a:rPr>
                <a:t>alcoliche. </a:t>
              </a:r>
            </a:p>
          </p:txBody>
        </p:sp>
      </p:grpSp>
      <p:sp>
        <p:nvSpPr>
          <p:cNvPr id="29699" name="Rectangle 8"/>
          <p:cNvSpPr>
            <a:spLocks/>
          </p:cNvSpPr>
          <p:nvPr/>
        </p:nvSpPr>
        <p:spPr bwMode="auto">
          <a:xfrm>
            <a:off x="457200" y="115888"/>
            <a:ext cx="8229600" cy="1250950"/>
          </a:xfrm>
          <a:prstGeom prst="rect">
            <a:avLst/>
          </a:prstGeom>
          <a:noFill/>
          <a:ln w="9525">
            <a:noFill/>
            <a:miter lim="800000"/>
            <a:headEnd/>
            <a:tailEnd/>
          </a:ln>
        </p:spPr>
        <p:txBody>
          <a:bodyPr rIns="45720" anchor="ctr"/>
          <a:lstStyle/>
          <a:p>
            <a:pPr algn="ctr" eaLnBrk="0" hangingPunct="0"/>
            <a:r>
              <a:rPr lang="it-IT" sz="4500" b="1" dirty="0">
                <a:solidFill>
                  <a:srgbClr val="FFC800"/>
                </a:solidFill>
                <a:latin typeface="Aharoni" pitchFamily="2" charset="-79"/>
              </a:rPr>
              <a:t>ALCOL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5448"/>
            <a:ext cx="9144000" cy="1252728"/>
          </a:xfrm>
        </p:spPr>
        <p:txBody>
          <a:bodyPr>
            <a:noAutofit/>
          </a:bodyPr>
          <a:lstStyle/>
          <a:p>
            <a:pPr algn="ctr"/>
            <a:r>
              <a:rPr lang="it-IT" sz="3900" dirty="0" err="1" smtClean="0">
                <a:latin typeface="Aharoni" pitchFamily="2" charset="-79"/>
                <a:cs typeface="Aharoni" pitchFamily="2" charset="-79"/>
              </a:rPr>
              <a:t>Perche’</a:t>
            </a:r>
            <a:r>
              <a:rPr lang="it-IT" sz="3900" dirty="0" smtClean="0">
                <a:latin typeface="Aharoni" pitchFamily="2" charset="-79"/>
                <a:cs typeface="Aharoni" pitchFamily="2" charset="-79"/>
              </a:rPr>
              <a:t/>
            </a:r>
            <a:br>
              <a:rPr lang="it-IT" sz="3900" dirty="0" smtClean="0">
                <a:latin typeface="Aharoni" pitchFamily="2" charset="-79"/>
                <a:cs typeface="Aharoni" pitchFamily="2" charset="-79"/>
              </a:rPr>
            </a:br>
            <a:r>
              <a:rPr lang="it-IT" sz="3900" dirty="0" smtClean="0">
                <a:latin typeface="Aharoni" pitchFamily="2" charset="-79"/>
                <a:cs typeface="Aharoni" pitchFamily="2" charset="-79"/>
              </a:rPr>
              <a:t>l’alcol non sembra una droga</a:t>
            </a:r>
            <a:endParaRPr lang="it-IT" sz="3900" dirty="0">
              <a:latin typeface="Aharoni" pitchFamily="2" charset="-79"/>
              <a:cs typeface="Aharoni" pitchFamily="2" charset="-79"/>
            </a:endParaRPr>
          </a:p>
        </p:txBody>
      </p:sp>
      <p:sp>
        <p:nvSpPr>
          <p:cNvPr id="3" name="Segnaposto contenuto 2"/>
          <p:cNvSpPr>
            <a:spLocks noGrp="1"/>
          </p:cNvSpPr>
          <p:nvPr>
            <p:ph idx="1"/>
          </p:nvPr>
        </p:nvSpPr>
        <p:spPr/>
        <p:txBody>
          <a:bodyPr/>
          <a:lstStyle/>
          <a:p>
            <a:r>
              <a:rPr lang="it-IT" dirty="0" smtClean="0"/>
              <a:t>E’ legale, e quindi è percepito come più innocuo rispetto ad altre sostanze da abuso</a:t>
            </a:r>
          </a:p>
          <a:p>
            <a:endParaRPr lang="it-IT" dirty="0" smtClean="0"/>
          </a:p>
          <a:p>
            <a:r>
              <a:rPr lang="it-IT" dirty="0" smtClean="0"/>
              <a:t>Una cosa che viene così ben presentata nelle pubblicità non può essere pericolosa</a:t>
            </a:r>
          </a:p>
          <a:p>
            <a:endParaRPr lang="it-IT" dirty="0" smtClean="0"/>
          </a:p>
          <a:p>
            <a:r>
              <a:rPr lang="it-IT" dirty="0" smtClean="0"/>
              <a:t>False credenze gli conferiscono proprietà che non possiede</a:t>
            </a:r>
            <a:endParaRPr lang="it-IT" dirty="0"/>
          </a:p>
        </p:txBody>
      </p:sp>
      <p:sp>
        <p:nvSpPr>
          <p:cNvPr id="6" name="Rettangolo 5"/>
          <p:cNvSpPr/>
          <p:nvPr/>
        </p:nvSpPr>
        <p:spPr>
          <a:xfrm>
            <a:off x="2627784" y="188640"/>
            <a:ext cx="2880320"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2699792" y="-459432"/>
            <a:ext cx="2736304" cy="2400657"/>
          </a:xfrm>
          <a:prstGeom prst="rect">
            <a:avLst/>
          </a:prstGeom>
          <a:noFill/>
        </p:spPr>
        <p:txBody>
          <a:bodyPr wrap="square" lIns="91440" tIns="45720" rIns="91440" bIns="45720">
            <a:spAutoFit/>
          </a:bodyPr>
          <a:lstStyle/>
          <a:p>
            <a:pPr algn="ctr"/>
            <a:r>
              <a:rPr lang="it-IT" sz="14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è</a:t>
            </a:r>
            <a:endParaRPr lang="it-IT" sz="14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7" name="Picture 2" descr="https://encrypted-tbn1.gstatic.com/images?q=tbn:ANd9GcQ7deG9pvg-uZ-HedNxr3WzHfDlgtwBLo6awENYTV00iPlEZFnESg"/>
          <p:cNvPicPr>
            <a:picLocks noChangeAspect="1" noChangeArrowheads="1"/>
          </p:cNvPicPr>
          <p:nvPr/>
        </p:nvPicPr>
        <p:blipFill>
          <a:blip r:embed="rId3" cstate="print"/>
          <a:srcRect/>
          <a:stretch>
            <a:fillRect/>
          </a:stretch>
        </p:blipFill>
        <p:spPr bwMode="auto">
          <a:xfrm>
            <a:off x="539552" y="1844824"/>
            <a:ext cx="8136904" cy="4608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alcolismo\no_alcol_big.gif"/>
          <p:cNvPicPr>
            <a:picLocks noChangeAspect="1" noChangeArrowheads="1"/>
          </p:cNvPicPr>
          <p:nvPr/>
        </p:nvPicPr>
        <p:blipFill>
          <a:blip r:embed="rId3" cstate="print"/>
          <a:srcRect/>
          <a:stretch>
            <a:fillRect/>
          </a:stretch>
        </p:blipFill>
        <p:spPr bwMode="auto">
          <a:xfrm>
            <a:off x="1043608" y="1628800"/>
            <a:ext cx="6929437" cy="4900612"/>
          </a:xfrm>
          <a:prstGeom prst="rect">
            <a:avLst/>
          </a:prstGeom>
          <a:noFill/>
          <a:ln w="9525">
            <a:noFill/>
            <a:miter lim="800000"/>
            <a:headEnd/>
            <a:tailEnd/>
          </a:ln>
        </p:spPr>
      </p:pic>
      <p:sp>
        <p:nvSpPr>
          <p:cNvPr id="31747" name="Rectangle 8"/>
          <p:cNvSpPr>
            <a:spLocks/>
          </p:cNvSpPr>
          <p:nvPr/>
        </p:nvSpPr>
        <p:spPr bwMode="auto">
          <a:xfrm>
            <a:off x="457200" y="115888"/>
            <a:ext cx="8229600" cy="1250950"/>
          </a:xfrm>
          <a:prstGeom prst="rect">
            <a:avLst/>
          </a:prstGeom>
          <a:noFill/>
          <a:ln w="9525">
            <a:noFill/>
            <a:miter lim="800000"/>
            <a:headEnd/>
            <a:tailEnd/>
          </a:ln>
        </p:spPr>
        <p:txBody>
          <a:bodyPr rIns="45720" anchor="ctr"/>
          <a:lstStyle/>
          <a:p>
            <a:pPr algn="ctr" eaLnBrk="0" hangingPunct="0"/>
            <a:r>
              <a:rPr lang="it-IT" sz="4500" b="1">
                <a:solidFill>
                  <a:srgbClr val="FFC800"/>
                </a:solidFill>
                <a:latin typeface="Aharoni" pitchFamily="2" charset="-79"/>
              </a:rPr>
              <a:t>ALCOL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Aharoni" pitchFamily="2" charset="-79"/>
                <a:cs typeface="Aharoni" pitchFamily="2" charset="-79"/>
              </a:rPr>
              <a:t>ABUSO </a:t>
            </a:r>
            <a:r>
              <a:rPr lang="it-IT" dirty="0" err="1" smtClean="0">
                <a:latin typeface="Aharoni" pitchFamily="2" charset="-79"/>
                <a:cs typeface="Aharoni" pitchFamily="2" charset="-79"/>
              </a:rPr>
              <a:t>DI</a:t>
            </a:r>
            <a:r>
              <a:rPr lang="it-IT" dirty="0" smtClean="0">
                <a:latin typeface="Aharoni" pitchFamily="2" charset="-79"/>
                <a:cs typeface="Aharoni" pitchFamily="2" charset="-79"/>
              </a:rPr>
              <a:t> ALCOL</a:t>
            </a:r>
            <a:endParaRPr lang="it-IT" dirty="0">
              <a:latin typeface="Aharoni" pitchFamily="2" charset="-79"/>
              <a:cs typeface="Aharoni" pitchFamily="2" charset="-79"/>
            </a:endParaRPr>
          </a:p>
        </p:txBody>
      </p:sp>
      <p:sp>
        <p:nvSpPr>
          <p:cNvPr id="4" name="Segnaposto testo 3"/>
          <p:cNvSpPr>
            <a:spLocks noGrp="1"/>
          </p:cNvSpPr>
          <p:nvPr>
            <p:ph type="body" idx="1"/>
          </p:nvPr>
        </p:nvSpPr>
        <p:spPr>
          <a:xfrm>
            <a:off x="395536" y="1340768"/>
            <a:ext cx="4040188" cy="715355"/>
          </a:xfrm>
        </p:spPr>
        <p:txBody>
          <a:bodyPr/>
          <a:lstStyle/>
          <a:p>
            <a:r>
              <a:rPr lang="it-IT" sz="3200" dirty="0" smtClean="0">
                <a:solidFill>
                  <a:srgbClr val="C00000"/>
                </a:solidFill>
                <a:latin typeface="Aharoni" pitchFamily="2" charset="-79"/>
                <a:cs typeface="Aharoni" pitchFamily="2" charset="-79"/>
              </a:rPr>
              <a:t>      ACUTO</a:t>
            </a:r>
            <a:endParaRPr lang="it-IT" sz="3200" dirty="0">
              <a:solidFill>
                <a:srgbClr val="C00000"/>
              </a:solidFill>
              <a:latin typeface="Aharoni" pitchFamily="2" charset="-79"/>
              <a:cs typeface="Aharoni" pitchFamily="2" charset="-79"/>
            </a:endParaRPr>
          </a:p>
        </p:txBody>
      </p:sp>
      <p:sp>
        <p:nvSpPr>
          <p:cNvPr id="3" name="Segnaposto contenuto 2"/>
          <p:cNvSpPr>
            <a:spLocks noGrp="1"/>
          </p:cNvSpPr>
          <p:nvPr>
            <p:ph sz="half" idx="2"/>
          </p:nvPr>
        </p:nvSpPr>
        <p:spPr>
          <a:xfrm>
            <a:off x="0" y="1628800"/>
            <a:ext cx="3851920" cy="3951288"/>
          </a:xfrm>
        </p:spPr>
        <p:txBody>
          <a:bodyPr/>
          <a:lstStyle/>
          <a:p>
            <a:pPr algn="ctr">
              <a:buNone/>
            </a:pPr>
            <a:endParaRPr lang="it-IT" dirty="0" smtClean="0">
              <a:cs typeface="Aharoni" pitchFamily="2" charset="-79"/>
            </a:endParaRPr>
          </a:p>
          <a:p>
            <a:pPr algn="ctr">
              <a:buNone/>
            </a:pPr>
            <a:r>
              <a:rPr lang="it-IT" dirty="0" smtClean="0">
                <a:cs typeface="Aharoni" pitchFamily="2" charset="-79"/>
              </a:rPr>
              <a:t>VIENE ASSUNTA UN’ECCESSIVA QUANTITA’ </a:t>
            </a:r>
            <a:r>
              <a:rPr lang="it-IT" dirty="0" err="1" smtClean="0">
                <a:cs typeface="Aharoni" pitchFamily="2" charset="-79"/>
              </a:rPr>
              <a:t>DI</a:t>
            </a:r>
            <a:r>
              <a:rPr lang="it-IT" dirty="0" smtClean="0">
                <a:cs typeface="Aharoni" pitchFamily="2" charset="-79"/>
              </a:rPr>
              <a:t> ALCOL IN UNA SOLA OCCASIONE</a:t>
            </a:r>
          </a:p>
          <a:p>
            <a:pPr algn="ctr">
              <a:buNone/>
            </a:pPr>
            <a:endParaRPr lang="it-IT" dirty="0" smtClean="0">
              <a:cs typeface="Aharoni" pitchFamily="2" charset="-79"/>
            </a:endParaRPr>
          </a:p>
          <a:p>
            <a:pPr algn="ctr">
              <a:buNone/>
            </a:pPr>
            <a:endParaRPr lang="it-IT" dirty="0" smtClean="0">
              <a:cs typeface="Aharoni" pitchFamily="2" charset="-79"/>
            </a:endParaRPr>
          </a:p>
          <a:p>
            <a:pPr>
              <a:buNone/>
            </a:pPr>
            <a:r>
              <a:rPr lang="it-IT" dirty="0" smtClean="0">
                <a:cs typeface="Aharoni" pitchFamily="2" charset="-79"/>
              </a:rPr>
              <a:t>     (ubriacature del fine settimana fatte per goliardia o perché “se no non ci si diverte”)</a:t>
            </a:r>
          </a:p>
          <a:p>
            <a:pPr algn="ctr">
              <a:buNone/>
            </a:pPr>
            <a:endParaRPr lang="it-IT" dirty="0" smtClean="0">
              <a:cs typeface="Aharoni" pitchFamily="2" charset="-79"/>
            </a:endParaRPr>
          </a:p>
          <a:p>
            <a:pPr algn="ctr">
              <a:buNone/>
            </a:pPr>
            <a:endParaRPr lang="it-IT" b="1" dirty="0">
              <a:solidFill>
                <a:srgbClr val="C00000"/>
              </a:solidFill>
              <a:latin typeface="Aharoni" pitchFamily="2" charset="-79"/>
              <a:cs typeface="Aharoni" pitchFamily="2" charset="-79"/>
            </a:endParaRPr>
          </a:p>
        </p:txBody>
      </p:sp>
      <p:sp>
        <p:nvSpPr>
          <p:cNvPr id="5" name="Segnaposto testo 4"/>
          <p:cNvSpPr>
            <a:spLocks noGrp="1"/>
          </p:cNvSpPr>
          <p:nvPr>
            <p:ph type="body" sz="quarter" idx="3"/>
          </p:nvPr>
        </p:nvSpPr>
        <p:spPr>
          <a:xfrm>
            <a:off x="4644008" y="1340768"/>
            <a:ext cx="4041775" cy="715355"/>
          </a:xfrm>
        </p:spPr>
        <p:txBody>
          <a:bodyPr/>
          <a:lstStyle/>
          <a:p>
            <a:pPr algn="ctr"/>
            <a:r>
              <a:rPr lang="it-IT" sz="3200" dirty="0" smtClean="0">
                <a:solidFill>
                  <a:srgbClr val="C00000"/>
                </a:solidFill>
                <a:latin typeface="Aharoni" pitchFamily="2" charset="-79"/>
                <a:cs typeface="Aharoni" pitchFamily="2" charset="-79"/>
              </a:rPr>
              <a:t>     CRONICO</a:t>
            </a:r>
            <a:endParaRPr lang="it-IT" sz="3200" dirty="0">
              <a:solidFill>
                <a:srgbClr val="C00000"/>
              </a:solidFill>
              <a:latin typeface="Aharoni" pitchFamily="2" charset="-79"/>
              <a:cs typeface="Aharoni" pitchFamily="2" charset="-79"/>
            </a:endParaRPr>
          </a:p>
        </p:txBody>
      </p:sp>
      <p:sp>
        <p:nvSpPr>
          <p:cNvPr id="6" name="Segnaposto contenuto 5"/>
          <p:cNvSpPr>
            <a:spLocks noGrp="1"/>
          </p:cNvSpPr>
          <p:nvPr>
            <p:ph sz="quarter" idx="4"/>
          </p:nvPr>
        </p:nvSpPr>
        <p:spPr>
          <a:xfrm>
            <a:off x="5004048" y="1628800"/>
            <a:ext cx="4139952" cy="3951288"/>
          </a:xfrm>
        </p:spPr>
        <p:txBody>
          <a:bodyPr/>
          <a:lstStyle/>
          <a:p>
            <a:pPr>
              <a:buNone/>
            </a:pPr>
            <a:endParaRPr lang="it-IT" dirty="0" smtClean="0"/>
          </a:p>
          <a:p>
            <a:pPr>
              <a:buNone/>
            </a:pPr>
            <a:r>
              <a:rPr lang="it-IT" dirty="0" smtClean="0"/>
              <a:t>DOSI ECCESSIVE ASSUNTE PER LUNGO TEMPO</a:t>
            </a:r>
          </a:p>
          <a:p>
            <a:pPr>
              <a:buNone/>
            </a:pPr>
            <a:endParaRPr lang="it-IT" dirty="0" smtClean="0"/>
          </a:p>
          <a:p>
            <a:pPr>
              <a:buNone/>
            </a:pPr>
            <a:endParaRPr lang="it-IT" dirty="0" smtClean="0"/>
          </a:p>
          <a:p>
            <a:pPr>
              <a:buNone/>
            </a:pPr>
            <a:r>
              <a:rPr lang="it-IT" dirty="0" smtClean="0"/>
              <a:t>     (ubriachi davanti ai bar , ai discount, o che ciondolano lungo le strade)</a:t>
            </a:r>
            <a:endParaRPr lang="it-IT" dirty="0"/>
          </a:p>
        </p:txBody>
      </p:sp>
      <p:sp>
        <p:nvSpPr>
          <p:cNvPr id="7" name="CasellaDiTesto 6"/>
          <p:cNvSpPr txBox="1"/>
          <p:nvPr/>
        </p:nvSpPr>
        <p:spPr>
          <a:xfrm>
            <a:off x="-180528" y="6093296"/>
            <a:ext cx="9468544" cy="584775"/>
          </a:xfrm>
          <a:prstGeom prst="rect">
            <a:avLst/>
          </a:prstGeom>
          <a:noFill/>
        </p:spPr>
        <p:txBody>
          <a:bodyPr wrap="square" rtlCol="0">
            <a:spAutoFit/>
          </a:bodyPr>
          <a:lstStyle/>
          <a:p>
            <a:pPr algn="ctr"/>
            <a:r>
              <a:rPr lang="it-IT" sz="2800" b="1" dirty="0" smtClean="0">
                <a:solidFill>
                  <a:srgbClr val="FFC000"/>
                </a:solidFill>
                <a:latin typeface="+mn-lt"/>
              </a:rPr>
              <a:t>ENTRAMBI   CAUSANO   </a:t>
            </a:r>
            <a:r>
              <a:rPr lang="it-IT" sz="3200" b="1" dirty="0" smtClean="0">
                <a:ln w="12700">
                  <a:solidFill>
                    <a:srgbClr val="FFC000"/>
                  </a:solidFill>
                  <a:prstDash val="solid"/>
                </a:ln>
                <a:solidFill>
                  <a:srgbClr val="FFC000"/>
                </a:solidFill>
                <a:effectLst>
                  <a:glow rad="228600">
                    <a:schemeClr val="accent6">
                      <a:satMod val="175000"/>
                      <a:alpha val="40000"/>
                    </a:schemeClr>
                  </a:glow>
                  <a:outerShdw blurRad="41275" dist="20320" dir="1800000" algn="tl" rotWithShape="0">
                    <a:srgbClr val="000000">
                      <a:alpha val="40000"/>
                    </a:srgbClr>
                  </a:outerShdw>
                </a:effectLst>
                <a:latin typeface="Aharoni" pitchFamily="2" charset="-79"/>
                <a:cs typeface="Aharoni" pitchFamily="2" charset="-79"/>
              </a:rPr>
              <a:t>GRAVI</a:t>
            </a:r>
            <a:r>
              <a:rPr lang="it-IT" sz="3200" b="1" dirty="0" smtClean="0">
                <a:latin typeface="+mn-lt"/>
              </a:rPr>
              <a:t> </a:t>
            </a:r>
            <a:r>
              <a:rPr lang="it-IT" sz="2800" b="1" dirty="0" smtClean="0">
                <a:solidFill>
                  <a:srgbClr val="FFC000"/>
                </a:solidFill>
                <a:latin typeface="+mn-lt"/>
              </a:rPr>
              <a:t>  DANNI   ALLA   SALUTE</a:t>
            </a:r>
            <a:endParaRPr lang="it-IT" sz="2800" b="1" dirty="0">
              <a:solidFill>
                <a:srgbClr val="FFC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8"/>
          <p:cNvSpPr>
            <a:spLocks/>
          </p:cNvSpPr>
          <p:nvPr/>
        </p:nvSpPr>
        <p:spPr bwMode="auto">
          <a:xfrm>
            <a:off x="457200" y="115888"/>
            <a:ext cx="8229600" cy="1250950"/>
          </a:xfrm>
          <a:prstGeom prst="rect">
            <a:avLst/>
          </a:prstGeom>
          <a:noFill/>
          <a:ln w="9525">
            <a:noFill/>
            <a:miter lim="800000"/>
            <a:headEnd/>
            <a:tailEnd/>
          </a:ln>
        </p:spPr>
        <p:txBody>
          <a:bodyPr rIns="45720" anchor="ctr"/>
          <a:lstStyle/>
          <a:p>
            <a:pPr algn="ctr" eaLnBrk="0" hangingPunct="0"/>
            <a:endParaRPr lang="it-IT" sz="4500" b="1" dirty="0">
              <a:solidFill>
                <a:srgbClr val="FFC800"/>
              </a:solidFill>
              <a:latin typeface="Aharoni" pitchFamily="2" charset="-79"/>
            </a:endParaRPr>
          </a:p>
        </p:txBody>
      </p:sp>
      <p:pic>
        <p:nvPicPr>
          <p:cNvPr id="7" name="Picture 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8"/>
          <p:cNvSpPr>
            <a:spLocks/>
          </p:cNvSpPr>
          <p:nvPr/>
        </p:nvSpPr>
        <p:spPr bwMode="auto">
          <a:xfrm>
            <a:off x="457200" y="115888"/>
            <a:ext cx="8229600" cy="1250950"/>
          </a:xfrm>
          <a:prstGeom prst="rect">
            <a:avLst/>
          </a:prstGeom>
          <a:noFill/>
          <a:ln w="9525">
            <a:noFill/>
            <a:miter lim="800000"/>
            <a:headEnd/>
            <a:tailEnd/>
          </a:ln>
        </p:spPr>
        <p:txBody>
          <a:bodyPr rIns="45720" anchor="ctr"/>
          <a:lstStyle/>
          <a:p>
            <a:pPr algn="ctr" eaLnBrk="0" hangingPunct="0"/>
            <a:r>
              <a:rPr lang="it-IT" sz="4500" b="1">
                <a:solidFill>
                  <a:srgbClr val="FFC800"/>
                </a:solidFill>
                <a:latin typeface="Aharoni" pitchFamily="2" charset="-79"/>
              </a:rPr>
              <a:t>ALCOL</a:t>
            </a:r>
          </a:p>
        </p:txBody>
      </p:sp>
      <p:sp>
        <p:nvSpPr>
          <p:cNvPr id="5" name="Segnaposto contenuto 4"/>
          <p:cNvSpPr>
            <a:spLocks noGrp="1"/>
          </p:cNvSpPr>
          <p:nvPr>
            <p:ph idx="1"/>
          </p:nvPr>
        </p:nvSpPr>
        <p:spPr>
          <a:xfrm>
            <a:off x="179512" y="1412776"/>
            <a:ext cx="8712968" cy="5083175"/>
          </a:xfrm>
        </p:spPr>
        <p:txBody>
          <a:bodyPr/>
          <a:lstStyle/>
          <a:p>
            <a:pPr algn="ctr">
              <a:buNone/>
            </a:pPr>
            <a:r>
              <a:rPr lang="it-IT" b="1" dirty="0" smtClean="0">
                <a:solidFill>
                  <a:srgbClr val="FF0000"/>
                </a:solidFill>
                <a:latin typeface="Aharoni" pitchFamily="2" charset="-79"/>
                <a:cs typeface="Aharoni" pitchFamily="2" charset="-79"/>
              </a:rPr>
              <a:t>LA  SUA TOSSICITA’ E’ INFLUENZATA DA:</a:t>
            </a:r>
          </a:p>
          <a:p>
            <a:pPr>
              <a:buNone/>
            </a:pPr>
            <a:endParaRPr lang="it-IT" dirty="0" smtClean="0"/>
          </a:p>
          <a:p>
            <a:pPr marL="633412" indent="-514350">
              <a:buAutoNum type="arabicParenR"/>
            </a:pPr>
            <a:r>
              <a:rPr lang="it-IT" sz="2800" b="1" dirty="0" smtClean="0"/>
              <a:t>Quanto alcol si ingerisce</a:t>
            </a:r>
          </a:p>
          <a:p>
            <a:pPr marL="633412" indent="-514350">
              <a:buAutoNum type="arabicParenR"/>
            </a:pPr>
            <a:endParaRPr lang="it-IT" sz="2800" dirty="0" smtClean="0"/>
          </a:p>
          <a:p>
            <a:pPr marL="633412" indent="-514350">
              <a:buAutoNum type="arabicParenR"/>
            </a:pPr>
            <a:r>
              <a:rPr lang="it-IT" sz="2800" b="1" dirty="0" smtClean="0"/>
              <a:t>Quanto è “forte” la bevanda    </a:t>
            </a:r>
            <a:r>
              <a:rPr lang="it-IT" sz="2800" dirty="0" smtClean="0"/>
              <a:t> (birra, vino, </a:t>
            </a:r>
            <a:r>
              <a:rPr lang="it-IT" sz="2800" dirty="0" err="1" smtClean="0"/>
              <a:t>shot</a:t>
            </a:r>
            <a:r>
              <a:rPr lang="it-IT" sz="2800" dirty="0" smtClean="0"/>
              <a:t>)</a:t>
            </a:r>
          </a:p>
          <a:p>
            <a:pPr marL="633412" indent="-514350">
              <a:buAutoNum type="arabicParenR"/>
            </a:pPr>
            <a:endParaRPr lang="it-IT" sz="2800" dirty="0" smtClean="0"/>
          </a:p>
          <a:p>
            <a:pPr marL="633412" indent="-514350">
              <a:buAutoNum type="arabicParenR"/>
            </a:pPr>
            <a:r>
              <a:rPr lang="it-IT" sz="2800" b="1" dirty="0" smtClean="0"/>
              <a:t>Stomaco pieno o vuoto</a:t>
            </a:r>
          </a:p>
          <a:p>
            <a:pPr marL="633412" indent="-514350">
              <a:buAutoNum type="arabicParenR"/>
            </a:pPr>
            <a:endParaRPr lang="it-IT" sz="2800" dirty="0" smtClean="0"/>
          </a:p>
          <a:p>
            <a:pPr marL="633412" indent="-514350">
              <a:buAutoNum type="arabicParenR"/>
            </a:pPr>
            <a:r>
              <a:rPr lang="it-IT" sz="2800" b="1" dirty="0" smtClean="0"/>
              <a:t>Velocità con cui si beve</a:t>
            </a:r>
          </a:p>
          <a:p>
            <a:pPr marL="633412" indent="-514350">
              <a:buAutoNum type="arabicParenR"/>
            </a:pPr>
            <a:endParaRPr lang="it-IT" sz="2800" dirty="0" smtClean="0"/>
          </a:p>
          <a:p>
            <a:pPr marL="633412" indent="-514350">
              <a:buAutoNum type="arabicParenR"/>
            </a:pPr>
            <a:r>
              <a:rPr lang="it-IT" sz="2800" b="1" dirty="0" smtClean="0"/>
              <a:t>Differenze individuali    </a:t>
            </a:r>
            <a:r>
              <a:rPr lang="it-IT" sz="2800" dirty="0" smtClean="0"/>
              <a:t>(razza, sesso, età, peso, stato di salute)</a:t>
            </a:r>
          </a:p>
          <a:p>
            <a:pPr marL="633412" indent="-514350">
              <a:buNone/>
            </a:pPr>
            <a:endParaRPr lang="it-IT" dirty="0" smtClean="0"/>
          </a:p>
          <a:p>
            <a:endParaRPr lang="it-IT"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Aharoni" pitchFamily="2" charset="-79"/>
                <a:cs typeface="Aharoni" pitchFamily="2" charset="-79"/>
              </a:rPr>
              <a:t>DIPENDENZA DA ALCOL</a:t>
            </a:r>
            <a:endParaRPr lang="it-IT" dirty="0">
              <a:latin typeface="Aharoni" pitchFamily="2" charset="-79"/>
              <a:cs typeface="Aharoni" pitchFamily="2" charset="-79"/>
            </a:endParaRPr>
          </a:p>
        </p:txBody>
      </p:sp>
      <p:pic>
        <p:nvPicPr>
          <p:cNvPr id="8" name="Picture 2" descr="http://www.prevenzionedroghe.org/sites/default/files/images/alcool.jpg"/>
          <p:cNvPicPr>
            <a:picLocks noChangeAspect="1" noChangeArrowheads="1"/>
          </p:cNvPicPr>
          <p:nvPr/>
        </p:nvPicPr>
        <p:blipFill>
          <a:blip r:embed="rId3" cstate="print"/>
          <a:srcRect/>
          <a:stretch>
            <a:fillRect/>
          </a:stretch>
        </p:blipFill>
        <p:spPr bwMode="auto">
          <a:xfrm>
            <a:off x="3059832" y="2276872"/>
            <a:ext cx="3168352" cy="2232248"/>
          </a:xfrm>
          <a:prstGeom prst="rect">
            <a:avLst/>
          </a:prstGeom>
          <a:ln>
            <a:noFill/>
          </a:ln>
          <a:effectLst>
            <a:softEdge rad="112500"/>
          </a:effectLst>
        </p:spPr>
      </p:pic>
      <p:sp>
        <p:nvSpPr>
          <p:cNvPr id="9" name="CasellaDiTesto 8"/>
          <p:cNvSpPr txBox="1"/>
          <p:nvPr/>
        </p:nvSpPr>
        <p:spPr>
          <a:xfrm>
            <a:off x="0" y="1700808"/>
            <a:ext cx="9144000" cy="523220"/>
          </a:xfrm>
          <a:prstGeom prst="rect">
            <a:avLst/>
          </a:prstGeom>
          <a:noFill/>
        </p:spPr>
        <p:txBody>
          <a:bodyPr wrap="square" rtlCol="0">
            <a:spAutoFit/>
          </a:bodyPr>
          <a:lstStyle/>
          <a:p>
            <a:pPr algn="ctr"/>
            <a:r>
              <a:rPr lang="it-IT" sz="2800" b="1" dirty="0" smtClean="0">
                <a:solidFill>
                  <a:srgbClr val="FF0000"/>
                </a:solidFill>
                <a:latin typeface="Aharoni" pitchFamily="2" charset="-79"/>
                <a:cs typeface="Aharoni" pitchFamily="2" charset="-79"/>
              </a:rPr>
              <a:t>NON   SI   PUO’   PIU’   FARE   A   MENO   </a:t>
            </a:r>
            <a:r>
              <a:rPr lang="it-IT" sz="2800" b="1" dirty="0" err="1" smtClean="0">
                <a:solidFill>
                  <a:srgbClr val="FF0000"/>
                </a:solidFill>
                <a:latin typeface="Aharoni" pitchFamily="2" charset="-79"/>
                <a:cs typeface="Aharoni" pitchFamily="2" charset="-79"/>
              </a:rPr>
              <a:t>DI</a:t>
            </a:r>
            <a:r>
              <a:rPr lang="it-IT" sz="2800" b="1" dirty="0" smtClean="0">
                <a:solidFill>
                  <a:srgbClr val="FF0000"/>
                </a:solidFill>
                <a:latin typeface="Aharoni" pitchFamily="2" charset="-79"/>
                <a:cs typeface="Aharoni" pitchFamily="2" charset="-79"/>
              </a:rPr>
              <a:t>   BERE</a:t>
            </a:r>
            <a:endParaRPr lang="it-IT" sz="2800" b="1" dirty="0">
              <a:solidFill>
                <a:srgbClr val="FF0000"/>
              </a:solidFill>
              <a:latin typeface="Aharoni" pitchFamily="2" charset="-79"/>
              <a:cs typeface="Aharoni" pitchFamily="2" charset="-79"/>
            </a:endParaRPr>
          </a:p>
        </p:txBody>
      </p:sp>
      <p:sp>
        <p:nvSpPr>
          <p:cNvPr id="10" name="CasellaDiTesto 9"/>
          <p:cNvSpPr txBox="1"/>
          <p:nvPr/>
        </p:nvSpPr>
        <p:spPr>
          <a:xfrm>
            <a:off x="0" y="4549676"/>
            <a:ext cx="9144000" cy="2308324"/>
          </a:xfrm>
          <a:prstGeom prst="rect">
            <a:avLst/>
          </a:prstGeom>
          <a:noFill/>
        </p:spPr>
        <p:txBody>
          <a:bodyPr wrap="square" rtlCol="0">
            <a:spAutoFit/>
          </a:bodyPr>
          <a:lstStyle/>
          <a:p>
            <a:pPr algn="ctr"/>
            <a:r>
              <a:rPr lang="it-IT" sz="2400" dirty="0" smtClean="0"/>
              <a:t>L’alcolizzato usa tutto il tempo e le energie per ricercare e consumare alcol, procurandosi </a:t>
            </a:r>
            <a:r>
              <a:rPr lang="it-IT" sz="2400" b="1" dirty="0" smtClean="0">
                <a:solidFill>
                  <a:srgbClr val="FFC000"/>
                </a:solidFill>
              </a:rPr>
              <a:t>GRAVI CONSEGUENZE</a:t>
            </a:r>
            <a:r>
              <a:rPr lang="it-IT" sz="2400" dirty="0" smtClean="0"/>
              <a:t> a livello</a:t>
            </a:r>
          </a:p>
          <a:p>
            <a:r>
              <a:rPr lang="it-IT" sz="2400" dirty="0" smtClean="0"/>
              <a:t>			</a:t>
            </a:r>
          </a:p>
          <a:p>
            <a:r>
              <a:rPr lang="it-IT" sz="2400" dirty="0" smtClean="0"/>
              <a:t>				- PERSONALE</a:t>
            </a:r>
          </a:p>
          <a:p>
            <a:pPr lvl="8">
              <a:buFontTx/>
              <a:buChar char="-"/>
            </a:pPr>
            <a:r>
              <a:rPr lang="it-IT" sz="2400" dirty="0" smtClean="0"/>
              <a:t> FAMIGLIARE</a:t>
            </a:r>
          </a:p>
          <a:p>
            <a:pPr lvl="8">
              <a:buFontTx/>
              <a:buChar char="-"/>
            </a:pPr>
            <a:r>
              <a:rPr lang="it-IT" sz="2400" dirty="0" smtClean="0"/>
              <a:t> SOCIALE</a:t>
            </a:r>
            <a:endParaRPr lang="it-IT"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cstate="print"/>
          <a:srcRect/>
          <a:stretch>
            <a:fillRect/>
          </a:stretch>
        </p:blipFill>
        <p:spPr bwMode="auto">
          <a:xfrm>
            <a:off x="2987824" y="1484784"/>
            <a:ext cx="3197225" cy="2312988"/>
          </a:xfrm>
          <a:prstGeom prst="rect">
            <a:avLst/>
          </a:prstGeom>
          <a:noFill/>
          <a:ln w="9360">
            <a:noFill/>
            <a:round/>
            <a:headEnd/>
            <a:tailEnd/>
          </a:ln>
          <a:effectLst/>
        </p:spPr>
      </p:pic>
      <p:sp>
        <p:nvSpPr>
          <p:cNvPr id="6" name="CasellaDiTesto 5"/>
          <p:cNvSpPr txBox="1"/>
          <p:nvPr/>
        </p:nvSpPr>
        <p:spPr>
          <a:xfrm>
            <a:off x="0" y="1772816"/>
            <a:ext cx="2843808" cy="492443"/>
          </a:xfrm>
          <a:prstGeom prst="rect">
            <a:avLst/>
          </a:prstGeom>
          <a:noFill/>
        </p:spPr>
        <p:txBody>
          <a:bodyPr wrap="square" rtlCol="0">
            <a:spAutoFit/>
          </a:bodyPr>
          <a:lstStyle/>
          <a:p>
            <a:pPr algn="ctr"/>
            <a:r>
              <a:rPr lang="it-IT" sz="2600" b="1" dirty="0" smtClean="0">
                <a:solidFill>
                  <a:srgbClr val="FFC000"/>
                </a:solidFill>
                <a:latin typeface="Aharoni" pitchFamily="2" charset="-79"/>
                <a:cs typeface="Aharoni" pitchFamily="2" charset="-79"/>
              </a:rPr>
              <a:t>ASSUEFAZIONE</a:t>
            </a:r>
            <a:endParaRPr lang="it-IT" sz="2600" b="1" dirty="0">
              <a:solidFill>
                <a:srgbClr val="FFC000"/>
              </a:solidFill>
              <a:latin typeface="Aharoni" pitchFamily="2" charset="-79"/>
              <a:cs typeface="Aharoni" pitchFamily="2" charset="-79"/>
            </a:endParaRPr>
          </a:p>
        </p:txBody>
      </p:sp>
      <p:sp>
        <p:nvSpPr>
          <p:cNvPr id="7" name="CasellaDiTesto 6"/>
          <p:cNvSpPr txBox="1"/>
          <p:nvPr/>
        </p:nvSpPr>
        <p:spPr>
          <a:xfrm>
            <a:off x="0" y="2492896"/>
            <a:ext cx="2915816" cy="3785652"/>
          </a:xfrm>
          <a:prstGeom prst="rect">
            <a:avLst/>
          </a:prstGeom>
          <a:noFill/>
        </p:spPr>
        <p:txBody>
          <a:bodyPr wrap="square" rtlCol="0">
            <a:spAutoFit/>
          </a:bodyPr>
          <a:lstStyle/>
          <a:p>
            <a:pPr algn="ctr"/>
            <a:r>
              <a:rPr lang="it-IT" sz="2400" dirty="0" smtClean="0"/>
              <a:t>Il progressivo </a:t>
            </a:r>
            <a:r>
              <a:rPr lang="it-IT" sz="2400" dirty="0" smtClean="0">
                <a:solidFill>
                  <a:srgbClr val="FFC000"/>
                </a:solidFill>
              </a:rPr>
              <a:t>aumento della tolleranza </a:t>
            </a:r>
            <a:r>
              <a:rPr lang="it-IT" sz="2400" dirty="0" smtClean="0"/>
              <a:t>all’alcol è il principale fattore che causa </a:t>
            </a:r>
            <a:r>
              <a:rPr lang="it-IT" sz="2400" dirty="0" smtClean="0">
                <a:solidFill>
                  <a:srgbClr val="FFC000"/>
                </a:solidFill>
              </a:rPr>
              <a:t>l’uso compulsivo </a:t>
            </a:r>
            <a:r>
              <a:rPr lang="it-IT" sz="2400" dirty="0" smtClean="0"/>
              <a:t>della sostanza, contribuendo all’instaurarsi della dipendenza</a:t>
            </a:r>
            <a:endParaRPr lang="it-IT" sz="2400" dirty="0"/>
          </a:p>
        </p:txBody>
      </p:sp>
      <p:sp>
        <p:nvSpPr>
          <p:cNvPr id="8" name="CasellaDiTesto 7"/>
          <p:cNvSpPr txBox="1"/>
          <p:nvPr/>
        </p:nvSpPr>
        <p:spPr>
          <a:xfrm>
            <a:off x="6300192" y="1628800"/>
            <a:ext cx="2843808" cy="892552"/>
          </a:xfrm>
          <a:prstGeom prst="rect">
            <a:avLst/>
          </a:prstGeom>
          <a:noFill/>
        </p:spPr>
        <p:txBody>
          <a:bodyPr wrap="square" rtlCol="0">
            <a:spAutoFit/>
          </a:bodyPr>
          <a:lstStyle/>
          <a:p>
            <a:pPr algn="ctr"/>
            <a:r>
              <a:rPr lang="it-IT" sz="2600" dirty="0" smtClean="0">
                <a:solidFill>
                  <a:srgbClr val="FFC000"/>
                </a:solidFill>
                <a:latin typeface="Aharoni" pitchFamily="2" charset="-79"/>
                <a:cs typeface="Aharoni" pitchFamily="2" charset="-79"/>
              </a:rPr>
              <a:t>CRISI </a:t>
            </a:r>
            <a:r>
              <a:rPr lang="it-IT" sz="2600" dirty="0" err="1" smtClean="0">
                <a:solidFill>
                  <a:srgbClr val="FFC000"/>
                </a:solidFill>
                <a:latin typeface="Aharoni" pitchFamily="2" charset="-79"/>
                <a:cs typeface="Aharoni" pitchFamily="2" charset="-79"/>
              </a:rPr>
              <a:t>D’ASTINENZA</a:t>
            </a:r>
            <a:endParaRPr lang="it-IT" sz="2600" dirty="0">
              <a:solidFill>
                <a:srgbClr val="FFC000"/>
              </a:solidFill>
              <a:latin typeface="Aharoni" pitchFamily="2" charset="-79"/>
              <a:cs typeface="Aharoni" pitchFamily="2" charset="-79"/>
            </a:endParaRPr>
          </a:p>
        </p:txBody>
      </p:sp>
      <p:sp>
        <p:nvSpPr>
          <p:cNvPr id="9" name="CasellaDiTesto 8"/>
          <p:cNvSpPr txBox="1"/>
          <p:nvPr/>
        </p:nvSpPr>
        <p:spPr>
          <a:xfrm>
            <a:off x="6228184" y="2708920"/>
            <a:ext cx="2915816" cy="2862322"/>
          </a:xfrm>
          <a:prstGeom prst="rect">
            <a:avLst/>
          </a:prstGeom>
          <a:noFill/>
        </p:spPr>
        <p:txBody>
          <a:bodyPr wrap="square" rtlCol="0">
            <a:spAutoFit/>
          </a:bodyPr>
          <a:lstStyle/>
          <a:p>
            <a:pPr>
              <a:buFontTx/>
              <a:buChar char="-"/>
            </a:pPr>
            <a:r>
              <a:rPr lang="it-IT" dirty="0" smtClean="0"/>
              <a:t>AGITAZIONE</a:t>
            </a:r>
          </a:p>
          <a:p>
            <a:pPr>
              <a:buFontTx/>
              <a:buChar char="-"/>
            </a:pPr>
            <a:r>
              <a:rPr lang="it-IT" dirty="0" smtClean="0"/>
              <a:t> </a:t>
            </a:r>
            <a:r>
              <a:rPr lang="it-IT" dirty="0" smtClean="0">
                <a:solidFill>
                  <a:srgbClr val="92D050"/>
                </a:solidFill>
              </a:rPr>
              <a:t>DOLORI A MUSCOLI        E OSSA</a:t>
            </a:r>
          </a:p>
          <a:p>
            <a:pPr>
              <a:buFontTx/>
              <a:buChar char="-"/>
            </a:pPr>
            <a:r>
              <a:rPr lang="it-IT" dirty="0" smtClean="0"/>
              <a:t> INSONNIA</a:t>
            </a:r>
          </a:p>
          <a:p>
            <a:pPr>
              <a:buFontTx/>
              <a:buChar char="-"/>
            </a:pPr>
            <a:r>
              <a:rPr lang="it-IT" dirty="0" smtClean="0"/>
              <a:t> </a:t>
            </a:r>
            <a:r>
              <a:rPr lang="it-IT" dirty="0" smtClean="0">
                <a:solidFill>
                  <a:srgbClr val="92D050"/>
                </a:solidFill>
              </a:rPr>
              <a:t>DIARREA</a:t>
            </a:r>
          </a:p>
          <a:p>
            <a:pPr>
              <a:buFontTx/>
              <a:buChar char="-"/>
            </a:pPr>
            <a:r>
              <a:rPr lang="it-IT" dirty="0" smtClean="0"/>
              <a:t> VOMITO</a:t>
            </a:r>
          </a:p>
          <a:p>
            <a:pPr>
              <a:buFontTx/>
              <a:buChar char="-"/>
            </a:pPr>
            <a:r>
              <a:rPr lang="it-IT" dirty="0" smtClean="0"/>
              <a:t> </a:t>
            </a:r>
            <a:r>
              <a:rPr lang="it-IT" dirty="0" smtClean="0">
                <a:solidFill>
                  <a:srgbClr val="92D050"/>
                </a:solidFill>
              </a:rPr>
              <a:t>BRIVIDI </a:t>
            </a:r>
            <a:r>
              <a:rPr lang="it-IT" dirty="0" err="1" smtClean="0">
                <a:solidFill>
                  <a:srgbClr val="92D050"/>
                </a:solidFill>
              </a:rPr>
              <a:t>DI</a:t>
            </a:r>
            <a:r>
              <a:rPr lang="it-IT" dirty="0" smtClean="0">
                <a:solidFill>
                  <a:srgbClr val="92D050"/>
                </a:solidFill>
              </a:rPr>
              <a:t> FREDDO</a:t>
            </a:r>
          </a:p>
          <a:p>
            <a:pPr>
              <a:buFontTx/>
              <a:buChar char="-"/>
            </a:pPr>
            <a:r>
              <a:rPr lang="it-IT" dirty="0" smtClean="0"/>
              <a:t> TREMOLII ALLE GAMBE</a:t>
            </a:r>
            <a:endParaRPr lang="it-IT" dirty="0"/>
          </a:p>
        </p:txBody>
      </p:sp>
      <p:sp>
        <p:nvSpPr>
          <p:cNvPr id="10" name="CasellaDiTesto 9"/>
          <p:cNvSpPr txBox="1"/>
          <p:nvPr/>
        </p:nvSpPr>
        <p:spPr>
          <a:xfrm>
            <a:off x="5975648" y="5657671"/>
            <a:ext cx="3168352" cy="1200329"/>
          </a:xfrm>
          <a:prstGeom prst="rect">
            <a:avLst/>
          </a:prstGeom>
          <a:noFill/>
        </p:spPr>
        <p:txBody>
          <a:bodyPr wrap="square" rtlCol="0">
            <a:spAutoFit/>
          </a:bodyPr>
          <a:lstStyle/>
          <a:p>
            <a:pPr algn="ctr"/>
            <a:r>
              <a:rPr lang="it-IT" sz="2400" dirty="0" smtClean="0">
                <a:solidFill>
                  <a:srgbClr val="FF0000"/>
                </a:solidFill>
                <a:latin typeface="Aharoni" pitchFamily="2" charset="-79"/>
                <a:cs typeface="Aharoni" pitchFamily="2" charset="-79"/>
              </a:rPr>
              <a:t>che possono persistere anche per molti mesi</a:t>
            </a:r>
            <a:endParaRPr lang="it-IT" sz="2400" dirty="0">
              <a:solidFill>
                <a:srgbClr val="FF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Picture2.png"/>
          <p:cNvPicPr>
            <a:picLocks noChangeAspect="1"/>
          </p:cNvPicPr>
          <p:nvPr/>
        </p:nvPicPr>
        <p:blipFill>
          <a:blip r:embed="rId3" cstate="print"/>
          <a:srcRect/>
          <a:stretch>
            <a:fillRect/>
          </a:stretch>
        </p:blipFill>
        <p:spPr bwMode="auto">
          <a:xfrm>
            <a:off x="474663" y="1770063"/>
            <a:ext cx="8240712" cy="4638675"/>
          </a:xfrm>
          <a:prstGeom prst="rect">
            <a:avLst/>
          </a:prstGeom>
          <a:noFill/>
          <a:ln w="9525">
            <a:noFill/>
            <a:miter lim="800000"/>
            <a:headEnd/>
            <a:tailEnd/>
          </a:ln>
        </p:spPr>
      </p:pic>
      <p:grpSp>
        <p:nvGrpSpPr>
          <p:cNvPr id="35843" name="Group 6"/>
          <p:cNvGrpSpPr>
            <a:grpSpLocks/>
          </p:cNvGrpSpPr>
          <p:nvPr/>
        </p:nvGrpSpPr>
        <p:grpSpPr bwMode="auto">
          <a:xfrm>
            <a:off x="2303463" y="1785938"/>
            <a:ext cx="4625975" cy="4625975"/>
            <a:chOff x="1801812" y="0"/>
            <a:chExt cx="4625975" cy="4625975"/>
          </a:xfrm>
        </p:grpSpPr>
        <p:sp>
          <p:nvSpPr>
            <p:cNvPr id="8" name="Oval 7"/>
            <p:cNvSpPr/>
            <p:nvPr/>
          </p:nvSpPr>
          <p:spPr>
            <a:xfrm>
              <a:off x="1801812" y="0"/>
              <a:ext cx="4625975" cy="4625975"/>
            </a:xfrm>
            <a:prstGeom prst="ellipse">
              <a:avLst/>
            </a:prstGeom>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9" name="Oval 4"/>
            <p:cNvSpPr/>
            <p:nvPr/>
          </p:nvSpPr>
          <p:spPr>
            <a:xfrm>
              <a:off x="2479674" y="677862"/>
              <a:ext cx="3270250" cy="3270250"/>
            </a:xfrm>
            <a:prstGeom prst="rect">
              <a:avLst/>
            </a:prstGeom>
            <a:ln w="3175"/>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1289050">
                <a:lnSpc>
                  <a:spcPct val="90000"/>
                </a:lnSpc>
                <a:spcAft>
                  <a:spcPct val="35000"/>
                </a:spcAft>
                <a:buClr>
                  <a:schemeClr val="accent1"/>
                </a:buClr>
                <a:buSzPct val="80000"/>
                <a:defRPr/>
              </a:pPr>
              <a:r>
                <a:rPr lang="it-IT" sz="2900" dirty="0">
                  <a:solidFill>
                    <a:schemeClr val="bg1"/>
                  </a:solidFill>
                  <a:latin typeface="Aharoni" pitchFamily="2" charset="-79"/>
                  <a:cs typeface="Aharoni" pitchFamily="2" charset="-79"/>
                </a:rPr>
                <a:t>In base alle conoscenze attuali </a:t>
              </a:r>
              <a:r>
                <a:rPr lang="it-IT" sz="2900" dirty="0">
                  <a:solidFill>
                    <a:srgbClr val="C00000"/>
                  </a:solidFill>
                  <a:latin typeface="Aharoni" pitchFamily="2" charset="-79"/>
                  <a:cs typeface="Aharoni" pitchFamily="2" charset="-79"/>
                </a:rPr>
                <a:t>non </a:t>
              </a:r>
              <a:r>
                <a:rPr lang="it-IT" sz="2900" dirty="0" smtClean="0">
                  <a:solidFill>
                    <a:srgbClr val="C00000"/>
                  </a:solidFill>
                  <a:latin typeface="Aharoni" pitchFamily="2" charset="-79"/>
                  <a:cs typeface="Aharoni" pitchFamily="2" charset="-79"/>
                </a:rPr>
                <a:t>e’ </a:t>
              </a:r>
              <a:r>
                <a:rPr lang="it-IT" sz="2900" dirty="0">
                  <a:solidFill>
                    <a:srgbClr val="C00000"/>
                  </a:solidFill>
                  <a:latin typeface="Aharoni" pitchFamily="2" charset="-79"/>
                  <a:cs typeface="Aharoni" pitchFamily="2" charset="-79"/>
                </a:rPr>
                <a:t>possibile </a:t>
              </a:r>
              <a:r>
                <a:rPr lang="it-IT" sz="2900" dirty="0">
                  <a:solidFill>
                    <a:schemeClr val="bg1"/>
                  </a:solidFill>
                  <a:latin typeface="Aharoni" pitchFamily="2" charset="-79"/>
                  <a:cs typeface="Aharoni" pitchFamily="2" charset="-79"/>
                </a:rPr>
                <a:t>identificare </a:t>
              </a:r>
              <a:r>
                <a:rPr lang="it-IT" sz="2900" dirty="0" smtClean="0">
                  <a:solidFill>
                    <a:schemeClr val="bg1"/>
                  </a:solidFill>
                  <a:latin typeface="Aharoni" pitchFamily="2" charset="-79"/>
                  <a:cs typeface="Aharoni" pitchFamily="2" charset="-79"/>
                </a:rPr>
                <a:t>una </a:t>
              </a:r>
              <a:r>
                <a:rPr lang="it-IT" sz="2900" dirty="0" err="1" smtClean="0">
                  <a:solidFill>
                    <a:schemeClr val="bg1"/>
                  </a:solidFill>
                  <a:latin typeface="Aharoni" pitchFamily="2" charset="-79"/>
                  <a:cs typeface="Aharoni" pitchFamily="2" charset="-79"/>
                </a:rPr>
                <a:t>quantita’</a:t>
              </a:r>
              <a:r>
                <a:rPr lang="it-IT" sz="2900" dirty="0" smtClean="0">
                  <a:solidFill>
                    <a:schemeClr val="bg1"/>
                  </a:solidFill>
                  <a:latin typeface="Aharoni" pitchFamily="2" charset="-79"/>
                  <a:cs typeface="Aharoni" pitchFamily="2" charset="-79"/>
                </a:rPr>
                <a:t> </a:t>
              </a:r>
              <a:r>
                <a:rPr lang="it-IT" sz="2900" dirty="0">
                  <a:solidFill>
                    <a:schemeClr val="bg1"/>
                  </a:solidFill>
                  <a:latin typeface="Aharoni" pitchFamily="2" charset="-79"/>
                  <a:cs typeface="Aharoni" pitchFamily="2" charset="-79"/>
                </a:rPr>
                <a:t>di consumo alcolico </a:t>
              </a:r>
              <a:r>
                <a:rPr lang="it-IT" sz="2900" dirty="0" smtClean="0">
                  <a:solidFill>
                    <a:schemeClr val="bg1"/>
                  </a:solidFill>
                  <a:latin typeface="Aharoni" pitchFamily="2" charset="-79"/>
                  <a:cs typeface="Aharoni" pitchFamily="2" charset="-79"/>
                </a:rPr>
                <a:t>raccomandabile </a:t>
              </a:r>
              <a:r>
                <a:rPr lang="it-IT" sz="2900" dirty="0">
                  <a:solidFill>
                    <a:schemeClr val="bg1"/>
                  </a:solidFill>
                  <a:latin typeface="Aharoni" pitchFamily="2" charset="-79"/>
                  <a:cs typeface="Aharoni" pitchFamily="2" charset="-79"/>
                </a:rPr>
                <a:t>o </a:t>
              </a:r>
              <a:r>
                <a:rPr lang="it-IT" sz="2900" dirty="0" smtClean="0">
                  <a:solidFill>
                    <a:schemeClr val="bg1"/>
                  </a:solidFill>
                  <a:latin typeface="Aharoni" pitchFamily="2" charset="-79"/>
                  <a:cs typeface="Aharoni" pitchFamily="2" charset="-79"/>
                </a:rPr>
                <a:t>sicuro </a:t>
              </a:r>
              <a:r>
                <a:rPr lang="it-IT" sz="2900" dirty="0">
                  <a:solidFill>
                    <a:schemeClr val="bg1"/>
                  </a:solidFill>
                  <a:latin typeface="Aharoni" pitchFamily="2" charset="-79"/>
                  <a:cs typeface="Aharoni" pitchFamily="2" charset="-79"/>
                </a:rPr>
                <a:t>per la salute.</a:t>
              </a:r>
            </a:p>
          </p:txBody>
        </p:sp>
      </p:grpSp>
      <p:sp>
        <p:nvSpPr>
          <p:cNvPr id="35844" name="Rectangle 8"/>
          <p:cNvSpPr>
            <a:spLocks/>
          </p:cNvSpPr>
          <p:nvPr/>
        </p:nvSpPr>
        <p:spPr bwMode="auto">
          <a:xfrm>
            <a:off x="457200" y="115888"/>
            <a:ext cx="8229600" cy="1250950"/>
          </a:xfrm>
          <a:prstGeom prst="rect">
            <a:avLst/>
          </a:prstGeom>
          <a:noFill/>
          <a:ln w="9525">
            <a:noFill/>
            <a:miter lim="800000"/>
            <a:headEnd/>
            <a:tailEnd/>
          </a:ln>
        </p:spPr>
        <p:txBody>
          <a:bodyPr rIns="45720" anchor="ctr"/>
          <a:lstStyle/>
          <a:p>
            <a:pPr algn="ctr" eaLnBrk="0" hangingPunct="0"/>
            <a:r>
              <a:rPr lang="it-IT" sz="4500" b="1">
                <a:solidFill>
                  <a:srgbClr val="FFC800"/>
                </a:solidFill>
                <a:latin typeface="Aharoni" pitchFamily="2" charset="-79"/>
              </a:rPr>
              <a:t>ALCOL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Aharoni" pitchFamily="2" charset="-79"/>
                <a:cs typeface="Aharoni" pitchFamily="2" charset="-79"/>
              </a:rPr>
              <a:t>TABACCO</a:t>
            </a:r>
            <a:endParaRPr lang="it-IT" dirty="0">
              <a:latin typeface="Aharoni" pitchFamily="2" charset="-79"/>
              <a:cs typeface="Aharoni" pitchFamily="2" charset="-79"/>
            </a:endParaRPr>
          </a:p>
        </p:txBody>
      </p:sp>
      <p:pic>
        <p:nvPicPr>
          <p:cNvPr id="6" name="Segnaposto contenuto 5" descr="TABACCO1.gif"/>
          <p:cNvPicPr>
            <a:picLocks noGrp="1" noChangeAspect="1"/>
          </p:cNvPicPr>
          <p:nvPr>
            <p:ph idx="1"/>
          </p:nvPr>
        </p:nvPicPr>
        <p:blipFill>
          <a:blip r:embed="rId2" cstate="print"/>
          <a:stretch>
            <a:fillRect/>
          </a:stretch>
        </p:blipFill>
        <p:spPr>
          <a:xfrm>
            <a:off x="971600" y="1988840"/>
            <a:ext cx="7200800" cy="432048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sellaDiTesto 1"/>
          <p:cNvSpPr txBox="1">
            <a:spLocks noChangeArrowheads="1"/>
          </p:cNvSpPr>
          <p:nvPr/>
        </p:nvSpPr>
        <p:spPr bwMode="auto">
          <a:xfrm>
            <a:off x="900113" y="404813"/>
            <a:ext cx="7343775" cy="584200"/>
          </a:xfrm>
          <a:prstGeom prst="rect">
            <a:avLst/>
          </a:prstGeom>
          <a:noFill/>
          <a:ln w="9525">
            <a:noFill/>
            <a:miter lim="800000"/>
            <a:headEnd/>
            <a:tailEnd/>
          </a:ln>
        </p:spPr>
        <p:txBody>
          <a:bodyPr>
            <a:spAutoFit/>
          </a:bodyPr>
          <a:lstStyle/>
          <a:p>
            <a:pPr algn="ctr"/>
            <a:r>
              <a:rPr lang="it-IT" sz="3200"/>
              <a:t>Base comune di tutte le dipendenze</a:t>
            </a:r>
          </a:p>
        </p:txBody>
      </p:sp>
      <p:sp>
        <p:nvSpPr>
          <p:cNvPr id="9219" name="CasellaDiTesto 2"/>
          <p:cNvSpPr txBox="1">
            <a:spLocks noChangeArrowheads="1"/>
          </p:cNvSpPr>
          <p:nvPr/>
        </p:nvSpPr>
        <p:spPr bwMode="auto">
          <a:xfrm>
            <a:off x="827088" y="2708275"/>
            <a:ext cx="7632700" cy="2862263"/>
          </a:xfrm>
          <a:prstGeom prst="rect">
            <a:avLst/>
          </a:prstGeom>
          <a:noFill/>
          <a:ln w="9525">
            <a:noFill/>
            <a:miter lim="800000"/>
            <a:headEnd/>
            <a:tailEnd/>
          </a:ln>
        </p:spPr>
        <p:txBody>
          <a:bodyPr>
            <a:spAutoFit/>
          </a:bodyPr>
          <a:lstStyle/>
          <a:p>
            <a:pPr algn="ctr"/>
            <a:r>
              <a:rPr lang="it-IT" sz="6000">
                <a:solidFill>
                  <a:srgbClr val="FFC000"/>
                </a:solidFill>
              </a:rPr>
              <a:t>CIRCUITO</a:t>
            </a:r>
          </a:p>
          <a:p>
            <a:pPr algn="ctr"/>
            <a:r>
              <a:rPr lang="it-IT" sz="6000">
                <a:solidFill>
                  <a:srgbClr val="FFC000"/>
                </a:solidFill>
              </a:rPr>
              <a:t>DELLA GRATIFICAZIONE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ChangeArrowheads="1"/>
          </p:cNvSpPr>
          <p:nvPr/>
        </p:nvSpPr>
        <p:spPr bwMode="auto">
          <a:xfrm>
            <a:off x="457200" y="152400"/>
            <a:ext cx="8229600" cy="1250950"/>
          </a:xfrm>
          <a:prstGeom prst="rect">
            <a:avLst/>
          </a:prstGeom>
          <a:noFill/>
          <a:ln w="9525">
            <a:noFill/>
            <a:round/>
            <a:headEnd/>
            <a:tailEnd/>
          </a:ln>
        </p:spPr>
        <p:txBody>
          <a:bodyPr lIns="90000" tIns="46800" rIns="4572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a:solidFill>
                  <a:srgbClr val="FFC800"/>
                </a:solidFill>
                <a:latin typeface="Aharoni" pitchFamily="2" charset="-79"/>
              </a:rPr>
              <a:t>TABACCO</a:t>
            </a:r>
          </a:p>
        </p:txBody>
      </p:sp>
      <p:sp>
        <p:nvSpPr>
          <p:cNvPr id="4" name="CasellaDiTesto 3"/>
          <p:cNvSpPr txBox="1"/>
          <p:nvPr/>
        </p:nvSpPr>
        <p:spPr>
          <a:xfrm>
            <a:off x="0" y="2492896"/>
            <a:ext cx="3312368" cy="3108543"/>
          </a:xfrm>
          <a:prstGeom prst="rect">
            <a:avLst/>
          </a:prstGeom>
          <a:noFill/>
        </p:spPr>
        <p:txBody>
          <a:bodyPr wrap="square" rtlCol="0">
            <a:spAutoFit/>
          </a:bodyPr>
          <a:lstStyle/>
          <a:p>
            <a:pPr algn="ctr"/>
            <a:r>
              <a:rPr lang="it-IT" sz="2800" dirty="0" smtClean="0">
                <a:latin typeface="+mn-lt"/>
              </a:rPr>
              <a:t>Il </a:t>
            </a:r>
            <a:r>
              <a:rPr lang="it-IT" sz="2800" b="1" dirty="0" smtClean="0">
                <a:latin typeface="+mn-lt"/>
              </a:rPr>
              <a:t>tabacco</a:t>
            </a:r>
            <a:r>
              <a:rPr lang="it-IT" sz="2800" dirty="0" smtClean="0">
                <a:latin typeface="+mn-lt"/>
              </a:rPr>
              <a:t> è un prodotto agricolo, ottenuto dalle foglie delle piante del genere </a:t>
            </a:r>
            <a:r>
              <a:rPr lang="it-IT" sz="2800" dirty="0" err="1" smtClean="0">
                <a:latin typeface="+mn-lt"/>
              </a:rPr>
              <a:t>nicotiana</a:t>
            </a:r>
            <a:r>
              <a:rPr lang="it-IT" sz="2800" dirty="0" smtClean="0">
                <a:latin typeface="+mn-lt"/>
              </a:rPr>
              <a:t>, di cui esistono molte specie</a:t>
            </a:r>
            <a:endParaRPr lang="it-IT" sz="2800" u="sng" dirty="0">
              <a:latin typeface="+mn-lt"/>
            </a:endParaRPr>
          </a:p>
        </p:txBody>
      </p:sp>
      <p:pic>
        <p:nvPicPr>
          <p:cNvPr id="5" name="Immagine 4" descr="tabaccofoto.jpg"/>
          <p:cNvPicPr>
            <a:picLocks noChangeAspect="1"/>
          </p:cNvPicPr>
          <p:nvPr/>
        </p:nvPicPr>
        <p:blipFill>
          <a:blip r:embed="rId3" cstate="print"/>
          <a:stretch>
            <a:fillRect/>
          </a:stretch>
        </p:blipFill>
        <p:spPr>
          <a:xfrm>
            <a:off x="3347864" y="1988840"/>
            <a:ext cx="5616624" cy="4320480"/>
          </a:xfrm>
          <a:prstGeom prst="rect">
            <a:avLst/>
          </a:prstGeom>
        </p:spPr>
      </p:pic>
      <p:pic>
        <p:nvPicPr>
          <p:cNvPr id="6" name="Immagine 5" descr="_growingtobacco_1165698.jpg"/>
          <p:cNvPicPr>
            <a:picLocks noChangeAspect="1"/>
          </p:cNvPicPr>
          <p:nvPr/>
        </p:nvPicPr>
        <p:blipFill>
          <a:blip r:embed="rId4" cstate="print"/>
          <a:stretch>
            <a:fillRect/>
          </a:stretch>
        </p:blipFill>
        <p:spPr>
          <a:xfrm>
            <a:off x="0" y="1"/>
            <a:ext cx="9144000" cy="6858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Aharoni" pitchFamily="2" charset="-79"/>
                <a:cs typeface="Aharoni" pitchFamily="2" charset="-79"/>
              </a:rPr>
              <a:t>TABACCO</a:t>
            </a:r>
            <a:endParaRPr lang="it-IT" dirty="0">
              <a:latin typeface="Aharoni" pitchFamily="2" charset="-79"/>
              <a:cs typeface="Aharoni" pitchFamily="2" charset="-79"/>
            </a:endParaRPr>
          </a:p>
        </p:txBody>
      </p:sp>
      <p:sp>
        <p:nvSpPr>
          <p:cNvPr id="4" name="Segnaposto contenuto 3"/>
          <p:cNvSpPr>
            <a:spLocks noGrp="1"/>
          </p:cNvSpPr>
          <p:nvPr>
            <p:ph idx="1"/>
          </p:nvPr>
        </p:nvSpPr>
        <p:spPr>
          <a:xfrm>
            <a:off x="0" y="1412776"/>
            <a:ext cx="8892480" cy="2664296"/>
          </a:xfrm>
        </p:spPr>
        <p:txBody>
          <a:bodyPr/>
          <a:lstStyle/>
          <a:p>
            <a:pPr algn="ctr">
              <a:buNone/>
            </a:pPr>
            <a:r>
              <a:rPr lang="it-IT" dirty="0" smtClean="0">
                <a:solidFill>
                  <a:srgbClr val="000000"/>
                </a:solidFill>
                <a:latin typeface="Constantia" charset="0"/>
                <a:ea typeface="Microsoft YaHei" charset="0"/>
                <a:cs typeface="Microsoft YaHei" charset="0"/>
              </a:rPr>
              <a:t>   </a:t>
            </a:r>
            <a:r>
              <a:rPr lang="it-IT" dirty="0" smtClean="0">
                <a:ea typeface="Microsoft YaHei" charset="0"/>
                <a:cs typeface="Microsoft YaHei" charset="0"/>
              </a:rPr>
              <a:t>La sostanza psicoattiva responsabile degli effetti gratificanti e della conseguente dipendenza è la      </a:t>
            </a:r>
            <a:r>
              <a:rPr lang="it-IT" b="1" dirty="0" smtClean="0">
                <a:solidFill>
                  <a:srgbClr val="FFC000"/>
                </a:solidFill>
                <a:ea typeface="Microsoft YaHei" charset="0"/>
                <a:cs typeface="Microsoft YaHei" charset="0"/>
              </a:rPr>
              <a:t>NICOTINA</a:t>
            </a:r>
          </a:p>
          <a:p>
            <a:pPr algn="ctr">
              <a:buNone/>
            </a:pPr>
            <a:endParaRPr lang="it-IT" dirty="0" smtClean="0">
              <a:ea typeface="Microsoft YaHei" charset="0"/>
              <a:cs typeface="Microsoft YaHei" charset="0"/>
            </a:endParaRPr>
          </a:p>
          <a:p>
            <a:pPr algn="ctr">
              <a:buNone/>
            </a:pPr>
            <a:endParaRPr lang="it-IT" dirty="0" smtClean="0">
              <a:ea typeface="Microsoft YaHei" charset="0"/>
              <a:cs typeface="Microsoft YaHei" charset="0"/>
            </a:endParaRPr>
          </a:p>
          <a:p>
            <a:pPr>
              <a:buNone/>
            </a:pPr>
            <a:endParaRPr lang="it-IT" dirty="0"/>
          </a:p>
        </p:txBody>
      </p:sp>
      <p:sp>
        <p:nvSpPr>
          <p:cNvPr id="5" name="Freccia in giù 4"/>
          <p:cNvSpPr/>
          <p:nvPr/>
        </p:nvSpPr>
        <p:spPr>
          <a:xfrm>
            <a:off x="4211960" y="3068960"/>
            <a:ext cx="864096"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2267744" y="4077072"/>
            <a:ext cx="6876256" cy="2554545"/>
          </a:xfrm>
          <a:prstGeom prst="rect">
            <a:avLst/>
          </a:prstGeom>
          <a:noFill/>
        </p:spPr>
        <p:txBody>
          <a:bodyPr wrap="square" rtlCol="0">
            <a:spAutoFit/>
          </a:bodyPr>
          <a:lstStyle/>
          <a:p>
            <a:pPr algn="ctr">
              <a:buNone/>
            </a:pPr>
            <a:r>
              <a:rPr lang="it-IT" dirty="0" smtClean="0">
                <a:ea typeface="Microsoft YaHei" charset="0"/>
                <a:cs typeface="Microsoft YaHei" charset="0"/>
              </a:rPr>
              <a:t> </a:t>
            </a:r>
            <a:r>
              <a:rPr lang="it-IT" sz="3200" dirty="0" smtClean="0">
                <a:latin typeface="+mn-lt"/>
              </a:rPr>
              <a:t>raggiunge in </a:t>
            </a:r>
            <a:r>
              <a:rPr lang="it-IT" sz="3200" dirty="0" smtClean="0">
                <a:solidFill>
                  <a:srgbClr val="FF0000"/>
                </a:solidFill>
                <a:latin typeface="+mn-lt"/>
              </a:rPr>
              <a:t>8-10 secondi </a:t>
            </a:r>
            <a:r>
              <a:rPr lang="it-IT" sz="3200" dirty="0" smtClean="0">
                <a:latin typeface="+mn-lt"/>
              </a:rPr>
              <a:t>il cervello e causa la liberazione di </a:t>
            </a:r>
            <a:r>
              <a:rPr lang="it-IT" sz="3200" dirty="0" smtClean="0">
                <a:solidFill>
                  <a:srgbClr val="FFC000"/>
                </a:solidFill>
                <a:latin typeface="+mn-lt"/>
              </a:rPr>
              <a:t>dopamina </a:t>
            </a:r>
            <a:r>
              <a:rPr lang="it-IT" sz="3200" dirty="0" smtClean="0">
                <a:latin typeface="+mn-lt"/>
              </a:rPr>
              <a:t>e</a:t>
            </a:r>
            <a:r>
              <a:rPr lang="it-IT" sz="3200" dirty="0" smtClean="0">
                <a:solidFill>
                  <a:srgbClr val="FFC000"/>
                </a:solidFill>
                <a:latin typeface="+mn-lt"/>
              </a:rPr>
              <a:t> adrenalina </a:t>
            </a:r>
            <a:r>
              <a:rPr lang="it-IT" sz="3200" dirty="0" smtClean="0">
                <a:latin typeface="+mn-lt"/>
              </a:rPr>
              <a:t>responsabili di una lieve euforia fisica e mentale che è poi l’effetto ricercato dal tabagista.</a:t>
            </a:r>
            <a:endParaRPr lang="it-IT" sz="3200" dirty="0" smtClean="0">
              <a:latin typeface="+mn-lt"/>
              <a:ea typeface="Microsoft YaHei" charset="0"/>
              <a:cs typeface="Microsoft YaHei" charset="0"/>
            </a:endParaRPr>
          </a:p>
        </p:txBody>
      </p:sp>
      <p:pic>
        <p:nvPicPr>
          <p:cNvPr id="7" name="Immagine 6" descr="sigateschio.jpg"/>
          <p:cNvPicPr>
            <a:picLocks noChangeAspect="1"/>
          </p:cNvPicPr>
          <p:nvPr/>
        </p:nvPicPr>
        <p:blipFill>
          <a:blip r:embed="rId3" cstate="print"/>
          <a:stretch>
            <a:fillRect/>
          </a:stretch>
        </p:blipFill>
        <p:spPr>
          <a:xfrm>
            <a:off x="0" y="2996952"/>
            <a:ext cx="2411760" cy="2664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To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descr="Side_effects_of_nicotine_svg_.png"/>
          <p:cNvPicPr>
            <a:picLocks noChangeAspect="1"/>
          </p:cNvPicPr>
          <p:nvPr/>
        </p:nvPicPr>
        <p:blipFill>
          <a:blip r:embed="rId3" cstate="print"/>
          <a:stretch>
            <a:fillRect/>
          </a:stretch>
        </p:blipFill>
        <p:spPr>
          <a:xfrm>
            <a:off x="0" y="0"/>
            <a:ext cx="9144000" cy="6858000"/>
          </a:xfrm>
          <a:prstGeom prst="rect">
            <a:avLst/>
          </a:prstGeom>
        </p:spPr>
      </p:pic>
      <p:sp>
        <p:nvSpPr>
          <p:cNvPr id="7" name="CasellaDiTesto 6"/>
          <p:cNvSpPr txBox="1"/>
          <p:nvPr/>
        </p:nvSpPr>
        <p:spPr>
          <a:xfrm>
            <a:off x="2843808" y="0"/>
            <a:ext cx="2808312" cy="707886"/>
          </a:xfrm>
          <a:prstGeom prst="rect">
            <a:avLst/>
          </a:prstGeom>
          <a:solidFill>
            <a:schemeClr val="tx1"/>
          </a:solidFill>
        </p:spPr>
        <p:txBody>
          <a:bodyPr wrap="square" rtlCol="0">
            <a:spAutoFit/>
          </a:bodyPr>
          <a:lstStyle/>
          <a:p>
            <a:pPr algn="ctr"/>
            <a:r>
              <a:rPr lang="it-IT" b="1" dirty="0" smtClean="0">
                <a:solidFill>
                  <a:srgbClr val="FF0000"/>
                </a:solidFill>
                <a:latin typeface="Aharoni" pitchFamily="2" charset="-79"/>
                <a:cs typeface="Aharoni" pitchFamily="2" charset="-79"/>
              </a:rPr>
              <a:t>Effetti collaterali della NICOTINA</a:t>
            </a:r>
            <a:endParaRPr lang="it-IT" b="1" dirty="0">
              <a:solidFill>
                <a:srgbClr val="FF0000"/>
              </a:solidFill>
              <a:latin typeface="Aharoni" pitchFamily="2" charset="-79"/>
              <a:cs typeface="Aharoni" pitchFamily="2" charset="-79"/>
            </a:endParaRPr>
          </a:p>
        </p:txBody>
      </p:sp>
      <p:sp>
        <p:nvSpPr>
          <p:cNvPr id="8" name="CasellaDiTesto 7"/>
          <p:cNvSpPr txBox="1"/>
          <p:nvPr/>
        </p:nvSpPr>
        <p:spPr>
          <a:xfrm>
            <a:off x="0" y="836712"/>
            <a:ext cx="2411760" cy="923330"/>
          </a:xfrm>
          <a:prstGeom prst="rect">
            <a:avLst/>
          </a:prstGeom>
          <a:solidFill>
            <a:schemeClr val="tx1"/>
          </a:solidFill>
        </p:spPr>
        <p:txBody>
          <a:bodyPr wrap="square" rtlCol="0">
            <a:spAutoFit/>
          </a:bodyPr>
          <a:lstStyle/>
          <a:p>
            <a:pPr algn="r"/>
            <a:r>
              <a:rPr lang="it-IT" sz="1800" b="1" dirty="0" smtClean="0">
                <a:solidFill>
                  <a:schemeClr val="bg1"/>
                </a:solidFill>
              </a:rPr>
              <a:t>Sangue:</a:t>
            </a:r>
            <a:r>
              <a:rPr lang="it-IT" sz="1800" dirty="0" smtClean="0">
                <a:solidFill>
                  <a:schemeClr val="bg1"/>
                </a:solidFill>
              </a:rPr>
              <a:t> aumentata tendenza alla coagulazione</a:t>
            </a:r>
            <a:endParaRPr lang="it-IT" sz="1800" dirty="0">
              <a:solidFill>
                <a:schemeClr val="bg1"/>
              </a:solidFill>
            </a:endParaRPr>
          </a:p>
        </p:txBody>
      </p:sp>
      <p:sp>
        <p:nvSpPr>
          <p:cNvPr id="9" name="CasellaDiTesto 8"/>
          <p:cNvSpPr txBox="1"/>
          <p:nvPr/>
        </p:nvSpPr>
        <p:spPr>
          <a:xfrm>
            <a:off x="0" y="1916832"/>
            <a:ext cx="2195736" cy="646331"/>
          </a:xfrm>
          <a:prstGeom prst="rect">
            <a:avLst/>
          </a:prstGeom>
          <a:solidFill>
            <a:schemeClr val="tx1"/>
          </a:solidFill>
        </p:spPr>
        <p:txBody>
          <a:bodyPr wrap="square" rtlCol="0">
            <a:spAutoFit/>
          </a:bodyPr>
          <a:lstStyle/>
          <a:p>
            <a:pPr algn="r"/>
            <a:r>
              <a:rPr lang="it-IT" sz="1800" b="1" dirty="0" smtClean="0">
                <a:solidFill>
                  <a:schemeClr val="bg1"/>
                </a:solidFill>
              </a:rPr>
              <a:t>Polmoni:</a:t>
            </a:r>
            <a:r>
              <a:rPr lang="it-IT" sz="1800" dirty="0" smtClean="0">
                <a:solidFill>
                  <a:schemeClr val="bg1"/>
                </a:solidFill>
              </a:rPr>
              <a:t> broncospasmo</a:t>
            </a:r>
            <a:endParaRPr lang="it-IT" sz="1800" dirty="0">
              <a:solidFill>
                <a:schemeClr val="bg1"/>
              </a:solidFill>
            </a:endParaRPr>
          </a:p>
        </p:txBody>
      </p:sp>
      <p:sp>
        <p:nvSpPr>
          <p:cNvPr id="10" name="CasellaDiTesto 9"/>
          <p:cNvSpPr txBox="1"/>
          <p:nvPr/>
        </p:nvSpPr>
        <p:spPr>
          <a:xfrm>
            <a:off x="0" y="2636912"/>
            <a:ext cx="1547664" cy="923330"/>
          </a:xfrm>
          <a:prstGeom prst="rect">
            <a:avLst/>
          </a:prstGeom>
          <a:solidFill>
            <a:schemeClr val="tx1"/>
          </a:solidFill>
        </p:spPr>
        <p:txBody>
          <a:bodyPr wrap="square" rtlCol="0">
            <a:spAutoFit/>
          </a:bodyPr>
          <a:lstStyle/>
          <a:p>
            <a:pPr algn="r"/>
            <a:r>
              <a:rPr lang="it-IT" sz="1800" b="1" dirty="0" smtClean="0">
                <a:solidFill>
                  <a:schemeClr val="bg1"/>
                </a:solidFill>
              </a:rPr>
              <a:t>Muscoli:</a:t>
            </a:r>
          </a:p>
          <a:p>
            <a:pPr algn="r">
              <a:buFontTx/>
              <a:buChar char="-"/>
            </a:pPr>
            <a:r>
              <a:rPr lang="it-IT" sz="1800" dirty="0" smtClean="0">
                <a:solidFill>
                  <a:schemeClr val="bg1"/>
                </a:solidFill>
              </a:rPr>
              <a:t>Tremori</a:t>
            </a:r>
          </a:p>
          <a:p>
            <a:pPr algn="r">
              <a:buFontTx/>
              <a:buChar char="-"/>
            </a:pPr>
            <a:r>
              <a:rPr lang="it-IT" sz="1800" dirty="0" smtClean="0">
                <a:solidFill>
                  <a:schemeClr val="bg1"/>
                </a:solidFill>
              </a:rPr>
              <a:t> Dolori</a:t>
            </a:r>
            <a:endParaRPr lang="it-IT" sz="1800" dirty="0">
              <a:solidFill>
                <a:schemeClr val="bg1"/>
              </a:solidFill>
            </a:endParaRPr>
          </a:p>
        </p:txBody>
      </p:sp>
      <p:sp>
        <p:nvSpPr>
          <p:cNvPr id="11" name="CasellaDiTesto 10"/>
          <p:cNvSpPr txBox="1"/>
          <p:nvPr/>
        </p:nvSpPr>
        <p:spPr>
          <a:xfrm>
            <a:off x="0" y="3573016"/>
            <a:ext cx="2123728" cy="2031325"/>
          </a:xfrm>
          <a:prstGeom prst="rect">
            <a:avLst/>
          </a:prstGeom>
          <a:solidFill>
            <a:schemeClr val="tx1"/>
          </a:solidFill>
        </p:spPr>
        <p:txBody>
          <a:bodyPr wrap="square" rtlCol="0">
            <a:spAutoFit/>
          </a:bodyPr>
          <a:lstStyle/>
          <a:p>
            <a:pPr algn="r"/>
            <a:r>
              <a:rPr lang="it-IT" sz="1800" b="1" dirty="0" smtClean="0">
                <a:solidFill>
                  <a:schemeClr val="bg1"/>
                </a:solidFill>
              </a:rPr>
              <a:t>Gastrointestinali:</a:t>
            </a:r>
          </a:p>
          <a:p>
            <a:pPr algn="r">
              <a:buFontTx/>
              <a:buChar char="-"/>
            </a:pPr>
            <a:r>
              <a:rPr lang="it-IT" sz="1800" dirty="0" smtClean="0">
                <a:solidFill>
                  <a:schemeClr val="bg1"/>
                </a:solidFill>
              </a:rPr>
              <a:t>Nausea</a:t>
            </a:r>
          </a:p>
          <a:p>
            <a:pPr algn="r">
              <a:buFontTx/>
              <a:buChar char="-"/>
            </a:pPr>
            <a:r>
              <a:rPr lang="it-IT" sz="1800" dirty="0" smtClean="0">
                <a:solidFill>
                  <a:schemeClr val="bg1"/>
                </a:solidFill>
              </a:rPr>
              <a:t> bocca secca</a:t>
            </a:r>
          </a:p>
          <a:p>
            <a:pPr algn="r">
              <a:buFontTx/>
              <a:buChar char="-"/>
            </a:pPr>
            <a:r>
              <a:rPr lang="it-IT" sz="1800" dirty="0" smtClean="0">
                <a:solidFill>
                  <a:schemeClr val="bg1"/>
                </a:solidFill>
              </a:rPr>
              <a:t> dispepsia</a:t>
            </a:r>
          </a:p>
          <a:p>
            <a:pPr algn="r">
              <a:buFontTx/>
              <a:buChar char="-"/>
            </a:pPr>
            <a:r>
              <a:rPr lang="it-IT" sz="1800" dirty="0" smtClean="0">
                <a:solidFill>
                  <a:schemeClr val="bg1"/>
                </a:solidFill>
              </a:rPr>
              <a:t> diarrea</a:t>
            </a:r>
          </a:p>
          <a:p>
            <a:pPr algn="r">
              <a:buFontTx/>
              <a:buChar char="-"/>
            </a:pPr>
            <a:r>
              <a:rPr lang="it-IT" sz="1800" dirty="0" smtClean="0">
                <a:solidFill>
                  <a:schemeClr val="bg1"/>
                </a:solidFill>
              </a:rPr>
              <a:t> bruciore di stomaco</a:t>
            </a:r>
          </a:p>
        </p:txBody>
      </p:sp>
      <p:sp>
        <p:nvSpPr>
          <p:cNvPr id="12" name="CasellaDiTesto 11"/>
          <p:cNvSpPr txBox="1"/>
          <p:nvPr/>
        </p:nvSpPr>
        <p:spPr>
          <a:xfrm>
            <a:off x="0" y="6211669"/>
            <a:ext cx="1691680" cy="646331"/>
          </a:xfrm>
          <a:prstGeom prst="rect">
            <a:avLst/>
          </a:prstGeom>
          <a:solidFill>
            <a:schemeClr val="tx1"/>
          </a:solidFill>
        </p:spPr>
        <p:txBody>
          <a:bodyPr wrap="square" rtlCol="0">
            <a:spAutoFit/>
          </a:bodyPr>
          <a:lstStyle/>
          <a:p>
            <a:pPr algn="r"/>
            <a:r>
              <a:rPr lang="it-IT" sz="1800" b="1" dirty="0" smtClean="0">
                <a:solidFill>
                  <a:schemeClr val="bg1"/>
                </a:solidFill>
              </a:rPr>
              <a:t>Articolazioni:</a:t>
            </a:r>
          </a:p>
          <a:p>
            <a:pPr algn="r"/>
            <a:r>
              <a:rPr lang="it-IT" sz="1800" dirty="0" smtClean="0">
                <a:solidFill>
                  <a:schemeClr val="bg1"/>
                </a:solidFill>
              </a:rPr>
              <a:t>dolori</a:t>
            </a:r>
            <a:endParaRPr lang="it-IT" sz="1800" dirty="0">
              <a:solidFill>
                <a:schemeClr val="bg1"/>
              </a:solidFill>
            </a:endParaRPr>
          </a:p>
        </p:txBody>
      </p:sp>
      <p:sp>
        <p:nvSpPr>
          <p:cNvPr id="13" name="CasellaDiTesto 12"/>
          <p:cNvSpPr txBox="1"/>
          <p:nvPr/>
        </p:nvSpPr>
        <p:spPr>
          <a:xfrm>
            <a:off x="5580112" y="548680"/>
            <a:ext cx="3024336" cy="2031325"/>
          </a:xfrm>
          <a:prstGeom prst="rect">
            <a:avLst/>
          </a:prstGeom>
          <a:solidFill>
            <a:schemeClr val="tx1"/>
          </a:solidFill>
        </p:spPr>
        <p:txBody>
          <a:bodyPr wrap="square" rtlCol="0">
            <a:spAutoFit/>
          </a:bodyPr>
          <a:lstStyle/>
          <a:p>
            <a:r>
              <a:rPr lang="it-IT" sz="1800" b="1" dirty="0" smtClean="0">
                <a:solidFill>
                  <a:schemeClr val="bg1"/>
                </a:solidFill>
              </a:rPr>
              <a:t>SNC:</a:t>
            </a:r>
            <a:endParaRPr lang="it-IT" sz="1800" dirty="0" smtClean="0">
              <a:solidFill>
                <a:schemeClr val="bg1"/>
              </a:solidFill>
            </a:endParaRPr>
          </a:p>
          <a:p>
            <a:pPr>
              <a:buFontTx/>
              <a:buChar char="-"/>
            </a:pPr>
            <a:r>
              <a:rPr lang="it-IT" sz="1800" dirty="0" smtClean="0">
                <a:solidFill>
                  <a:schemeClr val="bg1"/>
                </a:solidFill>
              </a:rPr>
              <a:t>Mal di testa</a:t>
            </a:r>
          </a:p>
          <a:p>
            <a:pPr>
              <a:buFontTx/>
              <a:buChar char="-"/>
            </a:pPr>
            <a:r>
              <a:rPr lang="it-IT" sz="1800" dirty="0" smtClean="0">
                <a:solidFill>
                  <a:schemeClr val="bg1"/>
                </a:solidFill>
              </a:rPr>
              <a:t> insonnia</a:t>
            </a:r>
          </a:p>
          <a:p>
            <a:pPr>
              <a:buFontTx/>
              <a:buChar char="-"/>
            </a:pPr>
            <a:r>
              <a:rPr lang="it-IT" sz="1800" dirty="0" smtClean="0">
                <a:solidFill>
                  <a:schemeClr val="bg1"/>
                </a:solidFill>
              </a:rPr>
              <a:t> incubi</a:t>
            </a:r>
          </a:p>
          <a:p>
            <a:pPr>
              <a:buFontTx/>
              <a:buChar char="-"/>
            </a:pPr>
            <a:r>
              <a:rPr lang="it-IT" sz="1800" dirty="0" smtClean="0">
                <a:solidFill>
                  <a:schemeClr val="bg1"/>
                </a:solidFill>
              </a:rPr>
              <a:t> irritabilità</a:t>
            </a:r>
          </a:p>
          <a:p>
            <a:pPr>
              <a:buFontTx/>
              <a:buChar char="-"/>
            </a:pPr>
            <a:r>
              <a:rPr lang="it-IT" sz="1800" dirty="0" smtClean="0">
                <a:solidFill>
                  <a:schemeClr val="bg1"/>
                </a:solidFill>
              </a:rPr>
              <a:t> vertigini</a:t>
            </a:r>
          </a:p>
          <a:p>
            <a:endParaRPr lang="it-IT" sz="1800" dirty="0">
              <a:solidFill>
                <a:schemeClr val="bg1"/>
              </a:solidFill>
            </a:endParaRPr>
          </a:p>
        </p:txBody>
      </p:sp>
      <p:sp>
        <p:nvSpPr>
          <p:cNvPr id="14" name="CasellaDiTesto 13"/>
          <p:cNvSpPr txBox="1"/>
          <p:nvPr/>
        </p:nvSpPr>
        <p:spPr>
          <a:xfrm>
            <a:off x="6300192" y="2924944"/>
            <a:ext cx="2664296" cy="2736304"/>
          </a:xfrm>
          <a:prstGeom prst="rect">
            <a:avLst/>
          </a:prstGeom>
          <a:solidFill>
            <a:schemeClr val="tx1"/>
          </a:solidFill>
        </p:spPr>
        <p:txBody>
          <a:bodyPr wrap="square" rtlCol="0">
            <a:spAutoFit/>
          </a:bodyPr>
          <a:lstStyle/>
          <a:p>
            <a:r>
              <a:rPr lang="it-IT" sz="1800" b="1" dirty="0" smtClean="0">
                <a:solidFill>
                  <a:schemeClr val="bg1"/>
                </a:solidFill>
              </a:rPr>
              <a:t>Cuore:</a:t>
            </a:r>
            <a:endParaRPr lang="it-IT" sz="1800" dirty="0" smtClean="0">
              <a:solidFill>
                <a:schemeClr val="bg1"/>
              </a:solidFill>
            </a:endParaRPr>
          </a:p>
          <a:p>
            <a:pPr>
              <a:buFontTx/>
              <a:buChar char="-"/>
            </a:pPr>
            <a:r>
              <a:rPr lang="it-IT" sz="1800" dirty="0" smtClean="0">
                <a:solidFill>
                  <a:schemeClr val="bg1"/>
                </a:solidFill>
              </a:rPr>
              <a:t>Tachicardia</a:t>
            </a:r>
          </a:p>
          <a:p>
            <a:pPr>
              <a:buFontTx/>
              <a:buChar char="-"/>
            </a:pPr>
            <a:r>
              <a:rPr lang="it-IT" sz="1800" dirty="0" smtClean="0">
                <a:solidFill>
                  <a:schemeClr val="bg1"/>
                </a:solidFill>
              </a:rPr>
              <a:t> aumento della pressione</a:t>
            </a:r>
          </a:p>
          <a:p>
            <a:pPr>
              <a:buFontTx/>
              <a:buChar char="-"/>
            </a:pPr>
            <a:r>
              <a:rPr lang="it-IT" sz="1800" dirty="0" smtClean="0">
                <a:solidFill>
                  <a:schemeClr val="bg1"/>
                </a:solidFill>
              </a:rPr>
              <a:t> aritmie</a:t>
            </a:r>
          </a:p>
          <a:p>
            <a:pPr>
              <a:buFontTx/>
              <a:buChar char="-"/>
            </a:pPr>
            <a:r>
              <a:rPr lang="it-IT" sz="1800" dirty="0" smtClean="0">
                <a:solidFill>
                  <a:schemeClr val="bg1"/>
                </a:solidFill>
              </a:rPr>
              <a:t> restringimento delle coronarie</a:t>
            </a:r>
          </a:p>
          <a:p>
            <a:pPr>
              <a:buFontTx/>
              <a:buChar char="-"/>
            </a:pPr>
            <a:endParaRPr lang="it-IT" dirty="0" smtClean="0">
              <a:solidFill>
                <a:schemeClr val="bg1"/>
              </a:solidFill>
            </a:endParaRPr>
          </a:p>
          <a:p>
            <a:pPr>
              <a:buFontTx/>
              <a:buChar char="-"/>
            </a:pPr>
            <a:endParaRPr lang="it-IT" dirty="0">
              <a:solidFill>
                <a:schemeClr val="bg1"/>
              </a:solidFill>
            </a:endParaRPr>
          </a:p>
        </p:txBody>
      </p:sp>
      <p:sp>
        <p:nvSpPr>
          <p:cNvPr id="15" name="CasellaDiTesto 14"/>
          <p:cNvSpPr txBox="1"/>
          <p:nvPr/>
        </p:nvSpPr>
        <p:spPr>
          <a:xfrm>
            <a:off x="6660232" y="5949280"/>
            <a:ext cx="2304256" cy="923330"/>
          </a:xfrm>
          <a:prstGeom prst="rect">
            <a:avLst/>
          </a:prstGeom>
          <a:solidFill>
            <a:schemeClr val="tx1"/>
          </a:solidFill>
        </p:spPr>
        <p:txBody>
          <a:bodyPr wrap="square" rtlCol="0">
            <a:spAutoFit/>
          </a:bodyPr>
          <a:lstStyle/>
          <a:p>
            <a:r>
              <a:rPr lang="it-IT" sz="1800" b="1" dirty="0" smtClean="0">
                <a:solidFill>
                  <a:schemeClr val="bg1"/>
                </a:solidFill>
              </a:rPr>
              <a:t>Sistema endocrino:</a:t>
            </a:r>
            <a:endParaRPr lang="it-IT" sz="1800" dirty="0" smtClean="0">
              <a:solidFill>
                <a:schemeClr val="bg1"/>
              </a:solidFill>
            </a:endParaRPr>
          </a:p>
          <a:p>
            <a:pPr>
              <a:buFontTx/>
              <a:buChar char="-"/>
            </a:pPr>
            <a:r>
              <a:rPr lang="it-IT" sz="1800" dirty="0" err="1" smtClean="0">
                <a:solidFill>
                  <a:schemeClr val="bg1"/>
                </a:solidFill>
              </a:rPr>
              <a:t>Iperinsulinemia</a:t>
            </a:r>
            <a:endParaRPr lang="it-IT" sz="1800" dirty="0" smtClean="0">
              <a:solidFill>
                <a:schemeClr val="bg1"/>
              </a:solidFill>
            </a:endParaRPr>
          </a:p>
          <a:p>
            <a:pPr>
              <a:buFontTx/>
              <a:buChar char="-"/>
            </a:pPr>
            <a:r>
              <a:rPr lang="it-IT" sz="1800" dirty="0" smtClean="0">
                <a:solidFill>
                  <a:schemeClr val="bg1"/>
                </a:solidFill>
              </a:rPr>
              <a:t> </a:t>
            </a:r>
            <a:r>
              <a:rPr lang="it-IT" sz="1800" dirty="0" err="1" smtClean="0">
                <a:solidFill>
                  <a:schemeClr val="bg1"/>
                </a:solidFill>
              </a:rPr>
              <a:t>insulinoresistenza</a:t>
            </a:r>
            <a:endParaRPr lang="it-IT" sz="1800" dirty="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ChangeArrowheads="1"/>
          </p:cNvSpPr>
          <p:nvPr/>
        </p:nvSpPr>
        <p:spPr bwMode="auto">
          <a:xfrm>
            <a:off x="457200" y="152400"/>
            <a:ext cx="8229600" cy="1250950"/>
          </a:xfrm>
          <a:prstGeom prst="rect">
            <a:avLst/>
          </a:prstGeom>
          <a:noFill/>
          <a:ln w="9525">
            <a:noFill/>
            <a:round/>
            <a:headEnd/>
            <a:tailEnd/>
          </a:ln>
        </p:spPr>
        <p:txBody>
          <a:bodyPr lIns="90000" tIns="46800" rIns="4572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dirty="0" smtClean="0">
                <a:solidFill>
                  <a:srgbClr val="FFC800"/>
                </a:solidFill>
                <a:latin typeface="Aharoni" pitchFamily="2" charset="-79"/>
              </a:rPr>
              <a:t>TABACCO: non solo nicotina!</a:t>
            </a:r>
            <a:endParaRPr lang="it-IT" sz="4500" b="1" dirty="0">
              <a:solidFill>
                <a:srgbClr val="FFC800"/>
              </a:solidFill>
              <a:latin typeface="Aharoni" pitchFamily="2" charset="-79"/>
            </a:endParaRPr>
          </a:p>
        </p:txBody>
      </p:sp>
      <p:pic>
        <p:nvPicPr>
          <p:cNvPr id="7" name="Immagine 6" descr="siga2.jpg"/>
          <p:cNvPicPr>
            <a:picLocks noChangeAspect="1"/>
          </p:cNvPicPr>
          <p:nvPr/>
        </p:nvPicPr>
        <p:blipFill>
          <a:blip r:embed="rId3" cstate="print"/>
          <a:stretch>
            <a:fillRect/>
          </a:stretch>
        </p:blipFill>
        <p:spPr>
          <a:xfrm>
            <a:off x="0" y="1484784"/>
            <a:ext cx="9144000" cy="5373216"/>
          </a:xfrm>
          <a:prstGeom prst="rect">
            <a:avLst/>
          </a:prstGeom>
        </p:spPr>
      </p:pic>
      <p:sp>
        <p:nvSpPr>
          <p:cNvPr id="8" name="CasellaDiTesto 7"/>
          <p:cNvSpPr txBox="1"/>
          <p:nvPr/>
        </p:nvSpPr>
        <p:spPr>
          <a:xfrm>
            <a:off x="4499992" y="6165304"/>
            <a:ext cx="1224136" cy="523220"/>
          </a:xfrm>
          <a:prstGeom prst="rect">
            <a:avLst/>
          </a:prstGeom>
          <a:solidFill>
            <a:schemeClr val="tx1"/>
          </a:solidFill>
        </p:spPr>
        <p:txBody>
          <a:bodyPr wrap="square" rtlCol="0">
            <a:spAutoFit/>
          </a:bodyPr>
          <a:lstStyle/>
          <a:p>
            <a:r>
              <a:rPr lang="it-IT" sz="1400" dirty="0" smtClean="0">
                <a:solidFill>
                  <a:schemeClr val="bg1"/>
                </a:solidFill>
              </a:rPr>
              <a:t>Carburante per missili</a:t>
            </a:r>
            <a:endParaRPr lang="it-IT" sz="1400" dirty="0">
              <a:solidFill>
                <a:schemeClr val="bg1"/>
              </a:solidFill>
            </a:endParaRPr>
          </a:p>
        </p:txBody>
      </p:sp>
      <p:sp>
        <p:nvSpPr>
          <p:cNvPr id="9" name="CasellaDiTesto 8"/>
          <p:cNvSpPr txBox="1"/>
          <p:nvPr/>
        </p:nvSpPr>
        <p:spPr>
          <a:xfrm>
            <a:off x="1691680" y="5373216"/>
            <a:ext cx="1296144" cy="307777"/>
          </a:xfrm>
          <a:prstGeom prst="rect">
            <a:avLst/>
          </a:prstGeom>
          <a:solidFill>
            <a:schemeClr val="tx1"/>
          </a:solidFill>
        </p:spPr>
        <p:txBody>
          <a:bodyPr wrap="square" rtlCol="0">
            <a:spAutoFit/>
          </a:bodyPr>
          <a:lstStyle/>
          <a:p>
            <a:r>
              <a:rPr lang="it-IT" sz="1400" dirty="0" smtClean="0">
                <a:solidFill>
                  <a:schemeClr val="bg1"/>
                </a:solidFill>
              </a:rPr>
              <a:t>Gas di fogna</a:t>
            </a:r>
            <a:endParaRPr lang="it-IT" sz="1400" dirty="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descr="Adverse_effects_of_tobacco_smoking_svg1.png"/>
          <p:cNvPicPr>
            <a:picLocks noChangeAspect="1"/>
          </p:cNvPicPr>
          <p:nvPr/>
        </p:nvPicPr>
        <p:blipFill>
          <a:blip r:embed="rId3" cstate="print"/>
          <a:stretch>
            <a:fillRect/>
          </a:stretch>
        </p:blipFill>
        <p:spPr>
          <a:xfrm>
            <a:off x="251520" y="0"/>
            <a:ext cx="8568952" cy="6858000"/>
          </a:xfrm>
          <a:prstGeom prst="rect">
            <a:avLst/>
          </a:prstGeom>
        </p:spPr>
      </p:pic>
      <p:sp>
        <p:nvSpPr>
          <p:cNvPr id="4" name="CasellaDiTesto 3"/>
          <p:cNvSpPr txBox="1"/>
          <p:nvPr/>
        </p:nvSpPr>
        <p:spPr>
          <a:xfrm>
            <a:off x="1547664" y="0"/>
            <a:ext cx="5328592" cy="707886"/>
          </a:xfrm>
          <a:prstGeom prst="rect">
            <a:avLst/>
          </a:prstGeom>
          <a:solidFill>
            <a:schemeClr val="tx1"/>
          </a:solidFill>
        </p:spPr>
        <p:txBody>
          <a:bodyPr wrap="square" rtlCol="0">
            <a:spAutoFit/>
          </a:bodyPr>
          <a:lstStyle/>
          <a:p>
            <a:pPr algn="ctr"/>
            <a:r>
              <a:rPr lang="it-IT" b="1" dirty="0" smtClean="0">
                <a:solidFill>
                  <a:srgbClr val="FF0000"/>
                </a:solidFill>
              </a:rPr>
              <a:t>Comuni effetti collaterali del</a:t>
            </a:r>
          </a:p>
          <a:p>
            <a:pPr algn="ctr"/>
            <a:r>
              <a:rPr lang="it-IT" b="1" dirty="0" smtClean="0">
                <a:solidFill>
                  <a:srgbClr val="FF0000"/>
                </a:solidFill>
              </a:rPr>
              <a:t>FUMO </a:t>
            </a:r>
            <a:r>
              <a:rPr lang="it-IT" b="1" dirty="0" err="1" smtClean="0">
                <a:solidFill>
                  <a:srgbClr val="FF0000"/>
                </a:solidFill>
              </a:rPr>
              <a:t>DI</a:t>
            </a:r>
            <a:r>
              <a:rPr lang="it-IT" b="1" dirty="0" smtClean="0">
                <a:solidFill>
                  <a:srgbClr val="FF0000"/>
                </a:solidFill>
              </a:rPr>
              <a:t> TABACCO</a:t>
            </a:r>
            <a:endParaRPr lang="it-IT" b="1" dirty="0">
              <a:solidFill>
                <a:srgbClr val="FF0000"/>
              </a:solidFill>
            </a:endParaRPr>
          </a:p>
        </p:txBody>
      </p:sp>
      <p:sp>
        <p:nvSpPr>
          <p:cNvPr id="5" name="CasellaDiTesto 4"/>
          <p:cNvSpPr txBox="1"/>
          <p:nvPr/>
        </p:nvSpPr>
        <p:spPr>
          <a:xfrm>
            <a:off x="323528" y="1196752"/>
            <a:ext cx="2376264" cy="400110"/>
          </a:xfrm>
          <a:prstGeom prst="rect">
            <a:avLst/>
          </a:prstGeom>
          <a:solidFill>
            <a:schemeClr val="tx1"/>
          </a:solidFill>
        </p:spPr>
        <p:txBody>
          <a:bodyPr wrap="square" rtlCol="0">
            <a:spAutoFit/>
          </a:bodyPr>
          <a:lstStyle/>
          <a:p>
            <a:r>
              <a:rPr lang="it-IT" dirty="0" smtClean="0">
                <a:solidFill>
                  <a:schemeClr val="bg1"/>
                </a:solidFill>
              </a:rPr>
              <a:t>Tumore alla laringe</a:t>
            </a:r>
            <a:endParaRPr lang="it-IT" dirty="0">
              <a:solidFill>
                <a:schemeClr val="bg1"/>
              </a:solidFill>
            </a:endParaRPr>
          </a:p>
        </p:txBody>
      </p:sp>
      <p:sp>
        <p:nvSpPr>
          <p:cNvPr id="6" name="CasellaDiTesto 5"/>
          <p:cNvSpPr txBox="1"/>
          <p:nvPr/>
        </p:nvSpPr>
        <p:spPr>
          <a:xfrm>
            <a:off x="251520" y="2204864"/>
            <a:ext cx="3168352" cy="400110"/>
          </a:xfrm>
          <a:prstGeom prst="rect">
            <a:avLst/>
          </a:prstGeom>
          <a:solidFill>
            <a:schemeClr val="tx1"/>
          </a:solidFill>
        </p:spPr>
        <p:txBody>
          <a:bodyPr wrap="square" rtlCol="0">
            <a:spAutoFit/>
          </a:bodyPr>
          <a:lstStyle/>
          <a:p>
            <a:pPr algn="r"/>
            <a:r>
              <a:rPr lang="it-IT" dirty="0" smtClean="0">
                <a:solidFill>
                  <a:schemeClr val="bg1"/>
                </a:solidFill>
              </a:rPr>
              <a:t>Tumore all’esofago</a:t>
            </a:r>
            <a:endParaRPr lang="it-IT" dirty="0">
              <a:solidFill>
                <a:schemeClr val="bg1"/>
              </a:solidFill>
            </a:endParaRPr>
          </a:p>
        </p:txBody>
      </p:sp>
      <p:sp>
        <p:nvSpPr>
          <p:cNvPr id="7" name="CasellaDiTesto 6"/>
          <p:cNvSpPr txBox="1"/>
          <p:nvPr/>
        </p:nvSpPr>
        <p:spPr>
          <a:xfrm>
            <a:off x="395536" y="2780928"/>
            <a:ext cx="1728192" cy="707886"/>
          </a:xfrm>
          <a:prstGeom prst="rect">
            <a:avLst/>
          </a:prstGeom>
          <a:solidFill>
            <a:schemeClr val="tx1"/>
          </a:solidFill>
        </p:spPr>
        <p:txBody>
          <a:bodyPr wrap="square" rtlCol="0">
            <a:spAutoFit/>
          </a:bodyPr>
          <a:lstStyle/>
          <a:p>
            <a:pPr algn="r"/>
            <a:r>
              <a:rPr lang="it-IT" dirty="0" smtClean="0">
                <a:solidFill>
                  <a:schemeClr val="bg1"/>
                </a:solidFill>
              </a:rPr>
              <a:t>Infarto </a:t>
            </a:r>
            <a:r>
              <a:rPr lang="it-IT" dirty="0" err="1" smtClean="0">
                <a:solidFill>
                  <a:schemeClr val="bg1"/>
                </a:solidFill>
              </a:rPr>
              <a:t>dell</a:t>
            </a:r>
            <a:r>
              <a:rPr lang="it-IT" dirty="0" smtClean="0">
                <a:solidFill>
                  <a:schemeClr val="bg1"/>
                </a:solidFill>
              </a:rPr>
              <a:t> miocardio</a:t>
            </a:r>
            <a:endParaRPr lang="it-IT" dirty="0">
              <a:solidFill>
                <a:schemeClr val="bg1"/>
              </a:solidFill>
            </a:endParaRPr>
          </a:p>
        </p:txBody>
      </p:sp>
      <p:sp>
        <p:nvSpPr>
          <p:cNvPr id="8" name="Rettangolo 7"/>
          <p:cNvSpPr/>
          <p:nvPr/>
        </p:nvSpPr>
        <p:spPr>
          <a:xfrm>
            <a:off x="1979712" y="2780928"/>
            <a:ext cx="432048"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a:t>
            </a:r>
            <a:endParaRPr lang="it-IT" dirty="0"/>
          </a:p>
        </p:txBody>
      </p:sp>
      <p:sp>
        <p:nvSpPr>
          <p:cNvPr id="9" name="CasellaDiTesto 8"/>
          <p:cNvSpPr txBox="1"/>
          <p:nvPr/>
        </p:nvSpPr>
        <p:spPr>
          <a:xfrm>
            <a:off x="323528" y="3861048"/>
            <a:ext cx="1728192" cy="1015663"/>
          </a:xfrm>
          <a:prstGeom prst="rect">
            <a:avLst/>
          </a:prstGeom>
          <a:solidFill>
            <a:schemeClr val="tx1"/>
          </a:solidFill>
        </p:spPr>
        <p:txBody>
          <a:bodyPr wrap="square" rtlCol="0">
            <a:spAutoFit/>
          </a:bodyPr>
          <a:lstStyle/>
          <a:p>
            <a:pPr algn="r"/>
            <a:r>
              <a:rPr lang="it-IT" dirty="0" smtClean="0">
                <a:solidFill>
                  <a:schemeClr val="bg1"/>
                </a:solidFill>
              </a:rPr>
              <a:t>Indurimento sistemico delle arterie    </a:t>
            </a:r>
            <a:endParaRPr lang="it-IT" dirty="0">
              <a:solidFill>
                <a:schemeClr val="bg1"/>
              </a:solidFill>
            </a:endParaRPr>
          </a:p>
        </p:txBody>
      </p:sp>
      <p:sp>
        <p:nvSpPr>
          <p:cNvPr id="10" name="CasellaDiTesto 9"/>
          <p:cNvSpPr txBox="1"/>
          <p:nvPr/>
        </p:nvSpPr>
        <p:spPr>
          <a:xfrm>
            <a:off x="323528" y="5085184"/>
            <a:ext cx="1368152" cy="1015663"/>
          </a:xfrm>
          <a:prstGeom prst="rect">
            <a:avLst/>
          </a:prstGeom>
          <a:solidFill>
            <a:schemeClr val="tx1"/>
          </a:solidFill>
        </p:spPr>
        <p:txBody>
          <a:bodyPr wrap="square" rtlCol="0">
            <a:spAutoFit/>
          </a:bodyPr>
          <a:lstStyle/>
          <a:p>
            <a:pPr algn="r"/>
            <a:r>
              <a:rPr lang="it-IT" dirty="0" smtClean="0">
                <a:solidFill>
                  <a:schemeClr val="bg1"/>
                </a:solidFill>
              </a:rPr>
              <a:t>Tumore alla vescica</a:t>
            </a:r>
            <a:endParaRPr lang="it-IT" dirty="0">
              <a:solidFill>
                <a:schemeClr val="bg1"/>
              </a:solidFill>
            </a:endParaRPr>
          </a:p>
        </p:txBody>
      </p:sp>
      <p:sp>
        <p:nvSpPr>
          <p:cNvPr id="11" name="CasellaDiTesto 10"/>
          <p:cNvSpPr txBox="1"/>
          <p:nvPr/>
        </p:nvSpPr>
        <p:spPr>
          <a:xfrm>
            <a:off x="5580112" y="1700808"/>
            <a:ext cx="3024336" cy="400110"/>
          </a:xfrm>
          <a:prstGeom prst="rect">
            <a:avLst/>
          </a:prstGeom>
          <a:solidFill>
            <a:schemeClr val="tx1"/>
          </a:solidFill>
        </p:spPr>
        <p:txBody>
          <a:bodyPr wrap="square" rtlCol="0">
            <a:spAutoFit/>
          </a:bodyPr>
          <a:lstStyle/>
          <a:p>
            <a:r>
              <a:rPr lang="it-IT" dirty="0" smtClean="0">
                <a:solidFill>
                  <a:schemeClr val="bg1"/>
                </a:solidFill>
              </a:rPr>
              <a:t>Tumore alla cavità orale</a:t>
            </a:r>
            <a:endParaRPr lang="it-IT" dirty="0">
              <a:solidFill>
                <a:schemeClr val="bg1"/>
              </a:solidFill>
            </a:endParaRPr>
          </a:p>
        </p:txBody>
      </p:sp>
      <p:sp>
        <p:nvSpPr>
          <p:cNvPr id="12" name="CasellaDiTesto 11"/>
          <p:cNvSpPr txBox="1"/>
          <p:nvPr/>
        </p:nvSpPr>
        <p:spPr>
          <a:xfrm>
            <a:off x="6300192" y="2420888"/>
            <a:ext cx="2520280" cy="1631216"/>
          </a:xfrm>
          <a:prstGeom prst="rect">
            <a:avLst/>
          </a:prstGeom>
          <a:solidFill>
            <a:schemeClr val="tx1"/>
          </a:solidFill>
        </p:spPr>
        <p:txBody>
          <a:bodyPr wrap="square" rtlCol="0">
            <a:spAutoFit/>
          </a:bodyPr>
          <a:lstStyle/>
          <a:p>
            <a:pPr>
              <a:buFontTx/>
              <a:buChar char="-"/>
            </a:pPr>
            <a:r>
              <a:rPr lang="it-IT" dirty="0" smtClean="0">
                <a:solidFill>
                  <a:schemeClr val="bg1"/>
                </a:solidFill>
              </a:rPr>
              <a:t>Tumore al polmone</a:t>
            </a:r>
          </a:p>
          <a:p>
            <a:pPr>
              <a:buFontTx/>
              <a:buChar char="-"/>
            </a:pPr>
            <a:r>
              <a:rPr lang="it-IT" dirty="0" smtClean="0">
                <a:solidFill>
                  <a:schemeClr val="bg1"/>
                </a:solidFill>
              </a:rPr>
              <a:t> bronchiti croniche</a:t>
            </a:r>
          </a:p>
          <a:p>
            <a:pPr>
              <a:buFontTx/>
              <a:buChar char="-"/>
            </a:pPr>
            <a:r>
              <a:rPr lang="it-IT" dirty="0" smtClean="0">
                <a:solidFill>
                  <a:schemeClr val="bg1"/>
                </a:solidFill>
              </a:rPr>
              <a:t> BPCO</a:t>
            </a:r>
          </a:p>
          <a:p>
            <a:pPr>
              <a:buFontTx/>
              <a:buChar char="-"/>
            </a:pPr>
            <a:r>
              <a:rPr lang="it-IT" dirty="0" smtClean="0">
                <a:solidFill>
                  <a:schemeClr val="bg1"/>
                </a:solidFill>
              </a:rPr>
              <a:t> enfisema</a:t>
            </a:r>
          </a:p>
          <a:p>
            <a:pPr>
              <a:buFontTx/>
              <a:buChar char="-"/>
            </a:pPr>
            <a:endParaRPr lang="it-IT" dirty="0">
              <a:solidFill>
                <a:schemeClr val="bg1"/>
              </a:solidFill>
            </a:endParaRPr>
          </a:p>
        </p:txBody>
      </p:sp>
      <p:sp>
        <p:nvSpPr>
          <p:cNvPr id="13" name="CasellaDiTesto 12"/>
          <p:cNvSpPr txBox="1"/>
          <p:nvPr/>
        </p:nvSpPr>
        <p:spPr>
          <a:xfrm>
            <a:off x="6804248" y="4293096"/>
            <a:ext cx="2016224" cy="400110"/>
          </a:xfrm>
          <a:prstGeom prst="rect">
            <a:avLst/>
          </a:prstGeom>
          <a:solidFill>
            <a:schemeClr val="tx1"/>
          </a:solidFill>
        </p:spPr>
        <p:txBody>
          <a:bodyPr wrap="square" rtlCol="0">
            <a:spAutoFit/>
          </a:bodyPr>
          <a:lstStyle/>
          <a:p>
            <a:r>
              <a:rPr lang="it-IT" dirty="0" smtClean="0">
                <a:solidFill>
                  <a:schemeClr val="bg1"/>
                </a:solidFill>
              </a:rPr>
              <a:t>Ulcera peptica</a:t>
            </a:r>
            <a:endParaRPr lang="it-IT" dirty="0">
              <a:solidFill>
                <a:schemeClr val="bg1"/>
              </a:solidFill>
            </a:endParaRPr>
          </a:p>
        </p:txBody>
      </p:sp>
      <p:sp>
        <p:nvSpPr>
          <p:cNvPr id="14" name="CasellaDiTesto 13"/>
          <p:cNvSpPr txBox="1"/>
          <p:nvPr/>
        </p:nvSpPr>
        <p:spPr>
          <a:xfrm>
            <a:off x="7092280" y="5589240"/>
            <a:ext cx="1656184" cy="1015663"/>
          </a:xfrm>
          <a:prstGeom prst="rect">
            <a:avLst/>
          </a:prstGeom>
          <a:solidFill>
            <a:schemeClr val="tx1"/>
          </a:solidFill>
        </p:spPr>
        <p:txBody>
          <a:bodyPr wrap="square" rtlCol="0">
            <a:spAutoFit/>
          </a:bodyPr>
          <a:lstStyle/>
          <a:p>
            <a:r>
              <a:rPr lang="it-IT" dirty="0" smtClean="0">
                <a:solidFill>
                  <a:schemeClr val="bg1"/>
                </a:solidFill>
              </a:rPr>
              <a:t>Tumore al pancreas</a:t>
            </a:r>
          </a:p>
          <a:p>
            <a:endParaRPr lang="it-IT"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1"/>
          <p:cNvPicPr>
            <a:picLocks noChangeAspect="1" noChangeArrowheads="1"/>
          </p:cNvPicPr>
          <p:nvPr/>
        </p:nvPicPr>
        <p:blipFill>
          <a:blip r:embed="rId3" cstate="print"/>
          <a:srcRect b="28690"/>
          <a:stretch>
            <a:fillRect/>
          </a:stretch>
        </p:blipFill>
        <p:spPr bwMode="auto">
          <a:xfrm>
            <a:off x="571500" y="1928813"/>
            <a:ext cx="8086725" cy="3327400"/>
          </a:xfrm>
          <a:prstGeom prst="rect">
            <a:avLst/>
          </a:prstGeom>
          <a:noFill/>
          <a:ln w="9525">
            <a:noFill/>
            <a:round/>
            <a:headEnd/>
            <a:tailEnd/>
          </a:ln>
        </p:spPr>
      </p:pic>
      <p:sp>
        <p:nvSpPr>
          <p:cNvPr id="91139" name="Text Box 2"/>
          <p:cNvSpPr txBox="1">
            <a:spLocks noChangeArrowheads="1"/>
          </p:cNvSpPr>
          <p:nvPr/>
        </p:nvSpPr>
        <p:spPr bwMode="auto">
          <a:xfrm>
            <a:off x="2195736" y="5589240"/>
            <a:ext cx="592127" cy="833178"/>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800" dirty="0">
                <a:solidFill>
                  <a:srgbClr val="FFC000"/>
                </a:solidFill>
              </a:rPr>
              <a:t>A</a:t>
            </a:r>
          </a:p>
        </p:txBody>
      </p:sp>
      <p:sp>
        <p:nvSpPr>
          <p:cNvPr id="91140" name="Text Box 3"/>
          <p:cNvSpPr txBox="1">
            <a:spLocks noChangeArrowheads="1"/>
          </p:cNvSpPr>
          <p:nvPr/>
        </p:nvSpPr>
        <p:spPr bwMode="auto">
          <a:xfrm>
            <a:off x="6516216" y="5589240"/>
            <a:ext cx="592127" cy="833178"/>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800" dirty="0">
                <a:solidFill>
                  <a:srgbClr val="FFC000"/>
                </a:solidFill>
              </a:rPr>
              <a:t>B</a:t>
            </a:r>
          </a:p>
        </p:txBody>
      </p:sp>
      <p:sp>
        <p:nvSpPr>
          <p:cNvPr id="91141" name="Rectangle 4"/>
          <p:cNvSpPr>
            <a:spLocks noChangeArrowheads="1"/>
          </p:cNvSpPr>
          <p:nvPr/>
        </p:nvSpPr>
        <p:spPr bwMode="auto">
          <a:xfrm>
            <a:off x="457200" y="152400"/>
            <a:ext cx="8229600" cy="1250950"/>
          </a:xfrm>
          <a:prstGeom prst="rect">
            <a:avLst/>
          </a:prstGeom>
          <a:noFill/>
          <a:ln w="9525">
            <a:noFill/>
            <a:round/>
            <a:headEnd/>
            <a:tailEnd/>
          </a:ln>
        </p:spPr>
        <p:txBody>
          <a:bodyPr lIns="90000" tIns="46800" rIns="4572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a:solidFill>
                  <a:srgbClr val="FFC800"/>
                </a:solidFill>
                <a:latin typeface="Aharoni" pitchFamily="2" charset="-79"/>
              </a:rPr>
              <a:t>TABACCO</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latin typeface="Aharoni" pitchFamily="2" charset="-79"/>
                <a:cs typeface="Aharoni" pitchFamily="2" charset="-79"/>
              </a:rPr>
              <a:t>SIGARETTE:   </a:t>
            </a:r>
            <a:r>
              <a:rPr lang="it-IT" dirty="0" err="1" smtClean="0">
                <a:latin typeface="Aharoni" pitchFamily="2" charset="-79"/>
                <a:cs typeface="Aharoni" pitchFamily="2" charset="-79"/>
              </a:rPr>
              <a:t>perche’</a:t>
            </a:r>
            <a:r>
              <a:rPr lang="it-IT" dirty="0" smtClean="0">
                <a:latin typeface="Aharoni" pitchFamily="2" charset="-79"/>
                <a:cs typeface="Aharoni" pitchFamily="2" charset="-79"/>
              </a:rPr>
              <a:t> non chiamarle col loro vero nome?</a:t>
            </a:r>
            <a:endParaRPr lang="it-IT" dirty="0">
              <a:latin typeface="Aharoni" pitchFamily="2" charset="-79"/>
              <a:cs typeface="Aharoni" pitchFamily="2" charset="-79"/>
            </a:endParaRPr>
          </a:p>
        </p:txBody>
      </p:sp>
      <p:pic>
        <p:nvPicPr>
          <p:cNvPr id="3" name="Immagine 2" descr="pacchetti.jpg"/>
          <p:cNvPicPr>
            <a:picLocks noChangeAspect="1"/>
          </p:cNvPicPr>
          <p:nvPr/>
        </p:nvPicPr>
        <p:blipFill>
          <a:blip r:embed="rId2" cstate="print"/>
          <a:stretch>
            <a:fillRect/>
          </a:stretch>
        </p:blipFill>
        <p:spPr>
          <a:xfrm>
            <a:off x="611560" y="1484784"/>
            <a:ext cx="8054698" cy="5373216"/>
          </a:xfrm>
          <a:prstGeom prst="rect">
            <a:avLst/>
          </a:prstGeom>
        </p:spPr>
      </p:pic>
      <p:sp>
        <p:nvSpPr>
          <p:cNvPr id="4" name="CasellaDiTesto 3"/>
          <p:cNvSpPr txBox="1"/>
          <p:nvPr/>
        </p:nvSpPr>
        <p:spPr>
          <a:xfrm>
            <a:off x="6660232" y="2564904"/>
            <a:ext cx="1440160" cy="400110"/>
          </a:xfrm>
          <a:prstGeom prst="rect">
            <a:avLst/>
          </a:prstGeom>
          <a:solidFill>
            <a:schemeClr val="tx1"/>
          </a:solidFill>
        </p:spPr>
        <p:txBody>
          <a:bodyPr wrap="square" rtlCol="0">
            <a:spAutoFit/>
          </a:bodyPr>
          <a:lstStyle/>
          <a:p>
            <a:pPr algn="ctr"/>
            <a:r>
              <a:rPr lang="it-IT" b="1" dirty="0" smtClean="0">
                <a:solidFill>
                  <a:srgbClr val="FF0000"/>
                </a:solidFill>
              </a:rPr>
              <a:t>FIATELLA</a:t>
            </a:r>
            <a:endParaRPr lang="it-IT" b="1" dirty="0">
              <a:solidFill>
                <a:srgbClr val="FF0000"/>
              </a:solidFill>
            </a:endParaRPr>
          </a:p>
        </p:txBody>
      </p:sp>
      <p:sp>
        <p:nvSpPr>
          <p:cNvPr id="5" name="CasellaDiTesto 4"/>
          <p:cNvSpPr txBox="1"/>
          <p:nvPr/>
        </p:nvSpPr>
        <p:spPr>
          <a:xfrm>
            <a:off x="2699792" y="2492896"/>
            <a:ext cx="1296144" cy="707886"/>
          </a:xfrm>
          <a:prstGeom prst="rect">
            <a:avLst/>
          </a:prstGeom>
          <a:solidFill>
            <a:schemeClr val="tx1"/>
          </a:solidFill>
        </p:spPr>
        <p:txBody>
          <a:bodyPr wrap="square" rtlCol="0">
            <a:spAutoFit/>
          </a:bodyPr>
          <a:lstStyle/>
          <a:p>
            <a:pPr algn="ctr"/>
            <a:r>
              <a:rPr lang="it-IT" b="1" dirty="0" smtClean="0">
                <a:solidFill>
                  <a:srgbClr val="FF0000"/>
                </a:solidFill>
              </a:rPr>
              <a:t>MANGIA</a:t>
            </a:r>
          </a:p>
          <a:p>
            <a:pPr algn="ctr"/>
            <a:r>
              <a:rPr lang="it-IT" b="1" dirty="0" smtClean="0">
                <a:solidFill>
                  <a:srgbClr val="FF0000"/>
                </a:solidFill>
              </a:rPr>
              <a:t>SOLDI</a:t>
            </a:r>
            <a:endParaRPr lang="it-IT" b="1" dirty="0">
              <a:solidFill>
                <a:srgbClr val="FF0000"/>
              </a:solidFill>
            </a:endParaRPr>
          </a:p>
        </p:txBody>
      </p:sp>
      <p:sp>
        <p:nvSpPr>
          <p:cNvPr id="6" name="CasellaDiTesto 5"/>
          <p:cNvSpPr txBox="1"/>
          <p:nvPr/>
        </p:nvSpPr>
        <p:spPr>
          <a:xfrm>
            <a:off x="1043608" y="3573016"/>
            <a:ext cx="1800200" cy="707886"/>
          </a:xfrm>
          <a:prstGeom prst="rect">
            <a:avLst/>
          </a:prstGeom>
          <a:solidFill>
            <a:schemeClr val="tx1"/>
          </a:solidFill>
        </p:spPr>
        <p:txBody>
          <a:bodyPr wrap="square" rtlCol="0">
            <a:spAutoFit/>
          </a:bodyPr>
          <a:lstStyle/>
          <a:p>
            <a:pPr algn="ctr"/>
            <a:r>
              <a:rPr lang="it-IT" b="1" dirty="0" smtClean="0">
                <a:solidFill>
                  <a:srgbClr val="FF0000"/>
                </a:solidFill>
              </a:rPr>
              <a:t>TUMORE IN PACCHETTO</a:t>
            </a:r>
            <a:endParaRPr lang="it-IT" b="1" dirty="0">
              <a:solidFill>
                <a:srgbClr val="FF0000"/>
              </a:solidFill>
            </a:endParaRPr>
          </a:p>
        </p:txBody>
      </p:sp>
      <p:sp>
        <p:nvSpPr>
          <p:cNvPr id="7" name="CasellaDiTesto 6"/>
          <p:cNvSpPr txBox="1"/>
          <p:nvPr/>
        </p:nvSpPr>
        <p:spPr>
          <a:xfrm>
            <a:off x="683568" y="2564904"/>
            <a:ext cx="1440160" cy="400110"/>
          </a:xfrm>
          <a:prstGeom prst="rect">
            <a:avLst/>
          </a:prstGeom>
          <a:solidFill>
            <a:schemeClr val="tx1"/>
          </a:solidFill>
        </p:spPr>
        <p:txBody>
          <a:bodyPr wrap="square" rtlCol="0">
            <a:spAutoFit/>
          </a:bodyPr>
          <a:lstStyle/>
          <a:p>
            <a:r>
              <a:rPr lang="it-IT" b="1" dirty="0" smtClean="0">
                <a:solidFill>
                  <a:srgbClr val="FF0000"/>
                </a:solidFill>
              </a:rPr>
              <a:t>PUZZONE</a:t>
            </a:r>
            <a:endParaRPr lang="it-IT" b="1" dirty="0">
              <a:solidFill>
                <a:srgbClr val="FF0000"/>
              </a:solidFill>
            </a:endParaRPr>
          </a:p>
        </p:txBody>
      </p:sp>
      <p:sp>
        <p:nvSpPr>
          <p:cNvPr id="8" name="CasellaDiTesto 7"/>
          <p:cNvSpPr txBox="1"/>
          <p:nvPr/>
        </p:nvSpPr>
        <p:spPr>
          <a:xfrm>
            <a:off x="5148064" y="3573016"/>
            <a:ext cx="1512168" cy="707886"/>
          </a:xfrm>
          <a:prstGeom prst="rect">
            <a:avLst/>
          </a:prstGeom>
          <a:solidFill>
            <a:schemeClr val="tx1"/>
          </a:solidFill>
        </p:spPr>
        <p:txBody>
          <a:bodyPr wrap="square" rtlCol="0">
            <a:spAutoFit/>
          </a:bodyPr>
          <a:lstStyle/>
          <a:p>
            <a:pPr algn="ctr"/>
            <a:r>
              <a:rPr lang="it-IT" b="1" dirty="0" smtClean="0">
                <a:solidFill>
                  <a:srgbClr val="FF0000"/>
                </a:solidFill>
              </a:rPr>
              <a:t>PEZZI </a:t>
            </a:r>
            <a:r>
              <a:rPr lang="it-IT" b="1" dirty="0" err="1" smtClean="0">
                <a:solidFill>
                  <a:srgbClr val="FF0000"/>
                </a:solidFill>
              </a:rPr>
              <a:t>DI</a:t>
            </a:r>
            <a:r>
              <a:rPr lang="it-IT" b="1" dirty="0" smtClean="0">
                <a:solidFill>
                  <a:srgbClr val="FF0000"/>
                </a:solidFill>
              </a:rPr>
              <a:t> CATARRO</a:t>
            </a:r>
            <a:endParaRPr lang="it-IT" b="1" dirty="0">
              <a:solidFill>
                <a:srgbClr val="FF0000"/>
              </a:solidFill>
            </a:endParaRPr>
          </a:p>
        </p:txBody>
      </p:sp>
      <p:sp>
        <p:nvSpPr>
          <p:cNvPr id="9" name="CasellaDiTesto 8"/>
          <p:cNvSpPr txBox="1"/>
          <p:nvPr/>
        </p:nvSpPr>
        <p:spPr>
          <a:xfrm>
            <a:off x="3203848" y="3573016"/>
            <a:ext cx="1368152" cy="400110"/>
          </a:xfrm>
          <a:prstGeom prst="rect">
            <a:avLst/>
          </a:prstGeom>
          <a:solidFill>
            <a:schemeClr val="tx1"/>
          </a:solidFill>
        </p:spPr>
        <p:txBody>
          <a:bodyPr wrap="square" rtlCol="0">
            <a:spAutoFit/>
          </a:bodyPr>
          <a:lstStyle/>
          <a:p>
            <a:pPr algn="ctr"/>
            <a:r>
              <a:rPr lang="it-IT" b="1" dirty="0" smtClean="0">
                <a:solidFill>
                  <a:srgbClr val="FF0000"/>
                </a:solidFill>
              </a:rPr>
              <a:t>BY-PASS</a:t>
            </a:r>
            <a:endParaRPr lang="it-IT" b="1" dirty="0">
              <a:solidFill>
                <a:srgbClr val="FF0000"/>
              </a:solidFill>
            </a:endParaRPr>
          </a:p>
        </p:txBody>
      </p:sp>
      <p:sp>
        <p:nvSpPr>
          <p:cNvPr id="10" name="CasellaDiTesto 9"/>
          <p:cNvSpPr txBox="1"/>
          <p:nvPr/>
        </p:nvSpPr>
        <p:spPr>
          <a:xfrm>
            <a:off x="7020272" y="3573016"/>
            <a:ext cx="1656184" cy="400110"/>
          </a:xfrm>
          <a:prstGeom prst="rect">
            <a:avLst/>
          </a:prstGeom>
          <a:solidFill>
            <a:schemeClr val="tx1"/>
          </a:solidFill>
        </p:spPr>
        <p:txBody>
          <a:bodyPr wrap="square" rtlCol="0">
            <a:spAutoFit/>
          </a:bodyPr>
          <a:lstStyle/>
          <a:p>
            <a:pPr algn="ctr"/>
            <a:r>
              <a:rPr lang="it-IT" b="1" dirty="0" smtClean="0">
                <a:solidFill>
                  <a:srgbClr val="FF0000"/>
                </a:solidFill>
              </a:rPr>
              <a:t>METASTASI</a:t>
            </a:r>
            <a:endParaRPr lang="it-IT" b="1" dirty="0">
              <a:solidFill>
                <a:srgbClr val="FF0000"/>
              </a:solidFill>
            </a:endParaRPr>
          </a:p>
        </p:txBody>
      </p:sp>
      <p:sp>
        <p:nvSpPr>
          <p:cNvPr id="11" name="CasellaDiTesto 10"/>
          <p:cNvSpPr txBox="1"/>
          <p:nvPr/>
        </p:nvSpPr>
        <p:spPr>
          <a:xfrm>
            <a:off x="4644008" y="2420888"/>
            <a:ext cx="1440160" cy="400110"/>
          </a:xfrm>
          <a:prstGeom prst="rect">
            <a:avLst/>
          </a:prstGeom>
          <a:solidFill>
            <a:schemeClr val="tx1"/>
          </a:solidFill>
        </p:spPr>
        <p:txBody>
          <a:bodyPr wrap="square" rtlCol="0">
            <a:spAutoFit/>
          </a:bodyPr>
          <a:lstStyle/>
          <a:p>
            <a:pPr algn="ctr"/>
            <a:r>
              <a:rPr lang="it-IT" b="1" dirty="0" smtClean="0">
                <a:solidFill>
                  <a:srgbClr val="FF0000"/>
                </a:solidFill>
              </a:rPr>
              <a:t>CANCRO</a:t>
            </a:r>
            <a:endParaRPr lang="it-IT"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strVal val="#ppt_w*0.70"/>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Effect transition="in" filter="fade">
                                      <p:cBhvr>
                                        <p:cTn id="27" dur="1000"/>
                                        <p:tgtEl>
                                          <p:spTgt spid="4"/>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0.70"/>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0.70"/>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strVal val="#ppt_w*0.70"/>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Effect transition="in" filter="fade">
                                      <p:cBhvr>
                                        <p:cTn id="45" dur="1000"/>
                                        <p:tgtEl>
                                          <p:spTgt spid="8"/>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strVal val="#ppt_w*0.70"/>
                                          </p:val>
                                        </p:tav>
                                        <p:tav tm="100000">
                                          <p:val>
                                            <p:strVal val="#ppt_w"/>
                                          </p:val>
                                        </p:tav>
                                      </p:tavLst>
                                    </p:anim>
                                    <p:anim calcmode="lin" valueType="num">
                                      <p:cBhvr>
                                        <p:cTn id="50" dur="1000" fill="hold"/>
                                        <p:tgtEl>
                                          <p:spTgt spid="10"/>
                                        </p:tgtEl>
                                        <p:attrNameLst>
                                          <p:attrName>ppt_h</p:attrName>
                                        </p:attrNameLst>
                                      </p:cBhvr>
                                      <p:tavLst>
                                        <p:tav tm="0">
                                          <p:val>
                                            <p:strVal val="#ppt_h"/>
                                          </p:val>
                                        </p:tav>
                                        <p:tav tm="100000">
                                          <p:val>
                                            <p:strVal val="#ppt_h"/>
                                          </p:val>
                                        </p:tav>
                                      </p:tavLst>
                                    </p:anim>
                                    <p:animEffect transition="in" filter="fade">
                                      <p:cBhvr>
                                        <p:cTn id="5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5"/>
          <p:cNvSpPr>
            <a:spLocks/>
          </p:cNvSpPr>
          <p:nvPr/>
        </p:nvSpPr>
        <p:spPr bwMode="auto">
          <a:xfrm>
            <a:off x="457200" y="665163"/>
            <a:ext cx="8229600" cy="1250950"/>
          </a:xfrm>
          <a:prstGeom prst="rect">
            <a:avLst/>
          </a:prstGeom>
          <a:noFill/>
          <a:ln w="9525">
            <a:noFill/>
            <a:miter lim="800000"/>
            <a:headEnd/>
            <a:tailEnd/>
          </a:ln>
        </p:spPr>
        <p:txBody>
          <a:bodyPr rIns="45720" anchor="ctr"/>
          <a:lstStyle/>
          <a:p>
            <a:pPr algn="ctr" eaLnBrk="0" hangingPunct="0"/>
            <a:r>
              <a:rPr lang="it-IT" sz="4500" b="1" dirty="0" smtClean="0">
                <a:solidFill>
                  <a:srgbClr val="FFC800"/>
                </a:solidFill>
                <a:latin typeface="Aharoni" pitchFamily="2" charset="-79"/>
              </a:rPr>
              <a:t>CANNABIS</a:t>
            </a:r>
          </a:p>
          <a:p>
            <a:pPr algn="ctr" eaLnBrk="0" hangingPunct="0"/>
            <a:r>
              <a:rPr lang="it-IT" sz="4500" b="1" dirty="0" smtClean="0">
                <a:solidFill>
                  <a:srgbClr val="FFC800"/>
                </a:solidFill>
                <a:latin typeface="Aharoni" pitchFamily="2" charset="-79"/>
              </a:rPr>
              <a:t>(fumo, canna, spinello, erba)</a:t>
            </a:r>
            <a:endParaRPr lang="it-IT" sz="4500" b="1" dirty="0">
              <a:solidFill>
                <a:srgbClr val="FFC800"/>
              </a:solidFill>
              <a:latin typeface="Aharoni" pitchFamily="2" charset="-79"/>
            </a:endParaRPr>
          </a:p>
        </p:txBody>
      </p:sp>
      <p:pic>
        <p:nvPicPr>
          <p:cNvPr id="5" name="Picture 2" descr="http://us.123rf.com/400wm/400/400/hayaship/hayaship1011/hayaship101100032/8199232-modello-senza-giunte-di-cannabis.jpg"/>
          <p:cNvPicPr>
            <a:picLocks noChangeAspect="1" noChangeArrowheads="1"/>
          </p:cNvPicPr>
          <p:nvPr/>
        </p:nvPicPr>
        <p:blipFill>
          <a:blip r:embed="rId3" cstate="print"/>
          <a:srcRect/>
          <a:stretch>
            <a:fillRect/>
          </a:stretch>
        </p:blipFill>
        <p:spPr bwMode="auto">
          <a:xfrm>
            <a:off x="1331640" y="2636913"/>
            <a:ext cx="6552728" cy="4221087"/>
          </a:xfrm>
          <a:prstGeom prst="rect">
            <a:avLst/>
          </a:prstGeom>
          <a:noFill/>
        </p:spPr>
      </p:pic>
      <p:pic>
        <p:nvPicPr>
          <p:cNvPr id="6" name="Picture 4" descr="http://cannabisterapeutica.it/wp-content/uploads/2013/01/leafcannabis_3369783.jpg"/>
          <p:cNvPicPr>
            <a:picLocks noChangeAspect="1" noChangeArrowheads="1"/>
          </p:cNvPicPr>
          <p:nvPr/>
        </p:nvPicPr>
        <p:blipFill>
          <a:blip r:embed="rId4" cstate="print"/>
          <a:srcRect/>
          <a:stretch>
            <a:fillRect/>
          </a:stretch>
        </p:blipFill>
        <p:spPr bwMode="auto">
          <a:xfrm>
            <a:off x="2699792" y="2924944"/>
            <a:ext cx="3871332" cy="374441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contenuto 3"/>
          <p:cNvSpPr>
            <a:spLocks noGrp="1"/>
          </p:cNvSpPr>
          <p:nvPr>
            <p:ph sz="half" idx="1"/>
          </p:nvPr>
        </p:nvSpPr>
        <p:spPr>
          <a:xfrm>
            <a:off x="323528" y="3140968"/>
            <a:ext cx="4038600" cy="3024187"/>
          </a:xfrm>
        </p:spPr>
        <p:txBody>
          <a:bodyPr/>
          <a:lstStyle/>
          <a:p>
            <a:pPr eaLnBrk="1" hangingPunct="1"/>
            <a:r>
              <a:rPr lang="it-IT" sz="3200" b="1" u="sng" dirty="0" smtClean="0">
                <a:solidFill>
                  <a:srgbClr val="FFC000"/>
                </a:solidFill>
              </a:rPr>
              <a:t>Marijuana</a:t>
            </a:r>
            <a:r>
              <a:rPr lang="it-IT" sz="3200" b="1" dirty="0" smtClean="0">
                <a:solidFill>
                  <a:srgbClr val="FFC000"/>
                </a:solidFill>
              </a:rPr>
              <a:t>:</a:t>
            </a:r>
            <a:r>
              <a:rPr lang="it-IT" sz="3200" b="1" dirty="0" smtClean="0">
                <a:solidFill>
                  <a:srgbClr val="FFFFFF"/>
                </a:solidFill>
              </a:rPr>
              <a:t> </a:t>
            </a:r>
            <a:r>
              <a:rPr lang="it-IT" b="1" dirty="0" smtClean="0">
                <a:solidFill>
                  <a:srgbClr val="FFFFFF"/>
                </a:solidFill>
              </a:rPr>
              <a:t>si usano le foglie e le infiorescenze.</a:t>
            </a:r>
          </a:p>
          <a:p>
            <a:pPr eaLnBrk="1" hangingPunct="1"/>
            <a:r>
              <a:rPr lang="it-IT" sz="3200" b="1" u="sng" dirty="0" smtClean="0">
                <a:solidFill>
                  <a:srgbClr val="FFC000"/>
                </a:solidFill>
              </a:rPr>
              <a:t>Hashish</a:t>
            </a:r>
            <a:r>
              <a:rPr lang="it-IT" sz="3200" b="1" dirty="0" smtClean="0">
                <a:solidFill>
                  <a:srgbClr val="FFC000"/>
                </a:solidFill>
              </a:rPr>
              <a:t>:</a:t>
            </a:r>
            <a:r>
              <a:rPr lang="it-IT" sz="3200" b="1" dirty="0" smtClean="0">
                <a:solidFill>
                  <a:srgbClr val="FFFFFF"/>
                </a:solidFill>
              </a:rPr>
              <a:t> </a:t>
            </a:r>
            <a:r>
              <a:rPr lang="it-IT" b="1" dirty="0" smtClean="0">
                <a:solidFill>
                  <a:srgbClr val="FFFFFF"/>
                </a:solidFill>
              </a:rPr>
              <a:t>si usa la</a:t>
            </a:r>
            <a:r>
              <a:rPr lang="it-IT" sz="3200" b="1" dirty="0" smtClean="0">
                <a:solidFill>
                  <a:srgbClr val="FFFFFF"/>
                </a:solidFill>
              </a:rPr>
              <a:t> </a:t>
            </a:r>
            <a:r>
              <a:rPr lang="it-IT" b="1" dirty="0" smtClean="0">
                <a:solidFill>
                  <a:srgbClr val="FFFFFF"/>
                </a:solidFill>
              </a:rPr>
              <a:t>resina impastata con miele o grasso</a:t>
            </a:r>
            <a:r>
              <a:rPr lang="it-IT" sz="3200" b="1" dirty="0" smtClean="0">
                <a:solidFill>
                  <a:srgbClr val="FFFFFF"/>
                </a:solidFill>
              </a:rPr>
              <a:t>.</a:t>
            </a:r>
          </a:p>
        </p:txBody>
      </p:sp>
      <p:pic>
        <p:nvPicPr>
          <p:cNvPr id="6" name="Picture 3" descr="cannabis immagine vettorato"/>
          <p:cNvPicPr>
            <a:picLocks noGrp="1" noChangeAspect="1" noChangeArrowheads="1"/>
          </p:cNvPicPr>
          <p:nvPr>
            <p:ph sz="half" idx="2"/>
          </p:nvPr>
        </p:nvPicPr>
        <p:blipFill>
          <a:blip r:embed="rId3" cstate="print"/>
          <a:srcRect/>
          <a:stretch>
            <a:fillRect/>
          </a:stretch>
        </p:blipFill>
        <p:spPr>
          <a:xfrm>
            <a:off x="4821238" y="1714500"/>
            <a:ext cx="4214812" cy="3946748"/>
          </a:xfrm>
        </p:spPr>
      </p:pic>
      <p:sp>
        <p:nvSpPr>
          <p:cNvPr id="44036" name="Rectangle 7"/>
          <p:cNvSpPr>
            <a:spLocks/>
          </p:cNvSpPr>
          <p:nvPr/>
        </p:nvSpPr>
        <p:spPr bwMode="auto">
          <a:xfrm>
            <a:off x="457200" y="115888"/>
            <a:ext cx="8229600" cy="1250950"/>
          </a:xfrm>
          <a:prstGeom prst="rect">
            <a:avLst/>
          </a:prstGeom>
          <a:noFill/>
          <a:ln w="9525">
            <a:noFill/>
            <a:miter lim="800000"/>
            <a:headEnd/>
            <a:tailEnd/>
          </a:ln>
        </p:spPr>
        <p:txBody>
          <a:bodyPr rIns="45720" anchor="ctr"/>
          <a:lstStyle/>
          <a:p>
            <a:pPr algn="ctr" eaLnBrk="0" hangingPunct="0"/>
            <a:r>
              <a:rPr lang="it-IT" sz="4500" b="1">
                <a:solidFill>
                  <a:srgbClr val="FFC800"/>
                </a:solidFill>
                <a:latin typeface="Aharoni" pitchFamily="2" charset="-79"/>
              </a:rPr>
              <a:t>CANNABIS</a:t>
            </a:r>
          </a:p>
        </p:txBody>
      </p:sp>
      <p:sp>
        <p:nvSpPr>
          <p:cNvPr id="44037" name="Segnaposto contenuto 3"/>
          <p:cNvSpPr>
            <a:spLocks/>
          </p:cNvSpPr>
          <p:nvPr/>
        </p:nvSpPr>
        <p:spPr bwMode="auto">
          <a:xfrm>
            <a:off x="0" y="1643063"/>
            <a:ext cx="4643438" cy="1512887"/>
          </a:xfrm>
          <a:prstGeom prst="rect">
            <a:avLst/>
          </a:prstGeom>
          <a:noFill/>
          <a:ln w="9525">
            <a:noFill/>
            <a:miter lim="800000"/>
            <a:headEnd/>
            <a:tailEnd/>
          </a:ln>
        </p:spPr>
        <p:txBody>
          <a:bodyPr tIns="91440"/>
          <a:lstStyle/>
          <a:p>
            <a:pPr marL="82550">
              <a:buClr>
                <a:schemeClr val="accent1"/>
              </a:buClr>
              <a:buSzPct val="80000"/>
            </a:pPr>
            <a:r>
              <a:rPr lang="it-IT" sz="2800" b="1" dirty="0">
                <a:solidFill>
                  <a:srgbClr val="FFFFFF"/>
                </a:solidFill>
                <a:latin typeface="Corbel" pitchFamily="34" charset="0"/>
              </a:rPr>
              <a:t>La </a:t>
            </a:r>
            <a:r>
              <a:rPr lang="it-IT" sz="2800" b="1" i="1" dirty="0">
                <a:solidFill>
                  <a:srgbClr val="FF0000"/>
                </a:solidFill>
                <a:latin typeface="Corbel" pitchFamily="34" charset="0"/>
              </a:rPr>
              <a:t>Cannabis sativa</a:t>
            </a:r>
            <a:r>
              <a:rPr lang="it-IT" sz="2800" b="1" i="1" dirty="0">
                <a:solidFill>
                  <a:srgbClr val="FFFFFF"/>
                </a:solidFill>
                <a:latin typeface="Corbel" pitchFamily="34" charset="0"/>
              </a:rPr>
              <a:t> </a:t>
            </a:r>
            <a:r>
              <a:rPr lang="it-IT" sz="2800" b="1" dirty="0">
                <a:solidFill>
                  <a:srgbClr val="FFFFFF"/>
                </a:solidFill>
                <a:latin typeface="Corbel" pitchFamily="34" charset="0"/>
              </a:rPr>
              <a:t>è una pianta originaria dell’Asia centrale, da essa si ricavano:</a:t>
            </a:r>
            <a:endParaRPr lang="it-IT" sz="3200" b="1" dirty="0">
              <a:solidFill>
                <a:srgbClr val="FFFFFF"/>
              </a:solidFill>
              <a:latin typeface="Corbel" pitchFamily="34" charset="0"/>
            </a:endParaRPr>
          </a:p>
        </p:txBody>
      </p:sp>
      <p:sp>
        <p:nvSpPr>
          <p:cNvPr id="8" name="CasellaDiTesto 7"/>
          <p:cNvSpPr txBox="1"/>
          <p:nvPr/>
        </p:nvSpPr>
        <p:spPr>
          <a:xfrm>
            <a:off x="0" y="6237312"/>
            <a:ext cx="9144000" cy="523220"/>
          </a:xfrm>
          <a:prstGeom prst="rect">
            <a:avLst/>
          </a:prstGeom>
          <a:noFill/>
        </p:spPr>
        <p:txBody>
          <a:bodyPr wrap="square" rtlCol="0">
            <a:spAutoFit/>
          </a:bodyPr>
          <a:lstStyle/>
          <a:p>
            <a:pPr algn="ctr" eaLnBrk="1" hangingPunct="1">
              <a:buNone/>
            </a:pPr>
            <a:r>
              <a:rPr lang="it-IT" sz="2400" dirty="0" smtClean="0">
                <a:solidFill>
                  <a:srgbClr val="FFC000"/>
                </a:solidFill>
              </a:rPr>
              <a:t>Il principio attivo contenuto in entrambe si chiama   </a:t>
            </a:r>
            <a:r>
              <a:rPr lang="it-IT" sz="2800" b="1" dirty="0" smtClean="0">
                <a:solidFill>
                  <a:srgbClr val="FF0000"/>
                </a:solidFill>
              </a:rPr>
              <a:t>THC</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testo 4"/>
          <p:cNvSpPr>
            <a:spLocks noGrp="1"/>
          </p:cNvSpPr>
          <p:nvPr>
            <p:ph type="body" idx="1"/>
          </p:nvPr>
        </p:nvSpPr>
        <p:spPr>
          <a:xfrm>
            <a:off x="604838" y="1828800"/>
            <a:ext cx="8021637" cy="685800"/>
          </a:xfrm>
        </p:spPr>
        <p:txBody>
          <a:bodyPr anchor="ctr"/>
          <a:lstStyle/>
          <a:p>
            <a:pPr algn="ctr" eaLnBrk="1" hangingPunct="1"/>
            <a:r>
              <a:rPr lang="it-IT" sz="2800" smtClean="0">
                <a:solidFill>
                  <a:schemeClr val="accent1"/>
                </a:solidFill>
              </a:rPr>
              <a:t>COME SI ASSUME?</a:t>
            </a:r>
          </a:p>
        </p:txBody>
      </p:sp>
      <p:sp>
        <p:nvSpPr>
          <p:cNvPr id="45059" name="CasellaDiTesto 6"/>
          <p:cNvSpPr txBox="1">
            <a:spLocks noChangeArrowheads="1"/>
          </p:cNvSpPr>
          <p:nvPr/>
        </p:nvSpPr>
        <p:spPr bwMode="auto">
          <a:xfrm>
            <a:off x="179388" y="3000375"/>
            <a:ext cx="5749925" cy="2868613"/>
          </a:xfrm>
          <a:prstGeom prst="rect">
            <a:avLst/>
          </a:prstGeom>
          <a:noFill/>
          <a:ln w="9525">
            <a:noFill/>
            <a:miter lim="800000"/>
            <a:headEnd/>
            <a:tailEnd/>
          </a:ln>
        </p:spPr>
        <p:txBody>
          <a:bodyPr>
            <a:spAutoFit/>
          </a:bodyPr>
          <a:lstStyle/>
          <a:p>
            <a:pPr marL="179388" indent="-179388">
              <a:spcBef>
                <a:spcPct val="50000"/>
              </a:spcBef>
              <a:buClr>
                <a:schemeClr val="tx1"/>
              </a:buClr>
              <a:buFontTx/>
              <a:buChar char="•"/>
            </a:pPr>
            <a:r>
              <a:rPr lang="it-IT" sz="2800" b="1" dirty="0">
                <a:solidFill>
                  <a:srgbClr val="FFFFFF"/>
                </a:solidFill>
                <a:latin typeface="Corbel" pitchFamily="34" charset="0"/>
                <a:ea typeface="GungsuhChe" pitchFamily="49" charset="-127"/>
              </a:rPr>
              <a:t>L’</a:t>
            </a:r>
            <a:r>
              <a:rPr lang="it-IT" sz="2800" b="1" u="sng" dirty="0">
                <a:solidFill>
                  <a:srgbClr val="FFC000"/>
                </a:solidFill>
                <a:latin typeface="Corbel" pitchFamily="34" charset="0"/>
                <a:ea typeface="GungsuhChe" pitchFamily="49" charset="-127"/>
              </a:rPr>
              <a:t>Hashish</a:t>
            </a:r>
            <a:r>
              <a:rPr lang="it-IT" sz="2800" b="1" dirty="0">
                <a:solidFill>
                  <a:srgbClr val="FFFFFF"/>
                </a:solidFill>
                <a:latin typeface="Corbel" pitchFamily="34" charset="0"/>
                <a:ea typeface="GungsuhChe" pitchFamily="49" charset="-127"/>
              </a:rPr>
              <a:t> si consuma mescolato a tabacco o si ingerisce in preparazioni particolari: pillole, infusi, pasticcini e torte.</a:t>
            </a:r>
          </a:p>
          <a:p>
            <a:pPr marL="179388" indent="-179388">
              <a:spcBef>
                <a:spcPct val="50000"/>
              </a:spcBef>
              <a:buFontTx/>
              <a:buChar char="•"/>
            </a:pPr>
            <a:r>
              <a:rPr lang="it-IT" sz="2800" b="1" dirty="0">
                <a:solidFill>
                  <a:srgbClr val="FFFFFF"/>
                </a:solidFill>
                <a:latin typeface="Corbel" pitchFamily="34" charset="0"/>
                <a:ea typeface="GungsuhChe" pitchFamily="49" charset="-127"/>
              </a:rPr>
              <a:t>La </a:t>
            </a:r>
            <a:r>
              <a:rPr lang="it-IT" sz="2800" b="1" u="sng" dirty="0">
                <a:solidFill>
                  <a:srgbClr val="FFC000"/>
                </a:solidFill>
                <a:latin typeface="Corbel" pitchFamily="34" charset="0"/>
                <a:ea typeface="GungsuhChe" pitchFamily="49" charset="-127"/>
              </a:rPr>
              <a:t>Marijuana</a:t>
            </a:r>
            <a:r>
              <a:rPr lang="it-IT" sz="2800" b="1" dirty="0">
                <a:solidFill>
                  <a:srgbClr val="FFFFFF"/>
                </a:solidFill>
                <a:latin typeface="Corbel" pitchFamily="34" charset="0"/>
                <a:ea typeface="GungsuhChe" pitchFamily="49" charset="-127"/>
              </a:rPr>
              <a:t> invece viene  solo fumata.</a:t>
            </a:r>
          </a:p>
        </p:txBody>
      </p:sp>
      <p:pic>
        <p:nvPicPr>
          <p:cNvPr id="8" name="Picture 6" descr="cannabis vettorato ely"/>
          <p:cNvPicPr>
            <a:picLocks noChangeAspect="1" noChangeArrowheads="1"/>
          </p:cNvPicPr>
          <p:nvPr/>
        </p:nvPicPr>
        <p:blipFill>
          <a:blip r:embed="rId2" cstate="print"/>
          <a:srcRect/>
          <a:stretch>
            <a:fillRect/>
          </a:stretch>
        </p:blipFill>
        <p:spPr bwMode="auto">
          <a:xfrm>
            <a:off x="6021388" y="3143250"/>
            <a:ext cx="2943225" cy="2820988"/>
          </a:xfrm>
          <a:prstGeom prst="rect">
            <a:avLst/>
          </a:prstGeom>
          <a:noFill/>
          <a:ln w="9525">
            <a:noFill/>
            <a:miter lim="800000"/>
            <a:headEnd/>
            <a:tailEnd/>
          </a:ln>
        </p:spPr>
      </p:pic>
      <p:sp>
        <p:nvSpPr>
          <p:cNvPr id="45061" name="Rectangle 7"/>
          <p:cNvSpPr>
            <a:spLocks/>
          </p:cNvSpPr>
          <p:nvPr/>
        </p:nvSpPr>
        <p:spPr bwMode="auto">
          <a:xfrm>
            <a:off x="500063" y="549275"/>
            <a:ext cx="8229600" cy="1250950"/>
          </a:xfrm>
          <a:prstGeom prst="rect">
            <a:avLst/>
          </a:prstGeom>
          <a:noFill/>
          <a:ln w="9525">
            <a:noFill/>
            <a:miter lim="800000"/>
            <a:headEnd/>
            <a:tailEnd/>
          </a:ln>
        </p:spPr>
        <p:txBody>
          <a:bodyPr rIns="45720" anchor="ctr"/>
          <a:lstStyle/>
          <a:p>
            <a:pPr algn="ctr" eaLnBrk="0" hangingPunct="0"/>
            <a:r>
              <a:rPr lang="it-IT" sz="4500" b="1">
                <a:solidFill>
                  <a:srgbClr val="FFC800"/>
                </a:solidFill>
                <a:latin typeface="Aharoni" pitchFamily="2" charset="-79"/>
              </a:rPr>
              <a:t>CANNABIS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sellaDiTesto 1"/>
          <p:cNvSpPr txBox="1">
            <a:spLocks noChangeArrowheads="1"/>
          </p:cNvSpPr>
          <p:nvPr/>
        </p:nvSpPr>
        <p:spPr bwMode="auto">
          <a:xfrm>
            <a:off x="2195513" y="2060575"/>
            <a:ext cx="4752975" cy="3478213"/>
          </a:xfrm>
          <a:prstGeom prst="rect">
            <a:avLst/>
          </a:prstGeom>
          <a:noFill/>
          <a:ln w="9525">
            <a:noFill/>
            <a:miter lim="800000"/>
            <a:headEnd/>
            <a:tailEnd/>
          </a:ln>
        </p:spPr>
        <p:txBody>
          <a:bodyPr>
            <a:spAutoFit/>
          </a:bodyPr>
          <a:lstStyle/>
          <a:p>
            <a:pPr algn="ctr"/>
            <a:r>
              <a:rPr lang="it-IT" sz="4400"/>
              <a:t>QUAL E’ IL SEGRETO PER NON CADERE VITTIMA DELLE DIPENDENZE?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457200" y="1774825"/>
            <a:ext cx="8291264" cy="4750519"/>
          </a:xfrm>
          <a:solidFill>
            <a:schemeClr val="tx2">
              <a:lumMod val="50000"/>
            </a:schemeClr>
          </a:solidFill>
          <a:ln>
            <a:solidFill>
              <a:schemeClr val="tx1"/>
            </a:solidFill>
          </a:ln>
        </p:spPr>
        <p:style>
          <a:lnRef idx="3">
            <a:schemeClr val="lt1"/>
          </a:lnRef>
          <a:fillRef idx="1">
            <a:schemeClr val="accent5"/>
          </a:fillRef>
          <a:effectRef idx="1">
            <a:schemeClr val="accent5"/>
          </a:effectRef>
          <a:fontRef idx="minor">
            <a:schemeClr val="lt1"/>
          </a:fontRef>
        </p:style>
        <p:txBody>
          <a:bodyPr anchor="ctr">
            <a:normAutofit/>
          </a:bodyPr>
          <a:lstStyle/>
          <a:p>
            <a:pPr eaLnBrk="1" hangingPunct="1">
              <a:lnSpc>
                <a:spcPct val="80000"/>
              </a:lnSpc>
              <a:buClr>
                <a:schemeClr val="bg1"/>
              </a:buClr>
              <a:buFont typeface="Wingdings 2" pitchFamily="18" charset="2"/>
              <a:buChar char="¡"/>
              <a:defRPr/>
            </a:pPr>
            <a:r>
              <a:rPr lang="it-IT" sz="2800" b="1" dirty="0" smtClean="0">
                <a:solidFill>
                  <a:srgbClr val="C00000"/>
                </a:solidFill>
              </a:rPr>
              <a:t>DROGA DOWN a basse dosi</a:t>
            </a:r>
            <a:r>
              <a:rPr lang="it-IT" sz="2800" b="1" dirty="0" smtClean="0">
                <a:solidFill>
                  <a:schemeClr val="tx1"/>
                </a:solidFill>
              </a:rPr>
              <a:t>: ha effetti </a:t>
            </a:r>
            <a:r>
              <a:rPr lang="it-IT" sz="2800" b="1" dirty="0" smtClean="0">
                <a:solidFill>
                  <a:srgbClr val="FFC000"/>
                </a:solidFill>
              </a:rPr>
              <a:t>sedativi e rilassanti </a:t>
            </a:r>
            <a:r>
              <a:rPr lang="it-IT" sz="2800" b="1" dirty="0" smtClean="0">
                <a:solidFill>
                  <a:schemeClr val="tx1"/>
                </a:solidFill>
              </a:rPr>
              <a:t>, che possono durare due o tre ore e che, in genere, migliorano l’umore; si ha voglia di ridere e spesso viene anche stimolato l’appetito.</a:t>
            </a:r>
          </a:p>
          <a:p>
            <a:pPr eaLnBrk="1" hangingPunct="1">
              <a:lnSpc>
                <a:spcPct val="80000"/>
              </a:lnSpc>
              <a:buClr>
                <a:schemeClr val="bg1"/>
              </a:buClr>
              <a:buFont typeface="Wingdings 2" pitchFamily="18" charset="2"/>
              <a:buChar char="¡"/>
              <a:defRPr/>
            </a:pPr>
            <a:endParaRPr lang="it-IT" sz="2800" b="1" dirty="0" smtClean="0">
              <a:solidFill>
                <a:schemeClr val="tx1"/>
              </a:solidFill>
            </a:endParaRPr>
          </a:p>
          <a:p>
            <a:pPr eaLnBrk="1" hangingPunct="1">
              <a:lnSpc>
                <a:spcPct val="80000"/>
              </a:lnSpc>
              <a:buClr>
                <a:schemeClr val="bg1"/>
              </a:buClr>
              <a:buFont typeface="Wingdings 2" pitchFamily="18" charset="2"/>
              <a:buChar char="¡"/>
              <a:defRPr/>
            </a:pPr>
            <a:r>
              <a:rPr lang="it-IT" sz="2800" b="1" dirty="0" smtClean="0">
                <a:solidFill>
                  <a:srgbClr val="C00000"/>
                </a:solidFill>
              </a:rPr>
              <a:t>DISPERCETTIVA a dosi elevate</a:t>
            </a:r>
            <a:r>
              <a:rPr lang="it-IT" sz="2800" b="1" dirty="0" smtClean="0">
                <a:solidFill>
                  <a:schemeClr val="tx1"/>
                </a:solidFill>
              </a:rPr>
              <a:t>: dà allucinazioni , alterazioni sensoriali, distorsioni spazio-temporali</a:t>
            </a:r>
          </a:p>
          <a:p>
            <a:pPr eaLnBrk="1" hangingPunct="1">
              <a:lnSpc>
                <a:spcPct val="80000"/>
              </a:lnSpc>
              <a:buClr>
                <a:schemeClr val="bg1"/>
              </a:buClr>
              <a:buNone/>
              <a:defRPr/>
            </a:pPr>
            <a:endParaRPr lang="it-IT" sz="2800" b="1" dirty="0" smtClean="0">
              <a:solidFill>
                <a:schemeClr val="tx1"/>
              </a:solidFill>
            </a:endParaRPr>
          </a:p>
          <a:p>
            <a:pPr eaLnBrk="1" hangingPunct="1">
              <a:buClr>
                <a:schemeClr val="bg1"/>
              </a:buClr>
              <a:buFont typeface="Wingdings 2" pitchFamily="18" charset="2"/>
              <a:buNone/>
              <a:defRPr/>
            </a:pPr>
            <a:endParaRPr lang="it-IT" sz="2800" dirty="0" smtClean="0">
              <a:solidFill>
                <a:schemeClr val="bg1"/>
              </a:solidFill>
            </a:endParaRPr>
          </a:p>
        </p:txBody>
      </p:sp>
      <p:sp>
        <p:nvSpPr>
          <p:cNvPr id="46083" name="Rectangle 5"/>
          <p:cNvSpPr>
            <a:spLocks/>
          </p:cNvSpPr>
          <p:nvPr/>
        </p:nvSpPr>
        <p:spPr bwMode="auto">
          <a:xfrm>
            <a:off x="457200" y="115888"/>
            <a:ext cx="8229600" cy="1250950"/>
          </a:xfrm>
          <a:prstGeom prst="rect">
            <a:avLst/>
          </a:prstGeom>
          <a:noFill/>
          <a:ln w="9525">
            <a:noFill/>
            <a:miter lim="800000"/>
            <a:headEnd/>
            <a:tailEnd/>
          </a:ln>
        </p:spPr>
        <p:txBody>
          <a:bodyPr rIns="45720" anchor="ctr"/>
          <a:lstStyle/>
          <a:p>
            <a:pPr algn="ctr" eaLnBrk="0" hangingPunct="0"/>
            <a:r>
              <a:rPr lang="it-IT" sz="4500" b="1">
                <a:solidFill>
                  <a:srgbClr val="FFC800"/>
                </a:solidFill>
                <a:latin typeface="Aharoni" pitchFamily="2" charset="-79"/>
              </a:rPr>
              <a:t>CANNABIS</a:t>
            </a:r>
          </a:p>
        </p:txBody>
      </p:sp>
      <p:sp>
        <p:nvSpPr>
          <p:cNvPr id="4" name="Freccia in giù 3"/>
          <p:cNvSpPr/>
          <p:nvPr/>
        </p:nvSpPr>
        <p:spPr>
          <a:xfrm>
            <a:off x="3851920" y="5085184"/>
            <a:ext cx="122413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2051720" y="5949280"/>
            <a:ext cx="5328592" cy="369332"/>
          </a:xfrm>
          <a:prstGeom prst="rect">
            <a:avLst/>
          </a:prstGeom>
          <a:noFill/>
        </p:spPr>
        <p:txBody>
          <a:bodyPr wrap="square" rtlCol="0">
            <a:spAutoFit/>
          </a:bodyPr>
          <a:lstStyle/>
          <a:p>
            <a:r>
              <a:rPr lang="it-IT" sz="1800" b="1" dirty="0" smtClean="0">
                <a:solidFill>
                  <a:srgbClr val="C00000"/>
                </a:solidFill>
              </a:rPr>
              <a:t>PUO’  ESSERE  LETALE  PER  VIA  INDIRETTA</a:t>
            </a:r>
            <a:endParaRPr lang="it-IT" sz="1800" b="1" dirty="0">
              <a:solidFill>
                <a:srgbClr val="C00000"/>
              </a:solidFill>
            </a:endParaRPr>
          </a:p>
        </p:txBody>
      </p:sp>
      <p:pic>
        <p:nvPicPr>
          <p:cNvPr id="8" name="Picture 9" descr="http://autoinforma.bloog.it/files/2012/12/pericolo.jpg.png"/>
          <p:cNvPicPr>
            <a:picLocks noChangeAspect="1" noChangeArrowheads="1"/>
          </p:cNvPicPr>
          <p:nvPr/>
        </p:nvPicPr>
        <p:blipFill>
          <a:blip r:embed="rId3" cstate="print"/>
          <a:srcRect/>
          <a:stretch>
            <a:fillRect/>
          </a:stretch>
        </p:blipFill>
        <p:spPr bwMode="auto">
          <a:xfrm>
            <a:off x="539552" y="5013176"/>
            <a:ext cx="1008112" cy="864097"/>
          </a:xfrm>
          <a:prstGeom prst="rect">
            <a:avLst/>
          </a:prstGeom>
          <a:noFill/>
        </p:spPr>
      </p:pic>
      <p:pic>
        <p:nvPicPr>
          <p:cNvPr id="9" name="Picture 9" descr="http://autoinforma.bloog.it/files/2012/12/pericolo.jpg.png"/>
          <p:cNvPicPr>
            <a:picLocks noChangeAspect="1" noChangeArrowheads="1"/>
          </p:cNvPicPr>
          <p:nvPr/>
        </p:nvPicPr>
        <p:blipFill>
          <a:blip r:embed="rId3" cstate="print"/>
          <a:srcRect/>
          <a:stretch>
            <a:fillRect/>
          </a:stretch>
        </p:blipFill>
        <p:spPr bwMode="auto">
          <a:xfrm>
            <a:off x="7596336" y="5013176"/>
            <a:ext cx="1008112" cy="86409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Top)">
                                      <p:cBhvr>
                                        <p:cTn id="11" dur="500"/>
                                        <p:tgtEl>
                                          <p:spTgt spid="6"/>
                                        </p:tgtEl>
                                      </p:cBhvr>
                                    </p:animEffect>
                                  </p:childTnLst>
                                </p:cTn>
                              </p:par>
                              <p:par>
                                <p:cTn id="12" presetID="6" presetClass="emph" presetSubtype="0" fill="hold" grpId="1" nodeType="withEffect">
                                  <p:stCondLst>
                                    <p:cond delay="0"/>
                                  </p:stCondLst>
                                  <p:childTnLst>
                                    <p:animScale>
                                      <p:cBhvr>
                                        <p:cTn id="13" dur="2000" fill="hold"/>
                                        <p:tgtEl>
                                          <p:spTgt spid="6"/>
                                        </p:tgtEl>
                                      </p:cBhvr>
                                      <p:by x="150000" y="150000"/>
                                    </p:animScale>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6"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sz="half" idx="2"/>
          </p:nvPr>
        </p:nvSpPr>
        <p:spPr>
          <a:xfrm>
            <a:off x="1" y="2449513"/>
            <a:ext cx="9144000" cy="4265612"/>
          </a:xfrm>
        </p:spPr>
        <p:txBody>
          <a:bodyPr rtlCol="0">
            <a:normAutofit fontScale="92500" lnSpcReduction="20000"/>
          </a:bodyPr>
          <a:lstStyle/>
          <a:p>
            <a:pPr marL="533400" indent="-533400" algn="ctr" eaLnBrk="1" fontAlgn="auto" hangingPunct="1">
              <a:lnSpc>
                <a:spcPct val="80000"/>
              </a:lnSpc>
              <a:spcBef>
                <a:spcPct val="20000"/>
              </a:spcBef>
              <a:spcAft>
                <a:spcPts val="0"/>
              </a:spcAft>
              <a:buClr>
                <a:schemeClr val="hlink"/>
              </a:buClr>
              <a:buNone/>
              <a:defRPr/>
            </a:pPr>
            <a:r>
              <a:rPr lang="it-IT" sz="2800" dirty="0" smtClean="0">
                <a:solidFill>
                  <a:schemeClr val="accent2"/>
                </a:solidFill>
                <a:latin typeface="+mj-lt"/>
              </a:rPr>
              <a:t>       </a:t>
            </a:r>
            <a:r>
              <a:rPr lang="it-IT" sz="2800" dirty="0" smtClean="0"/>
              <a:t>Un consumo eccessivo può provocare:</a:t>
            </a:r>
          </a:p>
          <a:p>
            <a:pPr marL="533400" indent="-533400" algn="ctr" eaLnBrk="1" fontAlgn="auto" hangingPunct="1">
              <a:lnSpc>
                <a:spcPct val="80000"/>
              </a:lnSpc>
              <a:spcBef>
                <a:spcPct val="20000"/>
              </a:spcBef>
              <a:spcAft>
                <a:spcPts val="0"/>
              </a:spcAft>
              <a:buClr>
                <a:schemeClr val="hlink"/>
              </a:buClr>
              <a:buNone/>
              <a:defRPr/>
            </a:pPr>
            <a:endParaRPr lang="it-IT" sz="2800" dirty="0" smtClean="0"/>
          </a:p>
          <a:p>
            <a:pPr marL="533400" indent="-533400" eaLnBrk="1" fontAlgn="auto" hangingPunct="1">
              <a:lnSpc>
                <a:spcPct val="80000"/>
              </a:lnSpc>
              <a:spcBef>
                <a:spcPct val="20000"/>
              </a:spcBef>
              <a:spcAft>
                <a:spcPts val="0"/>
              </a:spcAft>
              <a:buClr>
                <a:schemeClr val="hlink"/>
              </a:buClr>
              <a:buNone/>
              <a:defRPr/>
            </a:pPr>
            <a:r>
              <a:rPr lang="it-IT" sz="2800" dirty="0" smtClean="0">
                <a:solidFill>
                  <a:srgbClr val="6699FF"/>
                </a:solidFill>
              </a:rPr>
              <a:t>riduzione dell’efficienza e della concentrazione</a:t>
            </a:r>
          </a:p>
          <a:p>
            <a:pPr marL="533400" indent="-533400" eaLnBrk="1" fontAlgn="auto" hangingPunct="1">
              <a:lnSpc>
                <a:spcPct val="80000"/>
              </a:lnSpc>
              <a:spcBef>
                <a:spcPct val="20000"/>
              </a:spcBef>
              <a:spcAft>
                <a:spcPts val="0"/>
              </a:spcAft>
              <a:buClr>
                <a:schemeClr val="hlink"/>
              </a:buClr>
              <a:buNone/>
              <a:defRPr/>
            </a:pPr>
            <a:endParaRPr lang="it-IT" sz="2800" dirty="0" smtClean="0"/>
          </a:p>
          <a:p>
            <a:pPr marL="533400" indent="-533400" algn="r" eaLnBrk="1" fontAlgn="auto" hangingPunct="1">
              <a:lnSpc>
                <a:spcPct val="80000"/>
              </a:lnSpc>
              <a:spcBef>
                <a:spcPct val="20000"/>
              </a:spcBef>
              <a:spcAft>
                <a:spcPts val="0"/>
              </a:spcAft>
              <a:buClr>
                <a:schemeClr val="hlink"/>
              </a:buClr>
              <a:buNone/>
              <a:defRPr/>
            </a:pPr>
            <a:r>
              <a:rPr lang="it-IT" sz="2800" dirty="0" smtClean="0">
                <a:solidFill>
                  <a:srgbClr val="00B050"/>
                </a:solidFill>
              </a:rPr>
              <a:t>ansia</a:t>
            </a:r>
          </a:p>
          <a:p>
            <a:pPr marL="533400" indent="-533400" algn="r" eaLnBrk="1" fontAlgn="auto" hangingPunct="1">
              <a:lnSpc>
                <a:spcPct val="80000"/>
              </a:lnSpc>
              <a:spcBef>
                <a:spcPct val="20000"/>
              </a:spcBef>
              <a:spcAft>
                <a:spcPts val="0"/>
              </a:spcAft>
              <a:buClr>
                <a:schemeClr val="hlink"/>
              </a:buClr>
              <a:buNone/>
              <a:defRPr/>
            </a:pPr>
            <a:endParaRPr lang="it-IT" sz="2800" dirty="0" smtClean="0"/>
          </a:p>
          <a:p>
            <a:pPr marL="533400" indent="-533400" eaLnBrk="1" fontAlgn="auto" hangingPunct="1">
              <a:lnSpc>
                <a:spcPct val="80000"/>
              </a:lnSpc>
              <a:spcBef>
                <a:spcPct val="20000"/>
              </a:spcBef>
              <a:spcAft>
                <a:spcPts val="0"/>
              </a:spcAft>
              <a:buClr>
                <a:schemeClr val="hlink"/>
              </a:buClr>
              <a:buNone/>
              <a:defRPr/>
            </a:pPr>
            <a:r>
              <a:rPr lang="it-IT" sz="2800" dirty="0" smtClean="0">
                <a:solidFill>
                  <a:srgbClr val="FF0000"/>
                </a:solidFill>
              </a:rPr>
              <a:t>ipertensione</a:t>
            </a:r>
          </a:p>
          <a:p>
            <a:pPr marL="533400" indent="-533400" algn="r" eaLnBrk="1" fontAlgn="auto" hangingPunct="1">
              <a:lnSpc>
                <a:spcPct val="80000"/>
              </a:lnSpc>
              <a:spcBef>
                <a:spcPct val="20000"/>
              </a:spcBef>
              <a:spcAft>
                <a:spcPts val="0"/>
              </a:spcAft>
              <a:buClr>
                <a:schemeClr val="hlink"/>
              </a:buClr>
              <a:buNone/>
              <a:defRPr/>
            </a:pPr>
            <a:r>
              <a:rPr lang="it-IT" sz="2800" dirty="0" smtClean="0">
                <a:solidFill>
                  <a:srgbClr val="FFC000"/>
                </a:solidFill>
              </a:rPr>
              <a:t>perdita del controllo</a:t>
            </a:r>
          </a:p>
          <a:p>
            <a:pPr marL="533400" indent="-533400" algn="r" eaLnBrk="1" fontAlgn="auto" hangingPunct="1">
              <a:lnSpc>
                <a:spcPct val="80000"/>
              </a:lnSpc>
              <a:spcBef>
                <a:spcPct val="20000"/>
              </a:spcBef>
              <a:spcAft>
                <a:spcPts val="0"/>
              </a:spcAft>
              <a:buClr>
                <a:schemeClr val="hlink"/>
              </a:buClr>
              <a:buNone/>
              <a:defRPr/>
            </a:pPr>
            <a:endParaRPr lang="it-IT" sz="2800" dirty="0" smtClean="0"/>
          </a:p>
          <a:p>
            <a:pPr marL="533400" indent="-533400" algn="r" eaLnBrk="1" fontAlgn="auto" hangingPunct="1">
              <a:lnSpc>
                <a:spcPct val="80000"/>
              </a:lnSpc>
              <a:spcBef>
                <a:spcPct val="20000"/>
              </a:spcBef>
              <a:spcAft>
                <a:spcPts val="0"/>
              </a:spcAft>
              <a:buClr>
                <a:schemeClr val="hlink"/>
              </a:buClr>
              <a:buNone/>
              <a:defRPr/>
            </a:pPr>
            <a:endParaRPr lang="it-IT" sz="2800" dirty="0" smtClean="0"/>
          </a:p>
          <a:p>
            <a:pPr marL="533400" indent="-533400" algn="r" eaLnBrk="1" fontAlgn="auto" hangingPunct="1">
              <a:lnSpc>
                <a:spcPct val="80000"/>
              </a:lnSpc>
              <a:spcBef>
                <a:spcPct val="20000"/>
              </a:spcBef>
              <a:spcAft>
                <a:spcPts val="0"/>
              </a:spcAft>
              <a:buClr>
                <a:schemeClr val="hlink"/>
              </a:buClr>
              <a:buNone/>
              <a:defRPr/>
            </a:pPr>
            <a:endParaRPr lang="it-IT" sz="2800" dirty="0" smtClean="0"/>
          </a:p>
          <a:p>
            <a:pPr marL="533400" indent="-533400" algn="r" eaLnBrk="1" fontAlgn="auto" hangingPunct="1">
              <a:lnSpc>
                <a:spcPct val="80000"/>
              </a:lnSpc>
              <a:spcBef>
                <a:spcPct val="20000"/>
              </a:spcBef>
              <a:spcAft>
                <a:spcPts val="0"/>
              </a:spcAft>
              <a:buClr>
                <a:schemeClr val="hlink"/>
              </a:buClr>
              <a:buNone/>
              <a:defRPr/>
            </a:pPr>
            <a:r>
              <a:rPr lang="it-IT" sz="2800" dirty="0" smtClean="0">
                <a:solidFill>
                  <a:srgbClr val="FF0000"/>
                </a:solidFill>
              </a:rPr>
              <a:t>disturbi della memoria</a:t>
            </a:r>
          </a:p>
          <a:p>
            <a:pPr marL="533400" indent="-533400" eaLnBrk="1" fontAlgn="auto" hangingPunct="1">
              <a:lnSpc>
                <a:spcPct val="80000"/>
              </a:lnSpc>
              <a:spcBef>
                <a:spcPct val="20000"/>
              </a:spcBef>
              <a:spcAft>
                <a:spcPts val="0"/>
              </a:spcAft>
              <a:buClr>
                <a:schemeClr val="hlink"/>
              </a:buClr>
              <a:buNone/>
              <a:defRPr/>
            </a:pPr>
            <a:r>
              <a:rPr lang="it-IT" sz="2800" dirty="0" smtClean="0">
                <a:solidFill>
                  <a:srgbClr val="00B050"/>
                </a:solidFill>
              </a:rPr>
              <a:t>pensiero frammentato</a:t>
            </a:r>
          </a:p>
        </p:txBody>
      </p:sp>
      <p:sp>
        <p:nvSpPr>
          <p:cNvPr id="47109" name="Rectangle 7"/>
          <p:cNvSpPr>
            <a:spLocks/>
          </p:cNvSpPr>
          <p:nvPr/>
        </p:nvSpPr>
        <p:spPr bwMode="auto">
          <a:xfrm>
            <a:off x="457200" y="115888"/>
            <a:ext cx="8229600" cy="1250950"/>
          </a:xfrm>
          <a:prstGeom prst="rect">
            <a:avLst/>
          </a:prstGeom>
          <a:noFill/>
          <a:ln w="9525">
            <a:noFill/>
            <a:miter lim="800000"/>
            <a:headEnd/>
            <a:tailEnd/>
          </a:ln>
        </p:spPr>
        <p:txBody>
          <a:bodyPr rIns="45720" anchor="ctr"/>
          <a:lstStyle/>
          <a:p>
            <a:pPr algn="ctr" eaLnBrk="0" hangingPunct="0"/>
            <a:r>
              <a:rPr lang="it-IT" sz="4500" b="1">
                <a:solidFill>
                  <a:srgbClr val="FFC800"/>
                </a:solidFill>
                <a:latin typeface="Aharoni" pitchFamily="2" charset="-79"/>
              </a:rPr>
              <a:t>CANNABIS</a:t>
            </a:r>
          </a:p>
        </p:txBody>
      </p:sp>
      <p:sp>
        <p:nvSpPr>
          <p:cNvPr id="6" name="Segnaposto testo 5"/>
          <p:cNvSpPr>
            <a:spLocks noGrp="1"/>
          </p:cNvSpPr>
          <p:nvPr>
            <p:ph type="body" idx="1"/>
          </p:nvPr>
        </p:nvSpPr>
        <p:spPr>
          <a:xfrm>
            <a:off x="3347864" y="1628800"/>
            <a:ext cx="2376264" cy="715355"/>
          </a:xfrm>
        </p:spPr>
        <p:txBody>
          <a:bodyPr/>
          <a:lstStyle/>
          <a:p>
            <a:pPr algn="r"/>
            <a:r>
              <a:rPr lang="it-IT" sz="3200" b="0" dirty="0" smtClean="0">
                <a:solidFill>
                  <a:srgbClr val="FFC000"/>
                </a:solidFill>
                <a:latin typeface="Aharoni" pitchFamily="2" charset="-79"/>
                <a:cs typeface="Aharoni" pitchFamily="2" charset="-79"/>
              </a:rPr>
              <a:t>Rischi !!!!</a:t>
            </a:r>
            <a:endParaRPr lang="it-IT" sz="3200" b="0" dirty="0">
              <a:solidFill>
                <a:srgbClr val="FFC000"/>
              </a:solidFill>
              <a:latin typeface="Aharoni" pitchFamily="2" charset="-79"/>
              <a:cs typeface="Aharoni" pitchFamily="2" charset="-79"/>
            </a:endParaRPr>
          </a:p>
        </p:txBody>
      </p:sp>
      <p:pic>
        <p:nvPicPr>
          <p:cNvPr id="8" name="Picture 13" descr="https://encrypted-tbn0.gstatic.com/images?q=tbn:ANd9GcRKJ1ZLRHdTGVX-6BPAj9WPTr2QMHkmpmEyrt7nDlA6Gm3nEoZ_"/>
          <p:cNvPicPr>
            <a:picLocks noChangeAspect="1" noChangeArrowheads="1"/>
          </p:cNvPicPr>
          <p:nvPr/>
        </p:nvPicPr>
        <p:blipFill>
          <a:blip r:embed="rId3" cstate="print"/>
          <a:srcRect/>
          <a:stretch>
            <a:fillRect/>
          </a:stretch>
        </p:blipFill>
        <p:spPr bwMode="auto">
          <a:xfrm>
            <a:off x="2843808" y="3573016"/>
            <a:ext cx="3024336" cy="264548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8"/>
          <p:cNvSpPr>
            <a:spLocks/>
          </p:cNvSpPr>
          <p:nvPr/>
        </p:nvSpPr>
        <p:spPr bwMode="auto">
          <a:xfrm>
            <a:off x="457200" y="115888"/>
            <a:ext cx="8229600" cy="1250950"/>
          </a:xfrm>
          <a:prstGeom prst="rect">
            <a:avLst/>
          </a:prstGeom>
          <a:noFill/>
          <a:ln w="9525">
            <a:noFill/>
            <a:miter lim="800000"/>
            <a:headEnd/>
            <a:tailEnd/>
          </a:ln>
        </p:spPr>
        <p:txBody>
          <a:bodyPr rIns="45720" anchor="ctr"/>
          <a:lstStyle/>
          <a:p>
            <a:pPr algn="ctr" eaLnBrk="0" hangingPunct="0"/>
            <a:r>
              <a:rPr lang="it-IT" sz="4500" b="1">
                <a:solidFill>
                  <a:srgbClr val="FFC800"/>
                </a:solidFill>
                <a:latin typeface="Aharoni" pitchFamily="2" charset="-79"/>
              </a:rPr>
              <a:t>COCAINA</a:t>
            </a:r>
          </a:p>
        </p:txBody>
      </p:sp>
      <p:pic>
        <p:nvPicPr>
          <p:cNvPr id="5" name="Picture 13" descr="https://encrypted-tbn0.gstatic.com/images?q=tbn:ANd9GcReIVRN6-LwirIMqfVN5nurfOeTxv3dlzfsWamsjjIvDOPUqpB_AA"/>
          <p:cNvPicPr>
            <a:picLocks noChangeAspect="1" noChangeArrowheads="1"/>
          </p:cNvPicPr>
          <p:nvPr/>
        </p:nvPicPr>
        <p:blipFill>
          <a:blip r:embed="rId2" cstate="print"/>
          <a:srcRect/>
          <a:stretch>
            <a:fillRect/>
          </a:stretch>
        </p:blipFill>
        <p:spPr bwMode="auto">
          <a:xfrm>
            <a:off x="2627784" y="3140968"/>
            <a:ext cx="3964108" cy="326079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rythroxylum_coca3"/>
          <p:cNvPicPr>
            <a:picLocks noChangeAspect="1" noChangeArrowheads="1"/>
          </p:cNvPicPr>
          <p:nvPr/>
        </p:nvPicPr>
        <p:blipFill>
          <a:blip r:embed="rId3" cstate="print"/>
          <a:srcRect/>
          <a:stretch>
            <a:fillRect/>
          </a:stretch>
        </p:blipFill>
        <p:spPr bwMode="auto">
          <a:xfrm>
            <a:off x="5436096" y="2564904"/>
            <a:ext cx="3527425" cy="3175000"/>
          </a:xfrm>
          <a:prstGeom prst="rect">
            <a:avLst/>
          </a:prstGeom>
          <a:noFill/>
          <a:ln w="9525">
            <a:noFill/>
            <a:miter lim="800000"/>
            <a:headEnd/>
            <a:tailEnd/>
          </a:ln>
        </p:spPr>
      </p:pic>
      <p:sp>
        <p:nvSpPr>
          <p:cNvPr id="63491" name="AutoShape 6"/>
          <p:cNvSpPr>
            <a:spLocks noChangeArrowheads="1"/>
          </p:cNvSpPr>
          <p:nvPr/>
        </p:nvSpPr>
        <p:spPr bwMode="auto">
          <a:xfrm>
            <a:off x="179388" y="1916113"/>
            <a:ext cx="5041900" cy="2520950"/>
          </a:xfrm>
          <a:prstGeom prst="roundRect">
            <a:avLst>
              <a:gd name="adj" fmla="val 16648"/>
            </a:avLst>
          </a:prstGeom>
          <a:solidFill>
            <a:srgbClr val="FF5050"/>
          </a:solidFill>
          <a:ln w="19050">
            <a:solidFill>
              <a:schemeClr val="tx1"/>
            </a:solidFill>
            <a:round/>
            <a:headEnd/>
            <a:tailEnd/>
          </a:ln>
        </p:spPr>
        <p:txBody>
          <a:bodyPr anchor="ctr"/>
          <a:lstStyle/>
          <a:p>
            <a:pPr algn="ctr"/>
            <a:r>
              <a:rPr lang="it-IT" sz="2800">
                <a:solidFill>
                  <a:schemeClr val="bg1"/>
                </a:solidFill>
              </a:rPr>
              <a:t>La coca (Erythroxylum coca), pianta da cui si ricava la cocaina, è un arbusto alto uno o due metri, simile alla pianta del té.</a:t>
            </a:r>
          </a:p>
        </p:txBody>
      </p:sp>
      <p:sp>
        <p:nvSpPr>
          <p:cNvPr id="63492" name="AutoShape 7"/>
          <p:cNvSpPr>
            <a:spLocks noChangeArrowheads="1"/>
          </p:cNvSpPr>
          <p:nvPr/>
        </p:nvSpPr>
        <p:spPr bwMode="auto">
          <a:xfrm>
            <a:off x="179388" y="4797425"/>
            <a:ext cx="5041900" cy="1439863"/>
          </a:xfrm>
          <a:prstGeom prst="roundRect">
            <a:avLst>
              <a:gd name="adj" fmla="val 16648"/>
            </a:avLst>
          </a:prstGeom>
          <a:solidFill>
            <a:schemeClr val="accent1"/>
          </a:solidFill>
          <a:ln w="19050">
            <a:solidFill>
              <a:schemeClr val="tx1"/>
            </a:solidFill>
            <a:round/>
            <a:headEnd/>
            <a:tailEnd/>
          </a:ln>
        </p:spPr>
        <p:txBody>
          <a:bodyPr anchor="ctr"/>
          <a:lstStyle/>
          <a:p>
            <a:pPr algn="ctr"/>
            <a:r>
              <a:rPr lang="it-IT" sz="2800">
                <a:solidFill>
                  <a:schemeClr val="bg1"/>
                </a:solidFill>
              </a:rPr>
              <a:t>La sostanza stupefacente è estratta dalle foglie</a:t>
            </a:r>
          </a:p>
        </p:txBody>
      </p:sp>
      <p:sp>
        <p:nvSpPr>
          <p:cNvPr id="63493" name="Rectangle 8"/>
          <p:cNvSpPr>
            <a:spLocks/>
          </p:cNvSpPr>
          <p:nvPr/>
        </p:nvSpPr>
        <p:spPr bwMode="auto">
          <a:xfrm>
            <a:off x="457200" y="115888"/>
            <a:ext cx="8229600" cy="1250950"/>
          </a:xfrm>
          <a:prstGeom prst="rect">
            <a:avLst/>
          </a:prstGeom>
          <a:noFill/>
          <a:ln w="9525">
            <a:noFill/>
            <a:miter lim="800000"/>
            <a:headEnd/>
            <a:tailEnd/>
          </a:ln>
        </p:spPr>
        <p:txBody>
          <a:bodyPr rIns="45720" anchor="ctr"/>
          <a:lstStyle/>
          <a:p>
            <a:pPr algn="ctr" eaLnBrk="0" hangingPunct="0"/>
            <a:r>
              <a:rPr lang="it-IT" sz="4500" b="1">
                <a:solidFill>
                  <a:srgbClr val="FFC800"/>
                </a:solidFill>
                <a:latin typeface="Aharoni" pitchFamily="2" charset="-79"/>
              </a:rPr>
              <a:t>COCAINA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otte della cocaina"/>
          <p:cNvPicPr>
            <a:picLocks noGrp="1" noChangeAspect="1" noChangeArrowheads="1"/>
          </p:cNvPicPr>
          <p:nvPr>
            <p:ph idx="1"/>
          </p:nvPr>
        </p:nvPicPr>
        <p:blipFill>
          <a:blip r:embed="rId2" cstate="print"/>
          <a:srcRect/>
          <a:stretch>
            <a:fillRect/>
          </a:stretch>
        </p:blipFill>
        <p:spPr>
          <a:xfrm>
            <a:off x="1500188" y="1500188"/>
            <a:ext cx="6500812" cy="4479925"/>
          </a:xfrm>
        </p:spPr>
      </p:pic>
      <p:sp>
        <p:nvSpPr>
          <p:cNvPr id="6" name="CasellaDiTesto 5"/>
          <p:cNvSpPr txBox="1"/>
          <p:nvPr/>
        </p:nvSpPr>
        <p:spPr>
          <a:xfrm>
            <a:off x="1476375" y="6048375"/>
            <a:ext cx="6551613" cy="666750"/>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ctr" defTabSz="698500">
              <a:spcBef>
                <a:spcPct val="50000"/>
              </a:spcBef>
              <a:defRPr/>
            </a:pPr>
            <a:r>
              <a:rPr lang="it-IT" sz="1800" b="1" dirty="0">
                <a:solidFill>
                  <a:schemeClr val="bg1"/>
                </a:solidFill>
                <a:latin typeface="Tahoma" pitchFamily="34" charset="0"/>
                <a:cs typeface="Arial" charset="0"/>
              </a:rPr>
              <a:t>I TRAFFICI ILLEGALI  </a:t>
            </a:r>
            <a:r>
              <a:rPr lang="it-IT" sz="1800" b="1" dirty="0" err="1">
                <a:solidFill>
                  <a:schemeClr val="bg1"/>
                </a:solidFill>
                <a:latin typeface="Tahoma" pitchFamily="34" charset="0"/>
                <a:cs typeface="Arial" charset="0"/>
              </a:rPr>
              <a:t>DI</a:t>
            </a:r>
            <a:r>
              <a:rPr lang="it-IT" sz="1800" b="1" dirty="0">
                <a:solidFill>
                  <a:schemeClr val="bg1"/>
                </a:solidFill>
                <a:latin typeface="Tahoma" pitchFamily="34" charset="0"/>
                <a:cs typeface="Arial" charset="0"/>
              </a:rPr>
              <a:t> COCAINA PARTONO DALL’AMERICA LATINA E VANNO IN TUTTO IL MONDO</a:t>
            </a:r>
          </a:p>
        </p:txBody>
      </p:sp>
      <p:sp>
        <p:nvSpPr>
          <p:cNvPr id="64516" name="Rectangle 8"/>
          <p:cNvSpPr>
            <a:spLocks/>
          </p:cNvSpPr>
          <p:nvPr/>
        </p:nvSpPr>
        <p:spPr bwMode="auto">
          <a:xfrm>
            <a:off x="457200" y="115888"/>
            <a:ext cx="8229600" cy="1250950"/>
          </a:xfrm>
          <a:prstGeom prst="rect">
            <a:avLst/>
          </a:prstGeom>
          <a:noFill/>
          <a:ln w="9525">
            <a:noFill/>
            <a:miter lim="800000"/>
            <a:headEnd/>
            <a:tailEnd/>
          </a:ln>
        </p:spPr>
        <p:txBody>
          <a:bodyPr rIns="45720" anchor="ctr"/>
          <a:lstStyle/>
          <a:p>
            <a:pPr algn="ctr" eaLnBrk="0" hangingPunct="0"/>
            <a:r>
              <a:rPr lang="it-IT" sz="4500" b="1">
                <a:solidFill>
                  <a:srgbClr val="FFC800"/>
                </a:solidFill>
                <a:latin typeface="Aharoni" pitchFamily="2" charset="-79"/>
              </a:rPr>
              <a:t>COCAINA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testo 4"/>
          <p:cNvSpPr>
            <a:spLocks noGrp="1"/>
          </p:cNvSpPr>
          <p:nvPr>
            <p:ph type="body" idx="1"/>
          </p:nvPr>
        </p:nvSpPr>
        <p:spPr>
          <a:xfrm>
            <a:off x="539552" y="1484784"/>
            <a:ext cx="8021638" cy="685800"/>
          </a:xfrm>
        </p:spPr>
        <p:txBody>
          <a:bodyPr anchor="ctr"/>
          <a:lstStyle/>
          <a:p>
            <a:pPr algn="ctr" eaLnBrk="1" hangingPunct="1"/>
            <a:r>
              <a:rPr lang="it-IT" sz="4000" dirty="0" smtClean="0">
                <a:solidFill>
                  <a:schemeClr val="accent1"/>
                </a:solidFill>
                <a:latin typeface="Verdana" pitchFamily="34" charset="0"/>
                <a:ea typeface="Verdana" pitchFamily="34" charset="0"/>
                <a:cs typeface="Verdana" pitchFamily="34" charset="0"/>
              </a:rPr>
              <a:t>EFFETTI RICERCATI</a:t>
            </a:r>
            <a:endParaRPr lang="it-IT" sz="3600" dirty="0" smtClean="0">
              <a:solidFill>
                <a:schemeClr val="accent1"/>
              </a:solidFill>
              <a:latin typeface="Verdana" pitchFamily="34" charset="0"/>
              <a:ea typeface="Verdana" pitchFamily="34" charset="0"/>
              <a:cs typeface="Verdana" pitchFamily="34" charset="0"/>
            </a:endParaRPr>
          </a:p>
        </p:txBody>
      </p:sp>
      <p:sp>
        <p:nvSpPr>
          <p:cNvPr id="65542" name="Rectangle 8"/>
          <p:cNvSpPr>
            <a:spLocks/>
          </p:cNvSpPr>
          <p:nvPr/>
        </p:nvSpPr>
        <p:spPr bwMode="auto">
          <a:xfrm>
            <a:off x="467544" y="332656"/>
            <a:ext cx="8229600" cy="1250950"/>
          </a:xfrm>
          <a:prstGeom prst="rect">
            <a:avLst/>
          </a:prstGeom>
          <a:noFill/>
          <a:ln w="9525">
            <a:noFill/>
            <a:miter lim="800000"/>
            <a:headEnd/>
            <a:tailEnd/>
          </a:ln>
        </p:spPr>
        <p:txBody>
          <a:bodyPr rIns="45720" anchor="ctr"/>
          <a:lstStyle/>
          <a:p>
            <a:pPr algn="ctr" eaLnBrk="0" hangingPunct="0"/>
            <a:r>
              <a:rPr lang="it-IT" sz="4500" b="1" dirty="0">
                <a:solidFill>
                  <a:srgbClr val="FFC800"/>
                </a:solidFill>
                <a:latin typeface="Aharoni" pitchFamily="2" charset="-79"/>
              </a:rPr>
              <a:t>COCAINA</a:t>
            </a:r>
          </a:p>
        </p:txBody>
      </p:sp>
      <p:sp>
        <p:nvSpPr>
          <p:cNvPr id="7" name="Rettangolo 6"/>
          <p:cNvSpPr/>
          <p:nvPr/>
        </p:nvSpPr>
        <p:spPr>
          <a:xfrm>
            <a:off x="0" y="3103126"/>
            <a:ext cx="9144000" cy="3754874"/>
          </a:xfrm>
          <a:prstGeom prst="rect">
            <a:avLst/>
          </a:prstGeom>
        </p:spPr>
        <p:txBody>
          <a:bodyPr wrap="square">
            <a:spAutoFit/>
          </a:bodyPr>
          <a:lstStyle/>
          <a:p>
            <a:pPr defTabSz="915988">
              <a:spcBef>
                <a:spcPct val="50000"/>
              </a:spcBef>
              <a:tabLst>
                <a:tab pos="1233488" algn="l"/>
              </a:tabLst>
            </a:pPr>
            <a:r>
              <a:rPr lang="it-IT" sz="2800" b="1" dirty="0" smtClean="0">
                <a:solidFill>
                  <a:srgbClr val="00B0F0"/>
                </a:solidFill>
              </a:rPr>
              <a:t>Resistenza alla fatica</a:t>
            </a:r>
          </a:p>
          <a:p>
            <a:pPr algn="r" defTabSz="915988">
              <a:spcBef>
                <a:spcPct val="50000"/>
              </a:spcBef>
              <a:tabLst>
                <a:tab pos="1233488" algn="l"/>
              </a:tabLst>
            </a:pPr>
            <a:r>
              <a:rPr lang="it-IT" sz="2800" b="1" dirty="0" smtClean="0">
                <a:solidFill>
                  <a:srgbClr val="FF0000"/>
                </a:solidFill>
              </a:rPr>
              <a:t>Esaltazione</a:t>
            </a:r>
          </a:p>
          <a:p>
            <a:pPr defTabSz="915988">
              <a:spcBef>
                <a:spcPct val="50000"/>
              </a:spcBef>
              <a:tabLst>
                <a:tab pos="1233488" algn="l"/>
              </a:tabLst>
            </a:pPr>
            <a:r>
              <a:rPr lang="it-IT" sz="2800" b="1" dirty="0" smtClean="0">
                <a:solidFill>
                  <a:srgbClr val="00B050"/>
                </a:solidFill>
              </a:rPr>
              <a:t>Sicurezza</a:t>
            </a:r>
          </a:p>
          <a:p>
            <a:pPr algn="r" defTabSz="915988">
              <a:spcBef>
                <a:spcPct val="50000"/>
              </a:spcBef>
              <a:tabLst>
                <a:tab pos="1233488" algn="l"/>
              </a:tabLst>
            </a:pPr>
            <a:r>
              <a:rPr lang="it-IT" sz="2800" b="1" dirty="0" smtClean="0">
                <a:solidFill>
                  <a:srgbClr val="00B050"/>
                </a:solidFill>
              </a:rPr>
              <a:t>Voglia di parlare</a:t>
            </a:r>
          </a:p>
          <a:p>
            <a:pPr defTabSz="915988">
              <a:spcBef>
                <a:spcPct val="50000"/>
              </a:spcBef>
              <a:tabLst>
                <a:tab pos="1233488" algn="l"/>
              </a:tabLst>
            </a:pPr>
            <a:r>
              <a:rPr lang="it-IT" sz="2800" b="1" dirty="0" smtClean="0">
                <a:solidFill>
                  <a:srgbClr val="FF0000"/>
                </a:solidFill>
              </a:rPr>
              <a:t>Aumento dell’attenzione</a:t>
            </a:r>
          </a:p>
          <a:p>
            <a:pPr algn="r" defTabSz="915988">
              <a:spcBef>
                <a:spcPct val="50000"/>
              </a:spcBef>
              <a:tabLst>
                <a:tab pos="1233488" algn="l"/>
              </a:tabLst>
            </a:pPr>
            <a:r>
              <a:rPr lang="it-IT" sz="2800" b="1" dirty="0" smtClean="0">
                <a:solidFill>
                  <a:srgbClr val="00B0F0"/>
                </a:solidFill>
              </a:rPr>
              <a:t>Resistenza</a:t>
            </a:r>
            <a:r>
              <a:rPr lang="it-IT" sz="2800" b="1" dirty="0" smtClean="0">
                <a:solidFill>
                  <a:srgbClr val="FF0000"/>
                </a:solidFill>
              </a:rPr>
              <a:t> </a:t>
            </a:r>
            <a:r>
              <a:rPr lang="it-IT" sz="2800" b="1" dirty="0" smtClean="0">
                <a:solidFill>
                  <a:srgbClr val="00B0F0"/>
                </a:solidFill>
              </a:rPr>
              <a:t>alla fame e alla sete</a:t>
            </a:r>
            <a:endParaRPr lang="it-IT" sz="2800" b="1" dirty="0">
              <a:solidFill>
                <a:srgbClr val="00B0F0"/>
              </a:solidFill>
            </a:endParaRPr>
          </a:p>
        </p:txBody>
      </p:sp>
      <p:pic>
        <p:nvPicPr>
          <p:cNvPr id="8" name="Picture 2"/>
          <p:cNvPicPr>
            <a:picLocks noChangeAspect="1" noChangeArrowheads="1"/>
          </p:cNvPicPr>
          <p:nvPr/>
        </p:nvPicPr>
        <p:blipFill>
          <a:blip r:embed="rId2" cstate="print"/>
          <a:srcRect/>
          <a:stretch>
            <a:fillRect/>
          </a:stretch>
        </p:blipFill>
        <p:spPr bwMode="auto">
          <a:xfrm>
            <a:off x="4355976" y="2852936"/>
            <a:ext cx="1886470" cy="3406130"/>
          </a:xfrm>
          <a:prstGeom prst="rect">
            <a:avLst/>
          </a:prstGeom>
          <a:noFill/>
          <a:ln w="9360">
            <a:noFill/>
            <a:round/>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fill="hold" nodeType="afterEffect">
                                  <p:stCondLst>
                                    <p:cond delay="0"/>
                                  </p:stCondLst>
                                  <p:childTnLst>
                                    <p:set>
                                      <p:cBhvr additive="repl">
                                        <p:cTn id="6" dur="1" fill="hold">
                                          <p:stCondLst>
                                            <p:cond delay="0"/>
                                          </p:stCondLst>
                                        </p:cTn>
                                        <p:tgtEl>
                                          <p:spTgt spid="8"/>
                                        </p:tgtEl>
                                        <p:attrNameLst>
                                          <p:attrName>style.visibility</p:attrName>
                                        </p:attrNameLst>
                                      </p:cBhvr>
                                      <p:to>
                                        <p:strVal val="visible"/>
                                      </p:to>
                                    </p:set>
                                    <p:anim calcmode="lin" valueType="num">
                                      <p:cBhvr additive="repl">
                                        <p:cTn id="7" dur="2000" fill="hold"/>
                                        <p:tgtEl>
                                          <p:spTgt spid="8"/>
                                        </p:tgtEl>
                                        <p:attrNameLst>
                                          <p:attrName>ppt_w</p:attrName>
                                        </p:attrNameLst>
                                      </p:cBhvr>
                                      <p:tavLst>
                                        <p:tav tm="100000">
                                          <p:val>
                                            <p:fltVal val="0"/>
                                          </p:val>
                                        </p:tav>
                                        <p:tav tm="100000">
                                          <p:val>
                                            <p:strVal val="#ppt_w"/>
                                          </p:val>
                                        </p:tav>
                                      </p:tavLst>
                                    </p:anim>
                                    <p:anim calcmode="lin" valueType="num">
                                      <p:cBhvr additive="repl">
                                        <p:cTn id="8" dur="2000" fill="hold"/>
                                        <p:tgtEl>
                                          <p:spTgt spid="8"/>
                                        </p:tgtEl>
                                        <p:attrNameLst>
                                          <p:attrName>ppt_h</p:attrName>
                                        </p:attrNameLst>
                                      </p:cBhvr>
                                      <p:tavLst>
                                        <p:tav tm="100000">
                                          <p:val>
                                            <p:fltVal val="0"/>
                                          </p:val>
                                        </p:tav>
                                        <p:tav tm="100000">
                                          <p:val>
                                            <p:strVal val="#ppt_h"/>
                                          </p:val>
                                        </p:tav>
                                      </p:tavLst>
                                    </p:anim>
                                    <p:anim calcmode="lin" valueType="num">
                                      <p:cBhvr additive="repl">
                                        <p:cTn id="9" dur="2000" fill="hold"/>
                                        <p:tgtEl>
                                          <p:spTgt spid="8"/>
                                        </p:tgtEl>
                                        <p:attrNameLst>
                                          <p:attrName>r</p:attrName>
                                        </p:attrNameLst>
                                      </p:cBhvr>
                                      <p:tavLst>
                                        <p:tav tm="100000">
                                          <p:val>
                                            <p:strVal val="90"/>
                                          </p:val>
                                        </p:tav>
                                        <p:tav tm="100000">
                                          <p:val>
                                            <p:strVal val="0"/>
                                          </p:val>
                                        </p:tav>
                                      </p:tavLst>
                                    </p:anim>
                                    <p:animEffect transition="in" filter="fade">
                                      <p:cBhvr additive="repl">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testo 4"/>
          <p:cNvSpPr>
            <a:spLocks noGrp="1"/>
          </p:cNvSpPr>
          <p:nvPr>
            <p:ph type="body" idx="1"/>
          </p:nvPr>
        </p:nvSpPr>
        <p:spPr>
          <a:xfrm>
            <a:off x="539552" y="1484784"/>
            <a:ext cx="8021638" cy="685800"/>
          </a:xfrm>
        </p:spPr>
        <p:txBody>
          <a:bodyPr anchor="ctr"/>
          <a:lstStyle/>
          <a:p>
            <a:pPr algn="ctr" eaLnBrk="1" hangingPunct="1"/>
            <a:r>
              <a:rPr lang="it-IT" sz="4000" dirty="0" smtClean="0">
                <a:solidFill>
                  <a:schemeClr val="accent1"/>
                </a:solidFill>
                <a:latin typeface="Verdana" pitchFamily="34" charset="0"/>
                <a:ea typeface="Verdana" pitchFamily="34" charset="0"/>
                <a:cs typeface="Verdana" pitchFamily="34" charset="0"/>
              </a:rPr>
              <a:t>VIE </a:t>
            </a:r>
            <a:r>
              <a:rPr lang="it-IT" sz="4000" dirty="0" err="1" smtClean="0">
                <a:solidFill>
                  <a:schemeClr val="accent1"/>
                </a:solidFill>
                <a:latin typeface="Verdana" pitchFamily="34" charset="0"/>
                <a:ea typeface="Verdana" pitchFamily="34" charset="0"/>
                <a:cs typeface="Verdana" pitchFamily="34" charset="0"/>
              </a:rPr>
              <a:t>D’ASSUNZIONE</a:t>
            </a:r>
            <a:endParaRPr lang="it-IT" sz="3600" dirty="0" smtClean="0">
              <a:solidFill>
                <a:schemeClr val="accent1"/>
              </a:solidFill>
              <a:latin typeface="Verdana" pitchFamily="34" charset="0"/>
              <a:ea typeface="Verdana" pitchFamily="34" charset="0"/>
              <a:cs typeface="Verdana" pitchFamily="34" charset="0"/>
            </a:endParaRPr>
          </a:p>
        </p:txBody>
      </p:sp>
      <p:sp>
        <p:nvSpPr>
          <p:cNvPr id="65542" name="Rectangle 8"/>
          <p:cNvSpPr>
            <a:spLocks/>
          </p:cNvSpPr>
          <p:nvPr/>
        </p:nvSpPr>
        <p:spPr bwMode="auto">
          <a:xfrm>
            <a:off x="467544" y="332656"/>
            <a:ext cx="8229600" cy="1250950"/>
          </a:xfrm>
          <a:prstGeom prst="rect">
            <a:avLst/>
          </a:prstGeom>
          <a:noFill/>
          <a:ln w="9525">
            <a:noFill/>
            <a:miter lim="800000"/>
            <a:headEnd/>
            <a:tailEnd/>
          </a:ln>
        </p:spPr>
        <p:txBody>
          <a:bodyPr rIns="45720" anchor="ctr"/>
          <a:lstStyle/>
          <a:p>
            <a:pPr algn="ctr" eaLnBrk="0" hangingPunct="0"/>
            <a:r>
              <a:rPr lang="it-IT" sz="4500" b="1" dirty="0">
                <a:solidFill>
                  <a:srgbClr val="FFC800"/>
                </a:solidFill>
                <a:latin typeface="Aharoni" pitchFamily="2" charset="-79"/>
              </a:rPr>
              <a:t>COCAINA</a:t>
            </a:r>
          </a:p>
        </p:txBody>
      </p:sp>
      <p:sp>
        <p:nvSpPr>
          <p:cNvPr id="6" name="CasellaDiTesto 5"/>
          <p:cNvSpPr txBox="1"/>
          <p:nvPr/>
        </p:nvSpPr>
        <p:spPr>
          <a:xfrm>
            <a:off x="539552" y="2780928"/>
            <a:ext cx="2088232" cy="461665"/>
          </a:xfrm>
          <a:prstGeom prst="rect">
            <a:avLst/>
          </a:prstGeom>
          <a:noFill/>
        </p:spPr>
        <p:txBody>
          <a:bodyPr wrap="square" rtlCol="0">
            <a:spAutoFit/>
          </a:bodyPr>
          <a:lstStyle/>
          <a:p>
            <a:r>
              <a:rPr lang="it-IT" sz="2400" b="1" dirty="0" smtClean="0">
                <a:solidFill>
                  <a:srgbClr val="FF0000"/>
                </a:solidFill>
              </a:rPr>
              <a:t>VIA NASALE</a:t>
            </a:r>
          </a:p>
        </p:txBody>
      </p:sp>
      <p:pic>
        <p:nvPicPr>
          <p:cNvPr id="9" name="Picture 6" descr="http://www.lastampa.it/redazione/cmssezioni/cronache/200710images/cocaina012.jpg"/>
          <p:cNvPicPr>
            <a:picLocks noChangeAspect="1" noChangeArrowheads="1"/>
          </p:cNvPicPr>
          <p:nvPr/>
        </p:nvPicPr>
        <p:blipFill>
          <a:blip r:embed="rId3" cstate="print"/>
          <a:srcRect/>
          <a:stretch>
            <a:fillRect/>
          </a:stretch>
        </p:blipFill>
        <p:spPr bwMode="auto">
          <a:xfrm>
            <a:off x="323528" y="3284984"/>
            <a:ext cx="2448272" cy="1944215"/>
          </a:xfrm>
          <a:prstGeom prst="rect">
            <a:avLst/>
          </a:prstGeom>
          <a:ln>
            <a:noFill/>
          </a:ln>
          <a:effectLst>
            <a:softEdge rad="112500"/>
          </a:effectLst>
        </p:spPr>
      </p:pic>
      <p:sp>
        <p:nvSpPr>
          <p:cNvPr id="10" name="CasellaDiTesto 9"/>
          <p:cNvSpPr txBox="1"/>
          <p:nvPr/>
        </p:nvSpPr>
        <p:spPr>
          <a:xfrm>
            <a:off x="3563888" y="3501008"/>
            <a:ext cx="2376264" cy="461665"/>
          </a:xfrm>
          <a:prstGeom prst="rect">
            <a:avLst/>
          </a:prstGeom>
          <a:noFill/>
        </p:spPr>
        <p:txBody>
          <a:bodyPr wrap="square" rtlCol="0">
            <a:spAutoFit/>
          </a:bodyPr>
          <a:lstStyle/>
          <a:p>
            <a:pPr algn="ctr"/>
            <a:r>
              <a:rPr lang="it-IT" sz="2400" b="1" dirty="0" smtClean="0">
                <a:solidFill>
                  <a:srgbClr val="92D050"/>
                </a:solidFill>
              </a:rPr>
              <a:t>FUMO (crack)</a:t>
            </a:r>
            <a:endParaRPr lang="it-IT" sz="2400" b="1" dirty="0">
              <a:solidFill>
                <a:srgbClr val="92D050"/>
              </a:solidFill>
            </a:endParaRPr>
          </a:p>
        </p:txBody>
      </p:sp>
      <p:pic>
        <p:nvPicPr>
          <p:cNvPr id="11" name="Immagine 10" descr="smoking%20crack-thumb-300x180.jpg"/>
          <p:cNvPicPr>
            <a:picLocks noChangeAspect="1"/>
          </p:cNvPicPr>
          <p:nvPr/>
        </p:nvPicPr>
        <p:blipFill>
          <a:blip r:embed="rId4" cstate="print"/>
          <a:stretch>
            <a:fillRect/>
          </a:stretch>
        </p:blipFill>
        <p:spPr>
          <a:xfrm>
            <a:off x="3419872" y="4077072"/>
            <a:ext cx="2520280" cy="1944216"/>
          </a:xfrm>
          <a:prstGeom prst="rect">
            <a:avLst/>
          </a:prstGeom>
          <a:ln>
            <a:noFill/>
          </a:ln>
          <a:effectLst>
            <a:softEdge rad="112500"/>
          </a:effectLst>
        </p:spPr>
      </p:pic>
      <p:sp>
        <p:nvSpPr>
          <p:cNvPr id="12" name="CasellaDiTesto 11"/>
          <p:cNvSpPr txBox="1"/>
          <p:nvPr/>
        </p:nvSpPr>
        <p:spPr>
          <a:xfrm>
            <a:off x="6804248" y="4077072"/>
            <a:ext cx="1980728" cy="461665"/>
          </a:xfrm>
          <a:prstGeom prst="rect">
            <a:avLst/>
          </a:prstGeom>
          <a:noFill/>
        </p:spPr>
        <p:txBody>
          <a:bodyPr wrap="square" rtlCol="0">
            <a:spAutoFit/>
          </a:bodyPr>
          <a:lstStyle/>
          <a:p>
            <a:r>
              <a:rPr lang="it-IT" sz="2400" b="1" dirty="0" smtClean="0">
                <a:solidFill>
                  <a:srgbClr val="00B0F0"/>
                </a:solidFill>
              </a:rPr>
              <a:t>INIEZIONE</a:t>
            </a:r>
            <a:endParaRPr lang="it-IT" sz="2400" b="1" dirty="0">
              <a:solidFill>
                <a:srgbClr val="00B0F0"/>
              </a:solidFill>
            </a:endParaRPr>
          </a:p>
        </p:txBody>
      </p:sp>
      <p:pic>
        <p:nvPicPr>
          <p:cNvPr id="13" name="Picture 2"/>
          <p:cNvPicPr>
            <a:picLocks noChangeAspect="1" noChangeArrowheads="1"/>
          </p:cNvPicPr>
          <p:nvPr/>
        </p:nvPicPr>
        <p:blipFill>
          <a:blip r:embed="rId5" cstate="print"/>
          <a:srcRect/>
          <a:stretch>
            <a:fillRect/>
          </a:stretch>
        </p:blipFill>
        <p:spPr bwMode="auto">
          <a:xfrm>
            <a:off x="6660232" y="4581128"/>
            <a:ext cx="2172220" cy="2016225"/>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par>
                                <p:cTn id="22" presetID="55"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0.70"/>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strVal val="#ppt_w*0.70"/>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Effect transition="in" filter="fade">
                                      <p:cBhvr>
                                        <p:cTn id="33" dur="1000"/>
                                        <p:tgtEl>
                                          <p:spTgt spid="12"/>
                                        </p:tgtEl>
                                      </p:cBhvr>
                                    </p:animEffect>
                                  </p:childTnLst>
                                </p:cTn>
                              </p:par>
                              <p:par>
                                <p:cTn id="34" presetID="55"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strVal val="#ppt_w*0.70"/>
                                          </p:val>
                                        </p:tav>
                                        <p:tav tm="100000">
                                          <p:val>
                                            <p:strVal val="#ppt_w"/>
                                          </p:val>
                                        </p:tav>
                                      </p:tavLst>
                                    </p:anim>
                                    <p:anim calcmode="lin" valueType="num">
                                      <p:cBhvr>
                                        <p:cTn id="37" dur="1000" fill="hold"/>
                                        <p:tgtEl>
                                          <p:spTgt spid="13"/>
                                        </p:tgtEl>
                                        <p:attrNameLst>
                                          <p:attrName>ppt_h</p:attrName>
                                        </p:attrNameLst>
                                      </p:cBhvr>
                                      <p:tavLst>
                                        <p:tav tm="0">
                                          <p:val>
                                            <p:strVal val="#ppt_h"/>
                                          </p:val>
                                        </p:tav>
                                        <p:tav tm="100000">
                                          <p:val>
                                            <p:strVal val="#ppt_h"/>
                                          </p:val>
                                        </p:tav>
                                      </p:tavLst>
                                    </p:anim>
                                    <p:animEffect transition="in" filter="fade">
                                      <p:cBhvr>
                                        <p:cTn id="3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a:grpSpLocks/>
          </p:cNvGrpSpPr>
          <p:nvPr/>
        </p:nvGrpSpPr>
        <p:grpSpPr bwMode="auto">
          <a:xfrm>
            <a:off x="71438" y="2214563"/>
            <a:ext cx="8931275" cy="1428750"/>
            <a:chOff x="0" y="685155"/>
            <a:chExt cx="8930159" cy="2453928"/>
          </a:xfrm>
        </p:grpSpPr>
        <p:sp>
          <p:nvSpPr>
            <p:cNvPr id="12" name="Rounded Rectangle 11"/>
            <p:cNvSpPr/>
            <p:nvPr/>
          </p:nvSpPr>
          <p:spPr>
            <a:xfrm>
              <a:off x="0" y="685155"/>
              <a:ext cx="8930159" cy="2453928"/>
            </a:xfrm>
            <a:prstGeom prst="roundRect">
              <a:avLst/>
            </a:prstGeom>
            <a:solidFill>
              <a:schemeClr val="tx1"/>
            </a:solidFill>
          </p:spPr>
          <p:style>
            <a:lnRef idx="2">
              <a:schemeClr val="lt1">
                <a:hueOff val="0"/>
                <a:satOff val="0"/>
                <a:lumOff val="0"/>
                <a:alphaOff val="0"/>
              </a:schemeClr>
            </a:lnRef>
            <a:fillRef idx="1">
              <a:schemeClr val="accent2">
                <a:hueOff val="4765848"/>
                <a:satOff val="9751"/>
                <a:lumOff val="3725"/>
                <a:alphaOff val="0"/>
              </a:schemeClr>
            </a:fillRef>
            <a:effectRef idx="0">
              <a:schemeClr val="accent2">
                <a:hueOff val="4765848"/>
                <a:satOff val="9751"/>
                <a:lumOff val="3725"/>
                <a:alphaOff val="0"/>
              </a:schemeClr>
            </a:effectRef>
            <a:fontRef idx="minor">
              <a:schemeClr val="lt1"/>
            </a:fontRef>
          </p:style>
        </p:sp>
        <p:sp>
          <p:nvSpPr>
            <p:cNvPr id="13" name="Rounded Rectangle 6"/>
            <p:cNvSpPr/>
            <p:nvPr/>
          </p:nvSpPr>
          <p:spPr>
            <a:xfrm>
              <a:off x="119047" y="805125"/>
              <a:ext cx="8692064" cy="2213988"/>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defTabSz="889000">
                <a:lnSpc>
                  <a:spcPct val="90000"/>
                </a:lnSpc>
                <a:spcAft>
                  <a:spcPct val="35000"/>
                </a:spcAft>
                <a:buClr>
                  <a:schemeClr val="accent1"/>
                </a:buClr>
                <a:buSzPct val="80000"/>
                <a:defRPr/>
              </a:pPr>
              <a:r>
                <a:rPr lang="it-IT" b="1" dirty="0">
                  <a:solidFill>
                    <a:schemeClr val="bg1"/>
                  </a:solidFill>
                </a:rPr>
                <a:t>Sniffare cocaina crea rischi legati al </a:t>
              </a:r>
              <a:r>
                <a:rPr lang="it-IT" b="1" u="sng" dirty="0">
                  <a:solidFill>
                    <a:schemeClr val="bg1"/>
                  </a:solidFill>
                </a:rPr>
                <a:t>danneggiamento dei tessuti</a:t>
              </a:r>
              <a:r>
                <a:rPr lang="it-IT" b="1" dirty="0">
                  <a:solidFill>
                    <a:schemeClr val="bg1"/>
                  </a:solidFill>
                </a:rPr>
                <a:t> interni e dei capillari del naso. Questo, oltre a comportare una sensibile diminuzione della capacità olfattiva, può causare frequenti perdite di sangue, ulcere, perforazione delle cartilagini. </a:t>
              </a:r>
            </a:p>
          </p:txBody>
        </p:sp>
      </p:grpSp>
      <p:grpSp>
        <p:nvGrpSpPr>
          <p:cNvPr id="4" name="Group 8"/>
          <p:cNvGrpSpPr>
            <a:grpSpLocks/>
          </p:cNvGrpSpPr>
          <p:nvPr/>
        </p:nvGrpSpPr>
        <p:grpSpPr bwMode="auto">
          <a:xfrm>
            <a:off x="71438" y="5072063"/>
            <a:ext cx="8931275" cy="1571625"/>
            <a:chOff x="0" y="3199563"/>
            <a:chExt cx="8930159" cy="1915070"/>
          </a:xfrm>
          <a:solidFill>
            <a:schemeClr val="tx1"/>
          </a:solidFill>
        </p:grpSpPr>
        <p:sp>
          <p:nvSpPr>
            <p:cNvPr id="10" name="Rounded Rectangle 9"/>
            <p:cNvSpPr/>
            <p:nvPr/>
          </p:nvSpPr>
          <p:spPr>
            <a:xfrm>
              <a:off x="0" y="3199563"/>
              <a:ext cx="8930159" cy="1915070"/>
            </a:xfrm>
            <a:prstGeom prst="roundRect">
              <a:avLst/>
            </a:prstGeom>
            <a:grpFill/>
          </p:spPr>
          <p:style>
            <a:lnRef idx="2">
              <a:schemeClr val="lt1">
                <a:hueOff val="0"/>
                <a:satOff val="0"/>
                <a:lumOff val="0"/>
                <a:alphaOff val="0"/>
              </a:schemeClr>
            </a:lnRef>
            <a:fillRef idx="1">
              <a:schemeClr val="accent2">
                <a:hueOff val="9531695"/>
                <a:satOff val="19501"/>
                <a:lumOff val="7451"/>
                <a:alphaOff val="0"/>
              </a:schemeClr>
            </a:fillRef>
            <a:effectRef idx="0">
              <a:schemeClr val="accent2">
                <a:hueOff val="9531695"/>
                <a:satOff val="19501"/>
                <a:lumOff val="7451"/>
                <a:alphaOff val="0"/>
              </a:schemeClr>
            </a:effectRef>
            <a:fontRef idx="minor">
              <a:schemeClr val="lt1"/>
            </a:fontRef>
          </p:style>
        </p:sp>
        <p:sp>
          <p:nvSpPr>
            <p:cNvPr id="11" name="Rounded Rectangle 8"/>
            <p:cNvSpPr/>
            <p:nvPr/>
          </p:nvSpPr>
          <p:spPr>
            <a:xfrm>
              <a:off x="93650" y="3292415"/>
              <a:ext cx="8742857" cy="1729366"/>
            </a:xfrm>
            <a:prstGeom prst="rect">
              <a:avLst/>
            </a:prstGeom>
            <a:grpFill/>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defTabSz="889000">
                <a:lnSpc>
                  <a:spcPct val="90000"/>
                </a:lnSpc>
                <a:spcAft>
                  <a:spcPct val="35000"/>
                </a:spcAft>
                <a:buClr>
                  <a:schemeClr val="accent1"/>
                </a:buClr>
                <a:buSzPct val="80000"/>
                <a:defRPr/>
              </a:pPr>
              <a:r>
                <a:rPr lang="it-IT" b="1" dirty="0">
                  <a:solidFill>
                    <a:schemeClr val="bg1"/>
                  </a:solidFill>
                </a:rPr>
                <a:t>Le iniezioni di cocaina causano </a:t>
              </a:r>
              <a:r>
                <a:rPr lang="it-IT" b="1" u="sng" dirty="0">
                  <a:solidFill>
                    <a:schemeClr val="bg1"/>
                  </a:solidFill>
                </a:rPr>
                <a:t>danni alla pelle e alle vene </a:t>
              </a:r>
              <a:r>
                <a:rPr lang="it-IT" b="1" dirty="0">
                  <a:solidFill>
                    <a:schemeClr val="bg1"/>
                  </a:solidFill>
                </a:rPr>
                <a:t>(ulcere, ascessi, collassi dei vasi sanguigni) e possono portare anche </a:t>
              </a:r>
              <a:r>
                <a:rPr lang="it-IT" b="1" u="sng" dirty="0">
                  <a:solidFill>
                    <a:schemeClr val="bg1"/>
                  </a:solidFill>
                </a:rPr>
                <a:t>infezioni</a:t>
              </a:r>
              <a:r>
                <a:rPr lang="it-IT" b="1" dirty="0">
                  <a:solidFill>
                    <a:schemeClr val="bg1"/>
                  </a:solidFill>
                </a:rPr>
                <a:t> molto gravi (tetano, setticemie, endocarditi). La cocaina presa per vena è la droga più devastante, le conseguenze fisiche e psichiche sono tremende.</a:t>
              </a:r>
              <a:r>
                <a:rPr lang="it-IT" dirty="0">
                  <a:solidFill>
                    <a:schemeClr val="bg1"/>
                  </a:solidFill>
                </a:rPr>
                <a:t> </a:t>
              </a:r>
            </a:p>
          </p:txBody>
        </p:sp>
      </p:grpSp>
      <p:sp>
        <p:nvSpPr>
          <p:cNvPr id="69637" name="Rectangle 8"/>
          <p:cNvSpPr>
            <a:spLocks/>
          </p:cNvSpPr>
          <p:nvPr/>
        </p:nvSpPr>
        <p:spPr bwMode="auto">
          <a:xfrm>
            <a:off x="457200" y="115888"/>
            <a:ext cx="8229600" cy="1250950"/>
          </a:xfrm>
          <a:prstGeom prst="rect">
            <a:avLst/>
          </a:prstGeom>
          <a:noFill/>
          <a:ln w="9525">
            <a:noFill/>
            <a:miter lim="800000"/>
            <a:headEnd/>
            <a:tailEnd/>
          </a:ln>
        </p:spPr>
        <p:txBody>
          <a:bodyPr rIns="45720" anchor="ctr"/>
          <a:lstStyle/>
          <a:p>
            <a:pPr algn="ctr" eaLnBrk="0" hangingPunct="0"/>
            <a:r>
              <a:rPr lang="it-IT" sz="4500" b="1">
                <a:solidFill>
                  <a:srgbClr val="FFC800"/>
                </a:solidFill>
                <a:latin typeface="Aharoni" pitchFamily="2" charset="-79"/>
              </a:rPr>
              <a:t>COCAINA</a:t>
            </a:r>
          </a:p>
        </p:txBody>
      </p:sp>
      <p:grpSp>
        <p:nvGrpSpPr>
          <p:cNvPr id="5" name="Group 7"/>
          <p:cNvGrpSpPr>
            <a:grpSpLocks/>
          </p:cNvGrpSpPr>
          <p:nvPr/>
        </p:nvGrpSpPr>
        <p:grpSpPr bwMode="auto">
          <a:xfrm>
            <a:off x="71438" y="3714750"/>
            <a:ext cx="8931275" cy="1285875"/>
            <a:chOff x="0" y="685155"/>
            <a:chExt cx="8930159" cy="2453928"/>
          </a:xfrm>
        </p:grpSpPr>
        <p:sp>
          <p:nvSpPr>
            <p:cNvPr id="17" name="Rounded Rectangle 11"/>
            <p:cNvSpPr/>
            <p:nvPr/>
          </p:nvSpPr>
          <p:spPr>
            <a:xfrm>
              <a:off x="0" y="685155"/>
              <a:ext cx="8930159" cy="2453928"/>
            </a:xfrm>
            <a:prstGeom prst="roundRect">
              <a:avLst/>
            </a:prstGeom>
            <a:solidFill>
              <a:schemeClr val="tx1"/>
            </a:solidFill>
          </p:spPr>
          <p:style>
            <a:lnRef idx="2">
              <a:schemeClr val="lt1">
                <a:hueOff val="0"/>
                <a:satOff val="0"/>
                <a:lumOff val="0"/>
                <a:alphaOff val="0"/>
              </a:schemeClr>
            </a:lnRef>
            <a:fillRef idx="1">
              <a:schemeClr val="accent2">
                <a:hueOff val="4765848"/>
                <a:satOff val="9751"/>
                <a:lumOff val="3725"/>
                <a:alphaOff val="0"/>
              </a:schemeClr>
            </a:fillRef>
            <a:effectRef idx="0">
              <a:schemeClr val="accent2">
                <a:hueOff val="4765848"/>
                <a:satOff val="9751"/>
                <a:lumOff val="3725"/>
                <a:alphaOff val="0"/>
              </a:schemeClr>
            </a:effectRef>
            <a:fontRef idx="minor">
              <a:schemeClr val="lt1"/>
            </a:fontRef>
          </p:style>
        </p:sp>
        <p:sp>
          <p:nvSpPr>
            <p:cNvPr id="18" name="Rounded Rectangle 6"/>
            <p:cNvSpPr/>
            <p:nvPr/>
          </p:nvSpPr>
          <p:spPr>
            <a:xfrm>
              <a:off x="119047" y="803308"/>
              <a:ext cx="8692064" cy="2217624"/>
            </a:xfrm>
            <a:prstGeom prst="rect">
              <a:avLst/>
            </a:prstGeom>
            <a:solidFill>
              <a:schemeClr val="tx1"/>
            </a:solidFill>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defTabSz="889000">
                <a:lnSpc>
                  <a:spcPct val="90000"/>
                </a:lnSpc>
                <a:spcAft>
                  <a:spcPct val="35000"/>
                </a:spcAft>
                <a:buClr>
                  <a:schemeClr val="accent1"/>
                </a:buClr>
                <a:buSzPct val="80000"/>
                <a:defRPr/>
              </a:pPr>
              <a:r>
                <a:rPr lang="it-IT" b="1" u="sng" dirty="0">
                  <a:solidFill>
                    <a:schemeClr val="bg1"/>
                  </a:solidFill>
                </a:rPr>
                <a:t>Fumare cocaina espone le prime vie respiratorie al contatto con vapori caldissimi</a:t>
              </a:r>
              <a:r>
                <a:rPr lang="it-IT" b="1" dirty="0">
                  <a:solidFill>
                    <a:schemeClr val="bg1"/>
                  </a:solidFill>
                </a:rPr>
                <a:t>. A lungo andare questo danno può ripercuotersi negativamente sui polmoni (asma, maggiore esposizione a patologie delle prime vie respiratorie).</a:t>
              </a:r>
              <a:endParaRPr lang="it-IT" dirty="0">
                <a:solidFill>
                  <a:schemeClr val="bg1"/>
                </a:solidFill>
              </a:endParaRPr>
            </a:p>
          </p:txBody>
        </p:sp>
      </p:grpSp>
      <p:sp>
        <p:nvSpPr>
          <p:cNvPr id="16" name="CasellaDiTesto 15"/>
          <p:cNvSpPr txBox="1"/>
          <p:nvPr/>
        </p:nvSpPr>
        <p:spPr>
          <a:xfrm>
            <a:off x="2843808" y="1484784"/>
            <a:ext cx="3528392" cy="461665"/>
          </a:xfrm>
          <a:prstGeom prst="rect">
            <a:avLst/>
          </a:prstGeom>
          <a:noFill/>
        </p:spPr>
        <p:txBody>
          <a:bodyPr wrap="square" rtlCol="0">
            <a:spAutoFit/>
          </a:bodyPr>
          <a:lstStyle/>
          <a:p>
            <a:r>
              <a:rPr lang="it-IT" sz="2400" b="1" dirty="0" smtClean="0">
                <a:solidFill>
                  <a:srgbClr val="FFC000"/>
                </a:solidFill>
              </a:rPr>
              <a:t>DANNI CHE PROVOCA</a:t>
            </a:r>
            <a:endParaRPr lang="it-IT" sz="2400" b="1" dirty="0">
              <a:solidFill>
                <a:srgbClr val="FFC000"/>
              </a:solidFill>
            </a:endParaRPr>
          </a:p>
        </p:txBody>
      </p:sp>
      <p:sp>
        <p:nvSpPr>
          <p:cNvPr id="19" name="Rettangolo arrotondato 18"/>
          <p:cNvSpPr/>
          <p:nvPr/>
        </p:nvSpPr>
        <p:spPr>
          <a:xfrm>
            <a:off x="179512" y="2276872"/>
            <a:ext cx="8640960" cy="129614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899592" y="2564904"/>
            <a:ext cx="6984776" cy="769441"/>
          </a:xfrm>
          <a:prstGeom prst="rect">
            <a:avLst/>
          </a:prstGeom>
          <a:noFill/>
        </p:spPr>
        <p:txBody>
          <a:bodyPr wrap="square" rtlCol="0">
            <a:spAutoFit/>
          </a:bodyPr>
          <a:lstStyle/>
          <a:p>
            <a:pPr algn="ctr"/>
            <a:r>
              <a:rPr lang="it-IT" sz="4400" b="1" dirty="0" smtClean="0">
                <a:solidFill>
                  <a:srgbClr val="FF0000"/>
                </a:solidFill>
                <a:latin typeface="+mn-lt"/>
              </a:rPr>
              <a:t>VIA NASALE</a:t>
            </a:r>
            <a:endParaRPr lang="it-IT" sz="4400" b="1" dirty="0">
              <a:solidFill>
                <a:srgbClr val="FF0000"/>
              </a:solidFill>
              <a:latin typeface="+mn-lt"/>
            </a:endParaRPr>
          </a:p>
        </p:txBody>
      </p:sp>
      <p:sp>
        <p:nvSpPr>
          <p:cNvPr id="21" name="Rettangolo arrotondato 20"/>
          <p:cNvSpPr/>
          <p:nvPr/>
        </p:nvSpPr>
        <p:spPr>
          <a:xfrm>
            <a:off x="179512" y="3861048"/>
            <a:ext cx="8784976" cy="100811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p:cNvSpPr txBox="1"/>
          <p:nvPr/>
        </p:nvSpPr>
        <p:spPr>
          <a:xfrm>
            <a:off x="1115616" y="4005064"/>
            <a:ext cx="6624736" cy="769441"/>
          </a:xfrm>
          <a:prstGeom prst="rect">
            <a:avLst/>
          </a:prstGeom>
          <a:noFill/>
        </p:spPr>
        <p:txBody>
          <a:bodyPr wrap="square" rtlCol="0">
            <a:spAutoFit/>
          </a:bodyPr>
          <a:lstStyle/>
          <a:p>
            <a:pPr algn="ctr"/>
            <a:r>
              <a:rPr lang="it-IT" sz="4400" b="1" dirty="0" smtClean="0">
                <a:solidFill>
                  <a:srgbClr val="92D050"/>
                </a:solidFill>
                <a:latin typeface="+mn-lt"/>
              </a:rPr>
              <a:t>FUMO (crack)</a:t>
            </a:r>
            <a:endParaRPr lang="it-IT" sz="4400" b="1" dirty="0">
              <a:solidFill>
                <a:srgbClr val="92D050"/>
              </a:solidFill>
              <a:latin typeface="+mn-lt"/>
            </a:endParaRPr>
          </a:p>
        </p:txBody>
      </p:sp>
      <p:sp>
        <p:nvSpPr>
          <p:cNvPr id="24" name="Rettangolo arrotondato 23"/>
          <p:cNvSpPr/>
          <p:nvPr/>
        </p:nvSpPr>
        <p:spPr>
          <a:xfrm>
            <a:off x="179512" y="5229200"/>
            <a:ext cx="8352928" cy="129614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p:cNvSpPr txBox="1"/>
          <p:nvPr/>
        </p:nvSpPr>
        <p:spPr>
          <a:xfrm>
            <a:off x="1187624" y="5445224"/>
            <a:ext cx="6264696" cy="769441"/>
          </a:xfrm>
          <a:prstGeom prst="rect">
            <a:avLst/>
          </a:prstGeom>
          <a:noFill/>
        </p:spPr>
        <p:txBody>
          <a:bodyPr wrap="square" rtlCol="0">
            <a:spAutoFit/>
          </a:bodyPr>
          <a:lstStyle/>
          <a:p>
            <a:pPr algn="ctr"/>
            <a:r>
              <a:rPr lang="it-IT" sz="4400" b="1" dirty="0" smtClean="0">
                <a:solidFill>
                  <a:srgbClr val="00B0F0"/>
                </a:solidFill>
                <a:latin typeface="+mn-lt"/>
              </a:rPr>
              <a:t>INIEZIONE</a:t>
            </a:r>
            <a:endParaRPr lang="it-IT" sz="4400" b="1" dirty="0">
              <a:solidFill>
                <a:srgbClr val="00B0F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p:bldP spid="24" grpId="0" animBg="1"/>
      <p:bldP spid="2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8"/>
          <p:cNvSpPr>
            <a:spLocks/>
          </p:cNvSpPr>
          <p:nvPr/>
        </p:nvSpPr>
        <p:spPr bwMode="auto">
          <a:xfrm>
            <a:off x="457200" y="115888"/>
            <a:ext cx="8229600" cy="1250950"/>
          </a:xfrm>
          <a:prstGeom prst="rect">
            <a:avLst/>
          </a:prstGeom>
          <a:noFill/>
          <a:ln w="9525">
            <a:noFill/>
            <a:miter lim="800000"/>
            <a:headEnd/>
            <a:tailEnd/>
          </a:ln>
        </p:spPr>
        <p:txBody>
          <a:bodyPr rIns="45720" anchor="ctr"/>
          <a:lstStyle/>
          <a:p>
            <a:pPr algn="ctr" eaLnBrk="0" hangingPunct="0"/>
            <a:r>
              <a:rPr lang="it-IT" sz="4500" b="1">
                <a:solidFill>
                  <a:srgbClr val="FFC800"/>
                </a:solidFill>
                <a:latin typeface="Aharoni" pitchFamily="2" charset="-79"/>
                <a:cs typeface="Aharoni" pitchFamily="2" charset="-79"/>
              </a:rPr>
              <a:t>COCAINA E ALCOL</a:t>
            </a:r>
          </a:p>
        </p:txBody>
      </p:sp>
      <p:pic>
        <p:nvPicPr>
          <p:cNvPr id="109570" name="Picture 2" descr="http://disintossicazionecocaina.myblog.it/media/02/02/1459427424.jpg">
            <a:hlinkClick r:id="rId3"/>
          </p:cNvPr>
          <p:cNvPicPr>
            <a:picLocks noChangeAspect="1" noChangeArrowheads="1"/>
          </p:cNvPicPr>
          <p:nvPr/>
        </p:nvPicPr>
        <p:blipFill>
          <a:blip r:embed="rId4" cstate="print"/>
          <a:srcRect/>
          <a:stretch>
            <a:fillRect/>
          </a:stretch>
        </p:blipFill>
        <p:spPr bwMode="auto">
          <a:xfrm>
            <a:off x="2915816" y="2924944"/>
            <a:ext cx="3240360" cy="2088232"/>
          </a:xfrm>
          <a:prstGeom prst="rect">
            <a:avLst/>
          </a:prstGeom>
          <a:noFill/>
        </p:spPr>
      </p:pic>
      <p:sp>
        <p:nvSpPr>
          <p:cNvPr id="8" name="CasellaDiTesto 7"/>
          <p:cNvSpPr txBox="1"/>
          <p:nvPr/>
        </p:nvSpPr>
        <p:spPr>
          <a:xfrm>
            <a:off x="0" y="1628800"/>
            <a:ext cx="9109520" cy="1200329"/>
          </a:xfrm>
          <a:prstGeom prst="rect">
            <a:avLst/>
          </a:prstGeom>
          <a:noFill/>
        </p:spPr>
        <p:txBody>
          <a:bodyPr wrap="square" rtlCol="0">
            <a:spAutoFit/>
          </a:bodyPr>
          <a:lstStyle/>
          <a:p>
            <a:pPr algn="ctr"/>
            <a:r>
              <a:rPr lang="it-IT" sz="2200" dirty="0" smtClean="0">
                <a:latin typeface="+mn-lt"/>
              </a:rPr>
              <a:t>Visto che l’alcol ha un effetto SEDATIVO e la cocaina è </a:t>
            </a:r>
            <a:r>
              <a:rPr lang="it-IT" sz="2200" dirty="0" err="1" smtClean="0">
                <a:latin typeface="+mn-lt"/>
              </a:rPr>
              <a:t>EUFORIZZANTE…</a:t>
            </a:r>
            <a:endParaRPr lang="it-IT" sz="2200" dirty="0" smtClean="0">
              <a:latin typeface="+mn-lt"/>
            </a:endParaRPr>
          </a:p>
          <a:p>
            <a:pPr algn="ctr"/>
            <a:endParaRPr lang="it-IT" sz="2200" dirty="0" smtClean="0">
              <a:latin typeface="+mn-lt"/>
            </a:endParaRPr>
          </a:p>
          <a:p>
            <a:pPr algn="ctr"/>
            <a:r>
              <a:rPr lang="it-IT" sz="2800" dirty="0" err="1" smtClean="0">
                <a:latin typeface="+mn-lt"/>
              </a:rPr>
              <a:t>…se</a:t>
            </a:r>
            <a:r>
              <a:rPr lang="it-IT" sz="2800" dirty="0" smtClean="0">
                <a:latin typeface="+mn-lt"/>
              </a:rPr>
              <a:t> li prendo insieme, i due effetti si neutralizzano?</a:t>
            </a:r>
            <a:endParaRPr lang="it-IT" sz="2800" dirty="0">
              <a:latin typeface="+mn-lt"/>
            </a:endParaRPr>
          </a:p>
        </p:txBody>
      </p:sp>
      <p:sp>
        <p:nvSpPr>
          <p:cNvPr id="9" name="CasellaDiTesto 8"/>
          <p:cNvSpPr txBox="1"/>
          <p:nvPr/>
        </p:nvSpPr>
        <p:spPr>
          <a:xfrm>
            <a:off x="0" y="5013176"/>
            <a:ext cx="9144000" cy="954107"/>
          </a:xfrm>
          <a:prstGeom prst="rect">
            <a:avLst/>
          </a:prstGeom>
          <a:noFill/>
        </p:spPr>
        <p:txBody>
          <a:bodyPr wrap="square" rtlCol="0">
            <a:spAutoFit/>
          </a:bodyPr>
          <a:lstStyle/>
          <a:p>
            <a:pPr algn="ctr"/>
            <a:r>
              <a:rPr lang="it-IT" sz="3200" b="1" dirty="0" smtClean="0">
                <a:solidFill>
                  <a:srgbClr val="FF0000"/>
                </a:solidFill>
                <a:latin typeface="+mn-lt"/>
              </a:rPr>
              <a:t>NO!</a:t>
            </a:r>
          </a:p>
          <a:p>
            <a:pPr algn="ctr"/>
            <a:r>
              <a:rPr lang="it-IT" sz="2400" dirty="0" smtClean="0">
                <a:latin typeface="+mn-lt"/>
              </a:rPr>
              <a:t>Si forma un composto FARMACOLOGICAMENTE ATTIVO chiamato</a:t>
            </a:r>
          </a:p>
        </p:txBody>
      </p:sp>
      <p:sp>
        <p:nvSpPr>
          <p:cNvPr id="10" name="CasellaDiTesto 9"/>
          <p:cNvSpPr txBox="1"/>
          <p:nvPr/>
        </p:nvSpPr>
        <p:spPr>
          <a:xfrm>
            <a:off x="2987824" y="6093296"/>
            <a:ext cx="3096344" cy="584775"/>
          </a:xfrm>
          <a:prstGeom prst="rect">
            <a:avLst/>
          </a:prstGeom>
          <a:noFill/>
        </p:spPr>
        <p:txBody>
          <a:bodyPr wrap="square" rtlCol="0">
            <a:spAutoFit/>
          </a:bodyPr>
          <a:lstStyle/>
          <a:p>
            <a:r>
              <a:rPr lang="it-IT" sz="3200" b="1" dirty="0" smtClean="0">
                <a:solidFill>
                  <a:srgbClr val="FFC000"/>
                </a:solidFill>
              </a:rPr>
              <a:t>COCAETILENE</a:t>
            </a:r>
            <a:endParaRPr lang="it-IT" sz="3200" b="1" dirty="0">
              <a:solidFill>
                <a:srgbClr val="FFC000"/>
              </a:solidFill>
            </a:endParaRPr>
          </a:p>
        </p:txBody>
      </p:sp>
      <p:sp>
        <p:nvSpPr>
          <p:cNvPr id="11" name="Rettangolo 10"/>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1475656" y="2924944"/>
            <a:ext cx="6696744" cy="1200329"/>
          </a:xfrm>
          <a:prstGeom prst="rect">
            <a:avLst/>
          </a:prstGeom>
          <a:noFill/>
        </p:spPr>
        <p:txBody>
          <a:bodyPr wrap="square" rtlCol="0">
            <a:spAutoFit/>
          </a:bodyPr>
          <a:lstStyle/>
          <a:p>
            <a:r>
              <a:rPr lang="it-IT" sz="7200" b="1" dirty="0" smtClean="0">
                <a:solidFill>
                  <a:schemeClr val="bg1"/>
                </a:solidFill>
                <a:latin typeface="Aharoni" pitchFamily="2" charset="-79"/>
                <a:cs typeface="Aharoni" pitchFamily="2" charset="-79"/>
              </a:rPr>
              <a:t>ATTENZIONE!!   </a:t>
            </a:r>
            <a:endParaRPr lang="it-IT" sz="7200" b="1" dirty="0">
              <a:solidFill>
                <a:schemeClr val="bg1"/>
              </a:solidFill>
              <a:latin typeface="Aharoni" pitchFamily="2" charset="-79"/>
              <a:cs typeface="Aharoni"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0.70"/>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2"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brain2"/>
          <p:cNvPicPr>
            <a:picLocks noGrp="1" noChangeAspect="1" noChangeArrowheads="1"/>
          </p:cNvPicPr>
          <p:nvPr>
            <p:ph idx="1"/>
          </p:nvPr>
        </p:nvPicPr>
        <p:blipFill>
          <a:blip r:embed="rId2" cstate="print"/>
          <a:srcRect/>
          <a:stretch>
            <a:fillRect/>
          </a:stretch>
        </p:blipFill>
        <p:spPr>
          <a:xfrm>
            <a:off x="1071563" y="1571625"/>
            <a:ext cx="7286625" cy="5116513"/>
          </a:xfrm>
        </p:spPr>
      </p:pic>
      <p:sp>
        <p:nvSpPr>
          <p:cNvPr id="72708" name="Rectangle 8"/>
          <p:cNvSpPr>
            <a:spLocks/>
          </p:cNvSpPr>
          <p:nvPr/>
        </p:nvSpPr>
        <p:spPr bwMode="auto">
          <a:xfrm>
            <a:off x="457200" y="115888"/>
            <a:ext cx="8229600" cy="1250950"/>
          </a:xfrm>
          <a:prstGeom prst="rect">
            <a:avLst/>
          </a:prstGeom>
          <a:noFill/>
          <a:ln w="9525">
            <a:noFill/>
            <a:miter lim="800000"/>
            <a:headEnd/>
            <a:tailEnd/>
          </a:ln>
        </p:spPr>
        <p:txBody>
          <a:bodyPr rIns="45720" anchor="ctr"/>
          <a:lstStyle/>
          <a:p>
            <a:pPr algn="ctr" eaLnBrk="0" hangingPunct="0"/>
            <a:r>
              <a:rPr lang="it-IT" sz="4500" b="1">
                <a:solidFill>
                  <a:srgbClr val="FFC800"/>
                </a:solidFill>
                <a:latin typeface="Aharoni" pitchFamily="2" charset="-79"/>
              </a:rPr>
              <a:t>COCAINA</a:t>
            </a:r>
          </a:p>
        </p:txBody>
      </p:sp>
      <p:sp>
        <p:nvSpPr>
          <p:cNvPr id="5" name="Rettangolo 4"/>
          <p:cNvSpPr/>
          <p:nvPr/>
        </p:nvSpPr>
        <p:spPr>
          <a:xfrm>
            <a:off x="1331640" y="3284984"/>
            <a:ext cx="1728192" cy="4320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331640" y="3356992"/>
            <a:ext cx="1944216" cy="276999"/>
          </a:xfrm>
          <a:prstGeom prst="rect">
            <a:avLst/>
          </a:prstGeom>
          <a:noFill/>
        </p:spPr>
        <p:txBody>
          <a:bodyPr wrap="square" rtlCol="0">
            <a:spAutoFit/>
          </a:bodyPr>
          <a:lstStyle/>
          <a:p>
            <a:r>
              <a:rPr lang="it-IT" sz="1200" dirty="0" smtClean="0">
                <a:solidFill>
                  <a:schemeClr val="bg1"/>
                </a:solidFill>
              </a:rPr>
              <a:t>CERVELLO NORMALE</a:t>
            </a:r>
            <a:endParaRPr lang="it-IT" sz="1200" dirty="0">
              <a:solidFill>
                <a:schemeClr val="bg1"/>
              </a:solidFill>
            </a:endParaRPr>
          </a:p>
        </p:txBody>
      </p:sp>
      <p:sp>
        <p:nvSpPr>
          <p:cNvPr id="9" name="Rettangolo 8"/>
          <p:cNvSpPr/>
          <p:nvPr/>
        </p:nvSpPr>
        <p:spPr>
          <a:xfrm>
            <a:off x="4283968" y="6093296"/>
            <a:ext cx="1944216" cy="5040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bg1"/>
              </a:solidFill>
            </a:endParaRPr>
          </a:p>
        </p:txBody>
      </p:sp>
      <p:sp>
        <p:nvSpPr>
          <p:cNvPr id="10" name="CasellaDiTesto 9"/>
          <p:cNvSpPr txBox="1"/>
          <p:nvPr/>
        </p:nvSpPr>
        <p:spPr>
          <a:xfrm>
            <a:off x="4211960" y="6237312"/>
            <a:ext cx="2160240" cy="307777"/>
          </a:xfrm>
          <a:prstGeom prst="rect">
            <a:avLst/>
          </a:prstGeom>
          <a:noFill/>
        </p:spPr>
        <p:txBody>
          <a:bodyPr wrap="square" rtlCol="0">
            <a:spAutoFit/>
          </a:bodyPr>
          <a:lstStyle/>
          <a:p>
            <a:r>
              <a:rPr lang="it-IT" sz="1400" dirty="0" smtClean="0">
                <a:solidFill>
                  <a:schemeClr val="bg1"/>
                </a:solidFill>
              </a:rPr>
              <a:t>LESIONE DA COCAINA</a:t>
            </a:r>
            <a:endParaRPr lang="it-IT" sz="14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0" y="0"/>
            <a:ext cx="9144000" cy="1082675"/>
          </a:xfrm>
          <a:prstGeom prst="rect">
            <a:avLst/>
          </a:prstGeom>
          <a:noFill/>
          <a:ln w="9525">
            <a:noFill/>
            <a:round/>
            <a:headEnd/>
            <a:tailEnd/>
          </a:ln>
        </p:spPr>
        <p:txBody>
          <a:bodyPr lIns="0" rIns="0" bIns="0" anchor="b"/>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600">
                <a:solidFill>
                  <a:schemeClr val="accent1"/>
                </a:solidFill>
                <a:latin typeface="Aharoni" pitchFamily="2" charset="-79"/>
                <a:cs typeface="Aharoni" pitchFamily="2" charset="-79"/>
              </a:rPr>
              <a:t>IL SISTEMA  DI  RICOMPENSA  CEREBRALE</a:t>
            </a:r>
          </a:p>
        </p:txBody>
      </p:sp>
      <p:grpSp>
        <p:nvGrpSpPr>
          <p:cNvPr id="2" name="Group 2"/>
          <p:cNvGrpSpPr>
            <a:grpSpLocks/>
          </p:cNvGrpSpPr>
          <p:nvPr/>
        </p:nvGrpSpPr>
        <p:grpSpPr bwMode="auto">
          <a:xfrm>
            <a:off x="611188" y="2852738"/>
            <a:ext cx="4032250" cy="3313112"/>
            <a:chOff x="225" y="1530"/>
            <a:chExt cx="1925" cy="1414"/>
          </a:xfrm>
        </p:grpSpPr>
        <p:pic>
          <p:nvPicPr>
            <p:cNvPr id="14342" name="Picture 3"/>
            <p:cNvPicPr>
              <a:picLocks noChangeAspect="1" noChangeArrowheads="1"/>
            </p:cNvPicPr>
            <p:nvPr/>
          </p:nvPicPr>
          <p:blipFill>
            <a:blip r:embed="rId3" cstate="print">
              <a:lum bright="30000"/>
            </a:blip>
            <a:srcRect/>
            <a:stretch>
              <a:fillRect/>
            </a:stretch>
          </p:blipFill>
          <p:spPr bwMode="auto">
            <a:xfrm>
              <a:off x="225" y="1530"/>
              <a:ext cx="1926" cy="1415"/>
            </a:xfrm>
            <a:prstGeom prst="rect">
              <a:avLst/>
            </a:prstGeom>
            <a:noFill/>
            <a:ln w="9525">
              <a:noFill/>
              <a:round/>
              <a:headEnd/>
              <a:tailEnd/>
            </a:ln>
          </p:spPr>
        </p:pic>
        <p:sp>
          <p:nvSpPr>
            <p:cNvPr id="14343" name="Text Box 4"/>
            <p:cNvSpPr txBox="1">
              <a:spLocks noChangeArrowheads="1"/>
            </p:cNvSpPr>
            <p:nvPr/>
          </p:nvSpPr>
          <p:spPr bwMode="auto">
            <a:xfrm>
              <a:off x="225" y="1530"/>
              <a:ext cx="1926" cy="1415"/>
            </a:xfrm>
            <a:prstGeom prst="rect">
              <a:avLst/>
            </a:prstGeom>
            <a:noFill/>
            <a:ln w="9525">
              <a:noFill/>
              <a:round/>
              <a:headEnd/>
              <a:tailEnd/>
            </a:ln>
          </p:spPr>
          <p:txBody>
            <a:bodyPr wrap="none" anchor="ctr"/>
            <a:lstStyle/>
            <a:p>
              <a:endParaRPr lang="it-IT"/>
            </a:p>
          </p:txBody>
        </p:sp>
      </p:grpSp>
      <p:sp>
        <p:nvSpPr>
          <p:cNvPr id="14340" name="Rectangle 5"/>
          <p:cNvSpPr>
            <a:spLocks noChangeArrowheads="1"/>
          </p:cNvSpPr>
          <p:nvPr/>
        </p:nvSpPr>
        <p:spPr bwMode="auto">
          <a:xfrm>
            <a:off x="1042988" y="1773238"/>
            <a:ext cx="7143750" cy="703262"/>
          </a:xfrm>
          <a:prstGeom prst="rect">
            <a:avLst/>
          </a:prstGeom>
          <a:noFill/>
          <a:ln w="9525">
            <a:noFill/>
            <a:round/>
            <a:headEnd/>
            <a:tailEnd/>
          </a:ln>
        </p:spPr>
        <p:txBody>
          <a:bodyPr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a:t>La scoperta dei “</a:t>
            </a:r>
            <a:r>
              <a:rPr lang="it-IT" b="1">
                <a:solidFill>
                  <a:schemeClr val="accent1"/>
                </a:solidFill>
              </a:rPr>
              <a:t>Circuiti della gratificazione</a:t>
            </a:r>
            <a:r>
              <a:rPr lang="it-IT" b="1"/>
              <a: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a:t>l’autostimolazione intracranica (James Olds, 1954)</a:t>
            </a:r>
          </a:p>
        </p:txBody>
      </p:sp>
      <p:pic>
        <p:nvPicPr>
          <p:cNvPr id="14341" name="Immagine 7" descr="skinnerbox_rat-skinner.gif"/>
          <p:cNvPicPr>
            <a:picLocks noChangeAspect="1"/>
          </p:cNvPicPr>
          <p:nvPr/>
        </p:nvPicPr>
        <p:blipFill>
          <a:blip r:embed="rId4" cstate="print"/>
          <a:srcRect/>
          <a:stretch>
            <a:fillRect/>
          </a:stretch>
        </p:blipFill>
        <p:spPr bwMode="auto">
          <a:xfrm>
            <a:off x="5292725" y="3213100"/>
            <a:ext cx="3228975" cy="27241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box(in)">
                                      <p:cBhvr additive="repl">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8" descr="http://i68.photobucket.com/albums/i39/clw129/yeah_meth.jpg"/>
          <p:cNvPicPr>
            <a:picLocks noChangeAspect="1" noChangeArrowheads="1"/>
          </p:cNvPicPr>
          <p:nvPr/>
        </p:nvPicPr>
        <p:blipFill>
          <a:blip r:embed="rId3"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1"/>
          <p:cNvGrpSpPr>
            <a:grpSpLocks/>
          </p:cNvGrpSpPr>
          <p:nvPr/>
        </p:nvGrpSpPr>
        <p:grpSpPr bwMode="auto">
          <a:xfrm>
            <a:off x="2843808" y="1700808"/>
            <a:ext cx="3417887" cy="2041525"/>
            <a:chOff x="340" y="980"/>
            <a:chExt cx="2153" cy="1286"/>
          </a:xfrm>
        </p:grpSpPr>
        <p:pic>
          <p:nvPicPr>
            <p:cNvPr id="51208" name="Picture 2"/>
            <p:cNvPicPr>
              <a:picLocks noChangeAspect="1" noChangeArrowheads="1"/>
            </p:cNvPicPr>
            <p:nvPr/>
          </p:nvPicPr>
          <p:blipFill>
            <a:blip r:embed="rId3" cstate="print"/>
            <a:srcRect/>
            <a:stretch>
              <a:fillRect/>
            </a:stretch>
          </p:blipFill>
          <p:spPr bwMode="auto">
            <a:xfrm>
              <a:off x="340" y="980"/>
              <a:ext cx="2154" cy="1287"/>
            </a:xfrm>
            <a:prstGeom prst="rect">
              <a:avLst/>
            </a:prstGeom>
            <a:noFill/>
            <a:ln w="9525">
              <a:noFill/>
              <a:round/>
              <a:headEnd/>
              <a:tailEnd/>
            </a:ln>
          </p:spPr>
        </p:pic>
        <p:sp>
          <p:nvSpPr>
            <p:cNvPr id="51209" name="Text Box 3"/>
            <p:cNvSpPr txBox="1">
              <a:spLocks noChangeArrowheads="1"/>
            </p:cNvSpPr>
            <p:nvPr/>
          </p:nvSpPr>
          <p:spPr bwMode="auto">
            <a:xfrm>
              <a:off x="340" y="980"/>
              <a:ext cx="2154" cy="1287"/>
            </a:xfrm>
            <a:prstGeom prst="rect">
              <a:avLst/>
            </a:prstGeom>
            <a:noFill/>
            <a:ln w="9525">
              <a:noFill/>
              <a:round/>
              <a:headEnd/>
              <a:tailEnd/>
            </a:ln>
          </p:spPr>
          <p:txBody>
            <a:bodyPr wrap="none" anchor="ctr"/>
            <a:lstStyle/>
            <a:p>
              <a:endParaRPr lang="it-IT"/>
            </a:p>
          </p:txBody>
        </p:sp>
      </p:grpSp>
      <p:sp>
        <p:nvSpPr>
          <p:cNvPr id="51203" name="Rectangle 4"/>
          <p:cNvSpPr>
            <a:spLocks noChangeArrowheads="1"/>
          </p:cNvSpPr>
          <p:nvPr/>
        </p:nvSpPr>
        <p:spPr bwMode="auto">
          <a:xfrm>
            <a:off x="457200" y="115888"/>
            <a:ext cx="8229600" cy="1250950"/>
          </a:xfrm>
          <a:prstGeom prst="rect">
            <a:avLst/>
          </a:prstGeom>
          <a:noFill/>
          <a:ln w="9525">
            <a:noFill/>
            <a:round/>
            <a:headEnd/>
            <a:tailEnd/>
          </a:ln>
        </p:spPr>
        <p:txBody>
          <a:bodyPr lIns="90000" tIns="46800" rIns="4572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dirty="0" smtClean="0">
                <a:solidFill>
                  <a:srgbClr val="FFC800"/>
                </a:solidFill>
                <a:latin typeface="Aharoni" pitchFamily="2" charset="-79"/>
              </a:rPr>
              <a:t>ECSTASY </a:t>
            </a:r>
            <a:endParaRPr lang="it-IT" sz="4500" b="1" dirty="0">
              <a:solidFill>
                <a:srgbClr val="FFC800"/>
              </a:solidFill>
              <a:latin typeface="Aharoni" pitchFamily="2" charset="-79"/>
            </a:endParaRPr>
          </a:p>
        </p:txBody>
      </p:sp>
      <p:sp>
        <p:nvSpPr>
          <p:cNvPr id="8" name="CasellaDiTesto 7"/>
          <p:cNvSpPr txBox="1"/>
          <p:nvPr/>
        </p:nvSpPr>
        <p:spPr>
          <a:xfrm>
            <a:off x="683568" y="3933056"/>
            <a:ext cx="7704856" cy="2554545"/>
          </a:xfrm>
          <a:prstGeom prst="rect">
            <a:avLst/>
          </a:prstGeom>
          <a:noFill/>
        </p:spPr>
        <p:txBody>
          <a:bodyPr wrap="square" rtlCol="0">
            <a:spAutoFit/>
          </a:bodyPr>
          <a:lstStyle/>
          <a:p>
            <a:pPr algn="ctr"/>
            <a:r>
              <a:rPr lang="it-IT" sz="3200" dirty="0" smtClean="0">
                <a:latin typeface="+mn-lt"/>
              </a:rPr>
              <a:t>E’ una droga </a:t>
            </a:r>
            <a:r>
              <a:rPr lang="it-IT" sz="3200" dirty="0" smtClean="0">
                <a:solidFill>
                  <a:srgbClr val="FFC000"/>
                </a:solidFill>
                <a:latin typeface="+mn-lt"/>
              </a:rPr>
              <a:t>SINTETICA</a:t>
            </a:r>
            <a:r>
              <a:rPr lang="it-IT" sz="3200" dirty="0" smtClean="0">
                <a:latin typeface="+mn-lt"/>
              </a:rPr>
              <a:t> </a:t>
            </a:r>
            <a:r>
              <a:rPr lang="it-IT" sz="3200" dirty="0" smtClean="0">
                <a:latin typeface="+mn-lt"/>
                <a:ea typeface="GungsuhChe"/>
                <a:cs typeface="GungsuhChe"/>
              </a:rPr>
              <a:t>conosciuta anche come </a:t>
            </a:r>
            <a:r>
              <a:rPr lang="it-IT" sz="3200" dirty="0" smtClean="0">
                <a:solidFill>
                  <a:srgbClr val="FF0000"/>
                </a:solidFill>
                <a:latin typeface="+mn-lt"/>
                <a:ea typeface="GungsuhChe"/>
                <a:cs typeface="GungsuhChe"/>
              </a:rPr>
              <a:t>MDMA</a:t>
            </a:r>
            <a:r>
              <a:rPr lang="it-IT" sz="3200" dirty="0" smtClean="0">
                <a:latin typeface="+mn-lt"/>
                <a:ea typeface="GungsuhChe"/>
                <a:cs typeface="GungsuhChe"/>
              </a:rPr>
              <a:t> (</a:t>
            </a:r>
            <a:r>
              <a:rPr lang="it-IT" sz="3200" dirty="0" err="1" smtClean="0">
                <a:latin typeface="+mn-lt"/>
                <a:ea typeface="GungsuhChe"/>
                <a:cs typeface="GungsuhChe"/>
              </a:rPr>
              <a:t>MetilenDiossiMetAmfetamina</a:t>
            </a:r>
            <a:r>
              <a:rPr lang="it-IT" sz="3200" dirty="0" smtClean="0">
                <a:latin typeface="+mn-lt"/>
                <a:ea typeface="GungsuhChe"/>
                <a:cs typeface="GungsuhChe"/>
              </a:rPr>
              <a:t>), viene assunta per via orale, solitamente in pastiglie, ed i suoi effetti durano da 3 a 6 ore. </a:t>
            </a:r>
            <a:endParaRPr lang="it-IT" sz="3200" dirty="0">
              <a:latin typeface="+mn-lt"/>
            </a:endParaRPr>
          </a:p>
        </p:txBody>
      </p:sp>
      <p:pic>
        <p:nvPicPr>
          <p:cNvPr id="105474" name="Picture 2" descr="https://encrypted-tbn2.gstatic.com/images?q=tbn:ANd9GcRKTwsYsHkFvgxyJCaGKxQfIw_EhTrEzygnd9DrleCmC4vX_KSXwA">
            <a:hlinkClick r:id="rId4"/>
          </p:cNvPr>
          <p:cNvPicPr>
            <a:picLocks noChangeAspect="1" noChangeArrowheads="1"/>
          </p:cNvPicPr>
          <p:nvPr/>
        </p:nvPicPr>
        <p:blipFill>
          <a:blip r:embed="rId5" cstate="print"/>
          <a:srcRect/>
          <a:stretch>
            <a:fillRect/>
          </a:stretch>
        </p:blipFill>
        <p:spPr bwMode="auto">
          <a:xfrm>
            <a:off x="683568" y="1916832"/>
            <a:ext cx="7776864" cy="468052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5474"/>
                                        </p:tgtEl>
                                        <p:attrNameLst>
                                          <p:attrName>style.visibility</p:attrName>
                                        </p:attrNameLst>
                                      </p:cBhvr>
                                      <p:to>
                                        <p:strVal val="visible"/>
                                      </p:to>
                                    </p:set>
                                    <p:anim calcmode="lin" valueType="num">
                                      <p:cBhvr>
                                        <p:cTn id="7" dur="1000" fill="hold"/>
                                        <p:tgtEl>
                                          <p:spTgt spid="105474"/>
                                        </p:tgtEl>
                                        <p:attrNameLst>
                                          <p:attrName>ppt_w</p:attrName>
                                        </p:attrNameLst>
                                      </p:cBhvr>
                                      <p:tavLst>
                                        <p:tav tm="0">
                                          <p:val>
                                            <p:strVal val="#ppt_w*0.70"/>
                                          </p:val>
                                        </p:tav>
                                        <p:tav tm="100000">
                                          <p:val>
                                            <p:strVal val="#ppt_w"/>
                                          </p:val>
                                        </p:tav>
                                      </p:tavLst>
                                    </p:anim>
                                    <p:anim calcmode="lin" valueType="num">
                                      <p:cBhvr>
                                        <p:cTn id="8" dur="1000" fill="hold"/>
                                        <p:tgtEl>
                                          <p:spTgt spid="105474"/>
                                        </p:tgtEl>
                                        <p:attrNameLst>
                                          <p:attrName>ppt_h</p:attrName>
                                        </p:attrNameLst>
                                      </p:cBhvr>
                                      <p:tavLst>
                                        <p:tav tm="0">
                                          <p:val>
                                            <p:strVal val="#ppt_h"/>
                                          </p:val>
                                        </p:tav>
                                        <p:tav tm="100000">
                                          <p:val>
                                            <p:strVal val="#ppt_h"/>
                                          </p:val>
                                        </p:tav>
                                      </p:tavLst>
                                    </p:anim>
                                    <p:animEffect transition="in" filter="fade">
                                      <p:cBhvr>
                                        <p:cTn id="9" dur="1000"/>
                                        <p:tgtEl>
                                          <p:spTgt spid="105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solidFill>
            <a:schemeClr val="tx1"/>
          </a:solidFill>
        </p:spPr>
        <p:style>
          <a:lnRef idx="3">
            <a:schemeClr val="lt1"/>
          </a:lnRef>
          <a:fillRef idx="1">
            <a:schemeClr val="accent4"/>
          </a:fillRef>
          <a:effectRef idx="1">
            <a:schemeClr val="accent4"/>
          </a:effectRef>
          <a:fontRef idx="minor">
            <a:schemeClr val="lt1"/>
          </a:fontRef>
        </p:style>
        <p:txBody>
          <a:bodyPr>
            <a:normAutofit/>
          </a:bodyPr>
          <a:lstStyle/>
          <a:p>
            <a:pPr algn="ctr" eaLnBrk="1" hangingPunct="1">
              <a:lnSpc>
                <a:spcPct val="90000"/>
              </a:lnSpc>
              <a:buFont typeface="Wingdings 2" pitchFamily="18" charset="2"/>
              <a:buNone/>
              <a:defRPr/>
            </a:pPr>
            <a:endParaRPr lang="it-IT" sz="1600" dirty="0" smtClean="0">
              <a:solidFill>
                <a:srgbClr val="FFFFFF"/>
              </a:solidFill>
            </a:endParaRPr>
          </a:p>
          <a:p>
            <a:pPr algn="ctr" eaLnBrk="1" hangingPunct="1">
              <a:lnSpc>
                <a:spcPct val="70000"/>
              </a:lnSpc>
              <a:buClr>
                <a:srgbClr val="000099"/>
              </a:buClr>
              <a:buFont typeface="Wingdings 2" pitchFamily="18" charset="2"/>
              <a:buNone/>
              <a:defRPr/>
            </a:pPr>
            <a:r>
              <a:rPr lang="it-IT" sz="4100" dirty="0" smtClean="0">
                <a:solidFill>
                  <a:srgbClr val="FF0000"/>
                </a:solidFill>
              </a:rPr>
              <a:t>Effetti ricercati, dopo circa un’ora dall’assunzione:</a:t>
            </a:r>
            <a:endParaRPr lang="it-IT" sz="3700" dirty="0" smtClean="0">
              <a:solidFill>
                <a:schemeClr val="bg1"/>
              </a:solidFill>
            </a:endParaRPr>
          </a:p>
          <a:p>
            <a:pPr eaLnBrk="1" hangingPunct="1">
              <a:lnSpc>
                <a:spcPct val="80000"/>
              </a:lnSpc>
              <a:buClr>
                <a:srgbClr val="000099"/>
              </a:buClr>
              <a:buFont typeface="Wingdings" pitchFamily="2" charset="2"/>
              <a:buChar char="v"/>
              <a:defRPr/>
            </a:pPr>
            <a:r>
              <a:rPr lang="it-IT" sz="3000" dirty="0" smtClean="0">
                <a:solidFill>
                  <a:schemeClr val="bg1"/>
                </a:solidFill>
              </a:rPr>
              <a:t>loquacità</a:t>
            </a:r>
          </a:p>
          <a:p>
            <a:pPr eaLnBrk="1" hangingPunct="1">
              <a:lnSpc>
                <a:spcPct val="80000"/>
              </a:lnSpc>
              <a:buClr>
                <a:srgbClr val="000099"/>
              </a:buClr>
              <a:buFont typeface="Wingdings" pitchFamily="2" charset="2"/>
              <a:buChar char="v"/>
              <a:defRPr/>
            </a:pPr>
            <a:r>
              <a:rPr lang="it-IT" sz="3000" dirty="0" smtClean="0">
                <a:solidFill>
                  <a:schemeClr val="bg1"/>
                </a:solidFill>
              </a:rPr>
              <a:t>euforia</a:t>
            </a:r>
          </a:p>
          <a:p>
            <a:pPr eaLnBrk="1" hangingPunct="1">
              <a:lnSpc>
                <a:spcPct val="80000"/>
              </a:lnSpc>
              <a:buClr>
                <a:srgbClr val="000099"/>
              </a:buClr>
              <a:buFont typeface="Wingdings" pitchFamily="2" charset="2"/>
              <a:buChar char="v"/>
              <a:defRPr/>
            </a:pPr>
            <a:r>
              <a:rPr lang="it-IT" sz="3000" dirty="0" smtClean="0">
                <a:solidFill>
                  <a:schemeClr val="bg1"/>
                </a:solidFill>
              </a:rPr>
              <a:t>sensazioni di intimità con gli altri (empatia)</a:t>
            </a:r>
          </a:p>
          <a:p>
            <a:pPr eaLnBrk="1" hangingPunct="1">
              <a:lnSpc>
                <a:spcPct val="80000"/>
              </a:lnSpc>
              <a:buClr>
                <a:srgbClr val="000099"/>
              </a:buClr>
              <a:buFont typeface="Wingdings" pitchFamily="2" charset="2"/>
              <a:buChar char="v"/>
              <a:defRPr/>
            </a:pPr>
            <a:r>
              <a:rPr lang="it-IT" sz="3000" dirty="0" smtClean="0">
                <a:solidFill>
                  <a:schemeClr val="bg1"/>
                </a:solidFill>
              </a:rPr>
              <a:t>generale senso di benessere</a:t>
            </a:r>
          </a:p>
          <a:p>
            <a:pPr eaLnBrk="1" hangingPunct="1">
              <a:lnSpc>
                <a:spcPct val="80000"/>
              </a:lnSpc>
              <a:buClr>
                <a:srgbClr val="000099"/>
              </a:buClr>
              <a:buFont typeface="Wingdings" pitchFamily="2" charset="2"/>
              <a:buChar char="v"/>
              <a:defRPr/>
            </a:pPr>
            <a:r>
              <a:rPr lang="it-IT" sz="3000" dirty="0" smtClean="0">
                <a:solidFill>
                  <a:schemeClr val="bg1"/>
                </a:solidFill>
              </a:rPr>
              <a:t>una riduzione dell’ansia</a:t>
            </a:r>
          </a:p>
          <a:p>
            <a:pPr eaLnBrk="1" hangingPunct="1">
              <a:lnSpc>
                <a:spcPct val="80000"/>
              </a:lnSpc>
              <a:buClr>
                <a:srgbClr val="000099"/>
              </a:buClr>
              <a:buNone/>
              <a:defRPr/>
            </a:pPr>
            <a:endParaRPr lang="it-IT" sz="3000" dirty="0" smtClean="0">
              <a:solidFill>
                <a:schemeClr val="bg1"/>
              </a:solidFill>
            </a:endParaRPr>
          </a:p>
          <a:p>
            <a:pPr eaLnBrk="1" hangingPunct="1">
              <a:lnSpc>
                <a:spcPct val="80000"/>
              </a:lnSpc>
              <a:buClr>
                <a:srgbClr val="000099"/>
              </a:buClr>
              <a:buFont typeface="Wingdings 2" pitchFamily="18" charset="2"/>
              <a:buNone/>
              <a:defRPr/>
            </a:pPr>
            <a:r>
              <a:rPr lang="it-IT" sz="3000" b="1" dirty="0" smtClean="0">
                <a:solidFill>
                  <a:schemeClr val="bg1"/>
                </a:solidFill>
              </a:rPr>
              <a:t>	Tutte queste sensazioni vengono amplificate dalla musica ritmata e dalle luci psichedeliche delle discoteche. </a:t>
            </a:r>
          </a:p>
          <a:p>
            <a:pPr eaLnBrk="1" hangingPunct="1">
              <a:lnSpc>
                <a:spcPct val="70000"/>
              </a:lnSpc>
              <a:buClr>
                <a:srgbClr val="000099"/>
              </a:buClr>
              <a:buFont typeface="Wingdings" pitchFamily="2" charset="2"/>
              <a:buNone/>
              <a:defRPr/>
            </a:pPr>
            <a:endParaRPr lang="it-IT" sz="3000" dirty="0" smtClean="0">
              <a:solidFill>
                <a:schemeClr val="tx1"/>
              </a:solidFill>
            </a:endParaRPr>
          </a:p>
        </p:txBody>
      </p:sp>
      <p:sp>
        <p:nvSpPr>
          <p:cNvPr id="57347" name="Rectangle 8"/>
          <p:cNvSpPr>
            <a:spLocks/>
          </p:cNvSpPr>
          <p:nvPr/>
        </p:nvSpPr>
        <p:spPr bwMode="auto">
          <a:xfrm>
            <a:off x="457200" y="115888"/>
            <a:ext cx="8229600" cy="1250950"/>
          </a:xfrm>
          <a:prstGeom prst="rect">
            <a:avLst/>
          </a:prstGeom>
          <a:noFill/>
          <a:ln w="9525">
            <a:noFill/>
            <a:miter lim="800000"/>
            <a:headEnd/>
            <a:tailEnd/>
          </a:ln>
        </p:spPr>
        <p:txBody>
          <a:bodyPr rIns="45720" anchor="ctr"/>
          <a:lstStyle/>
          <a:p>
            <a:pPr algn="ctr" eaLnBrk="0" hangingPunct="0"/>
            <a:r>
              <a:rPr lang="it-IT" sz="4500" b="1" dirty="0" smtClean="0">
                <a:solidFill>
                  <a:srgbClr val="FFC800"/>
                </a:solidFill>
                <a:latin typeface="Aharoni" pitchFamily="2" charset="-79"/>
              </a:rPr>
              <a:t>ECSTASY</a:t>
            </a:r>
            <a:endParaRPr lang="it-IT" sz="4500" b="1" dirty="0">
              <a:solidFill>
                <a:srgbClr val="FFC800"/>
              </a:solidFill>
              <a:latin typeface="Aharoni" pitchFamily="2" charset="-79"/>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8"/>
          <p:cNvSpPr>
            <a:spLocks/>
          </p:cNvSpPr>
          <p:nvPr/>
        </p:nvSpPr>
        <p:spPr bwMode="auto">
          <a:xfrm>
            <a:off x="457200" y="115888"/>
            <a:ext cx="8229600" cy="1250950"/>
          </a:xfrm>
          <a:prstGeom prst="rect">
            <a:avLst/>
          </a:prstGeom>
          <a:noFill/>
          <a:ln w="9525">
            <a:noFill/>
            <a:miter lim="800000"/>
            <a:headEnd/>
            <a:tailEnd/>
          </a:ln>
        </p:spPr>
        <p:txBody>
          <a:bodyPr rIns="45720" anchor="ctr"/>
          <a:lstStyle/>
          <a:p>
            <a:pPr algn="ctr" eaLnBrk="0" hangingPunct="0"/>
            <a:r>
              <a:rPr lang="it-IT" sz="4500" b="1">
                <a:solidFill>
                  <a:srgbClr val="FFC800"/>
                </a:solidFill>
                <a:latin typeface="Aharoni" pitchFamily="2" charset="-79"/>
              </a:rPr>
              <a:t>ECSTASY</a:t>
            </a:r>
          </a:p>
        </p:txBody>
      </p:sp>
      <p:pic>
        <p:nvPicPr>
          <p:cNvPr id="103426" name="Picture 2" descr="http://wallpoper.com/images/00/33/33/77/drugs-ecstasy_00333377.jpg">
            <a:hlinkClick r:id="rId3"/>
          </p:cNvPr>
          <p:cNvPicPr>
            <a:picLocks noChangeAspect="1" noChangeArrowheads="1"/>
          </p:cNvPicPr>
          <p:nvPr/>
        </p:nvPicPr>
        <p:blipFill>
          <a:blip r:embed="rId4" cstate="print"/>
          <a:srcRect/>
          <a:stretch>
            <a:fillRect/>
          </a:stretch>
        </p:blipFill>
        <p:spPr bwMode="auto">
          <a:xfrm>
            <a:off x="0" y="1484784"/>
            <a:ext cx="9144000" cy="5373216"/>
          </a:xfrm>
          <a:prstGeom prst="rect">
            <a:avLst/>
          </a:prstGeom>
          <a:noFill/>
        </p:spPr>
      </p:pic>
      <p:sp>
        <p:nvSpPr>
          <p:cNvPr id="8" name="Rettangolo 7"/>
          <p:cNvSpPr/>
          <p:nvPr/>
        </p:nvSpPr>
        <p:spPr>
          <a:xfrm>
            <a:off x="467544" y="3140968"/>
            <a:ext cx="7992888" cy="23762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827584" y="3861048"/>
            <a:ext cx="7272808" cy="830997"/>
          </a:xfrm>
          <a:prstGeom prst="rect">
            <a:avLst/>
          </a:prstGeom>
          <a:noFill/>
        </p:spPr>
        <p:txBody>
          <a:bodyPr wrap="square" rtlCol="0">
            <a:spAutoFit/>
          </a:bodyPr>
          <a:lstStyle/>
          <a:p>
            <a:pPr algn="ctr"/>
            <a:r>
              <a:rPr lang="it-IT" sz="2400" dirty="0" smtClean="0">
                <a:solidFill>
                  <a:schemeClr val="bg1"/>
                </a:solidFill>
                <a:latin typeface="+mn-lt"/>
              </a:rPr>
              <a:t>L’effetto dell’ecstasy è DOSE DIPENDENTE:</a:t>
            </a:r>
          </a:p>
          <a:p>
            <a:pPr algn="ctr"/>
            <a:r>
              <a:rPr lang="it-IT" sz="2400" dirty="0" smtClean="0">
                <a:solidFill>
                  <a:schemeClr val="bg1"/>
                </a:solidFill>
                <a:latin typeface="+mn-lt"/>
              </a:rPr>
              <a:t>agisce sia come </a:t>
            </a:r>
            <a:r>
              <a:rPr lang="it-IT" sz="2400" dirty="0" smtClean="0">
                <a:solidFill>
                  <a:srgbClr val="FF0000"/>
                </a:solidFill>
                <a:latin typeface="+mn-lt"/>
              </a:rPr>
              <a:t>stimolante</a:t>
            </a:r>
            <a:r>
              <a:rPr lang="it-IT" sz="2400" dirty="0" smtClean="0">
                <a:solidFill>
                  <a:schemeClr val="bg1"/>
                </a:solidFill>
                <a:latin typeface="+mn-lt"/>
              </a:rPr>
              <a:t> che come </a:t>
            </a:r>
            <a:r>
              <a:rPr lang="it-IT" sz="2400" dirty="0" smtClean="0">
                <a:solidFill>
                  <a:srgbClr val="FF0000"/>
                </a:solidFill>
                <a:latin typeface="+mn-lt"/>
              </a:rPr>
              <a:t>allucinogeno.</a:t>
            </a:r>
            <a:endParaRPr lang="it-IT" sz="240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p:cNvSpPr>
            <a:spLocks/>
          </p:cNvSpPr>
          <p:nvPr/>
        </p:nvSpPr>
        <p:spPr bwMode="auto">
          <a:xfrm>
            <a:off x="457200" y="115888"/>
            <a:ext cx="8229600" cy="1250950"/>
          </a:xfrm>
          <a:prstGeom prst="rect">
            <a:avLst/>
          </a:prstGeom>
          <a:noFill/>
          <a:ln w="9525">
            <a:noFill/>
            <a:miter lim="800000"/>
            <a:headEnd/>
            <a:tailEnd/>
          </a:ln>
        </p:spPr>
        <p:txBody>
          <a:bodyPr rIns="45720" anchor="ctr"/>
          <a:lstStyle/>
          <a:p>
            <a:pPr algn="ctr" eaLnBrk="0" hangingPunct="0"/>
            <a:r>
              <a:rPr lang="it-IT" sz="4500" b="1" dirty="0" smtClean="0">
                <a:solidFill>
                  <a:srgbClr val="FFC800"/>
                </a:solidFill>
                <a:latin typeface="Aharoni" pitchFamily="2" charset="-79"/>
              </a:rPr>
              <a:t>ECSTASY</a:t>
            </a:r>
            <a:endParaRPr lang="it-IT" sz="4500" b="1" dirty="0">
              <a:solidFill>
                <a:srgbClr val="FFC800"/>
              </a:solidFill>
              <a:latin typeface="Aharoni" pitchFamily="2" charset="-79"/>
            </a:endParaRPr>
          </a:p>
        </p:txBody>
      </p:sp>
      <p:sp>
        <p:nvSpPr>
          <p:cNvPr id="58371" name="Rectangle 11"/>
          <p:cNvSpPr>
            <a:spLocks noChangeArrowheads="1"/>
          </p:cNvSpPr>
          <p:nvPr/>
        </p:nvSpPr>
        <p:spPr bwMode="auto">
          <a:xfrm>
            <a:off x="468313" y="1773238"/>
            <a:ext cx="3959225" cy="649287"/>
          </a:xfrm>
          <a:prstGeom prst="rect">
            <a:avLst/>
          </a:prstGeom>
          <a:solidFill>
            <a:srgbClr val="FF0000"/>
          </a:solidFill>
          <a:ln w="9525">
            <a:solidFill>
              <a:schemeClr val="accent3">
                <a:lumMod val="75000"/>
              </a:schemeClr>
            </a:solidFill>
            <a:miter lim="800000"/>
            <a:headEnd/>
            <a:tailEnd/>
          </a:ln>
        </p:spPr>
        <p:txBody>
          <a:bodyPr wrap="none" anchor="ctr"/>
          <a:lstStyle/>
          <a:p>
            <a:pPr algn="ctr"/>
            <a:r>
              <a:rPr lang="it-IT" b="1" dirty="0">
                <a:solidFill>
                  <a:srgbClr val="FFFFFF"/>
                </a:solidFill>
              </a:rPr>
              <a:t>EFFETTI INDESIDERATI </a:t>
            </a:r>
          </a:p>
          <a:p>
            <a:pPr algn="ctr"/>
            <a:r>
              <a:rPr lang="it-IT" b="1" dirty="0" smtClean="0">
                <a:solidFill>
                  <a:srgbClr val="FFFFFF"/>
                </a:solidFill>
              </a:rPr>
              <a:t>FISICI (REVERSIBILI)</a:t>
            </a:r>
            <a:endParaRPr lang="it-IT" dirty="0"/>
          </a:p>
        </p:txBody>
      </p:sp>
      <p:sp>
        <p:nvSpPr>
          <p:cNvPr id="58372" name="Rectangle 12"/>
          <p:cNvSpPr>
            <a:spLocks noChangeArrowheads="1"/>
          </p:cNvSpPr>
          <p:nvPr/>
        </p:nvSpPr>
        <p:spPr bwMode="auto">
          <a:xfrm>
            <a:off x="468313" y="2565400"/>
            <a:ext cx="3959225" cy="3889375"/>
          </a:xfrm>
          <a:prstGeom prst="rect">
            <a:avLst/>
          </a:prstGeom>
          <a:solidFill>
            <a:srgbClr val="F8BAE8"/>
          </a:solidFill>
          <a:ln w="9525">
            <a:solidFill>
              <a:schemeClr val="tx1"/>
            </a:solidFill>
            <a:miter lim="800000"/>
            <a:headEnd/>
            <a:tailEnd/>
          </a:ln>
        </p:spPr>
        <p:txBody>
          <a:bodyPr anchor="ctr"/>
          <a:lstStyle/>
          <a:p>
            <a:pPr>
              <a:buSzPct val="80000"/>
              <a:buFont typeface="Wingdings 2" pitchFamily="18" charset="2"/>
              <a:buChar char=""/>
            </a:pPr>
            <a:endParaRPr lang="it-IT" sz="2400" dirty="0" smtClean="0">
              <a:solidFill>
                <a:schemeClr val="bg1"/>
              </a:solidFill>
              <a:latin typeface="Corbel" pitchFamily="34" charset="0"/>
            </a:endParaRPr>
          </a:p>
          <a:p>
            <a:pPr>
              <a:buSzPct val="80000"/>
              <a:buFont typeface="Wingdings 2" pitchFamily="18" charset="2"/>
              <a:buChar char=""/>
            </a:pPr>
            <a:endParaRPr lang="it-IT" sz="2400" dirty="0" smtClean="0">
              <a:solidFill>
                <a:schemeClr val="bg1"/>
              </a:solidFill>
              <a:latin typeface="Corbel" pitchFamily="34" charset="0"/>
            </a:endParaRPr>
          </a:p>
          <a:p>
            <a:pPr>
              <a:buSzPct val="80000"/>
              <a:buFont typeface="Wingdings 2" pitchFamily="18" charset="2"/>
              <a:buChar char=""/>
            </a:pPr>
            <a:r>
              <a:rPr lang="it-IT" sz="2400" dirty="0" smtClean="0">
                <a:solidFill>
                  <a:schemeClr val="bg1"/>
                </a:solidFill>
                <a:latin typeface="Corbel" pitchFamily="34" charset="0"/>
              </a:rPr>
              <a:t> Eccessi </a:t>
            </a:r>
            <a:r>
              <a:rPr lang="it-IT" sz="2400" dirty="0">
                <a:solidFill>
                  <a:schemeClr val="bg1"/>
                </a:solidFill>
                <a:latin typeface="Corbel" pitchFamily="34" charset="0"/>
              </a:rPr>
              <a:t>di caldo e freddo</a:t>
            </a:r>
          </a:p>
          <a:p>
            <a:pPr>
              <a:buSzPct val="80000"/>
              <a:buFont typeface="Wingdings 2" pitchFamily="18" charset="2"/>
              <a:buChar char=""/>
            </a:pPr>
            <a:r>
              <a:rPr lang="it-IT" sz="2400" dirty="0" smtClean="0">
                <a:solidFill>
                  <a:schemeClr val="bg1"/>
                </a:solidFill>
                <a:latin typeface="Corbel" pitchFamily="34" charset="0"/>
              </a:rPr>
              <a:t> Insonnia</a:t>
            </a:r>
            <a:endParaRPr lang="it-IT" sz="2400" dirty="0">
              <a:solidFill>
                <a:schemeClr val="bg1"/>
              </a:solidFill>
              <a:latin typeface="Corbel" pitchFamily="34" charset="0"/>
            </a:endParaRPr>
          </a:p>
          <a:p>
            <a:pPr>
              <a:buSzPct val="80000"/>
              <a:buFont typeface="Wingdings 2" pitchFamily="18" charset="2"/>
              <a:buChar char=""/>
            </a:pPr>
            <a:r>
              <a:rPr lang="it-IT" sz="2400" dirty="0" smtClean="0">
                <a:solidFill>
                  <a:schemeClr val="bg1"/>
                </a:solidFill>
                <a:latin typeface="Corbel" pitchFamily="34" charset="0"/>
              </a:rPr>
              <a:t> Tachicardia</a:t>
            </a:r>
            <a:endParaRPr lang="it-IT" sz="2400" dirty="0">
              <a:solidFill>
                <a:schemeClr val="bg1"/>
              </a:solidFill>
              <a:latin typeface="Corbel" pitchFamily="34" charset="0"/>
            </a:endParaRPr>
          </a:p>
          <a:p>
            <a:pPr>
              <a:buSzPct val="80000"/>
              <a:buFont typeface="Wingdings 2" pitchFamily="18" charset="2"/>
              <a:buChar char=""/>
            </a:pPr>
            <a:r>
              <a:rPr lang="it-IT" sz="2400" dirty="0" smtClean="0">
                <a:solidFill>
                  <a:schemeClr val="bg1"/>
                </a:solidFill>
                <a:latin typeface="Corbel" pitchFamily="34" charset="0"/>
              </a:rPr>
              <a:t> Bocca </a:t>
            </a:r>
            <a:r>
              <a:rPr lang="it-IT" sz="2400" dirty="0">
                <a:solidFill>
                  <a:schemeClr val="bg1"/>
                </a:solidFill>
                <a:latin typeface="Corbel" pitchFamily="34" charset="0"/>
              </a:rPr>
              <a:t>arida</a:t>
            </a:r>
          </a:p>
          <a:p>
            <a:pPr>
              <a:buSzPct val="80000"/>
              <a:buFont typeface="Wingdings 2" pitchFamily="18" charset="2"/>
              <a:buChar char=""/>
            </a:pPr>
            <a:r>
              <a:rPr lang="it-IT" sz="2400" dirty="0" smtClean="0">
                <a:solidFill>
                  <a:schemeClr val="bg1"/>
                </a:solidFill>
                <a:latin typeface="Corbel" pitchFamily="34" charset="0"/>
              </a:rPr>
              <a:t> Tensione </a:t>
            </a:r>
            <a:r>
              <a:rPr lang="it-IT" sz="2400" dirty="0">
                <a:solidFill>
                  <a:schemeClr val="bg1"/>
                </a:solidFill>
                <a:latin typeface="Corbel" pitchFamily="34" charset="0"/>
              </a:rPr>
              <a:t>della mandibola</a:t>
            </a:r>
          </a:p>
          <a:p>
            <a:pPr>
              <a:buSzPct val="80000"/>
              <a:buFont typeface="Wingdings 2" pitchFamily="18" charset="2"/>
              <a:buChar char=""/>
            </a:pPr>
            <a:r>
              <a:rPr lang="it-IT" sz="2400" dirty="0" smtClean="0">
                <a:solidFill>
                  <a:schemeClr val="bg1"/>
                </a:solidFill>
                <a:latin typeface="Corbel" pitchFamily="34" charset="0"/>
              </a:rPr>
              <a:t> Digrignamento </a:t>
            </a:r>
            <a:r>
              <a:rPr lang="it-IT" sz="2400" dirty="0">
                <a:solidFill>
                  <a:schemeClr val="bg1"/>
                </a:solidFill>
                <a:latin typeface="Corbel" pitchFamily="34" charset="0"/>
              </a:rPr>
              <a:t>dei denti</a:t>
            </a:r>
          </a:p>
          <a:p>
            <a:pPr>
              <a:buSzPct val="80000"/>
              <a:buFont typeface="Wingdings 2" pitchFamily="18" charset="2"/>
              <a:buChar char=""/>
            </a:pPr>
            <a:r>
              <a:rPr lang="it-IT" sz="2400" dirty="0" smtClean="0">
                <a:solidFill>
                  <a:schemeClr val="bg1"/>
                </a:solidFill>
                <a:latin typeface="Corbel" pitchFamily="34" charset="0"/>
              </a:rPr>
              <a:t> Colpo </a:t>
            </a:r>
            <a:r>
              <a:rPr lang="it-IT" sz="2400" dirty="0">
                <a:solidFill>
                  <a:schemeClr val="bg1"/>
                </a:solidFill>
                <a:latin typeface="Corbel" pitchFamily="34" charset="0"/>
              </a:rPr>
              <a:t>di sonno improvviso</a:t>
            </a:r>
          </a:p>
          <a:p>
            <a:pPr>
              <a:buSzPct val="80000"/>
              <a:buFont typeface="Wingdings 2" pitchFamily="18" charset="2"/>
              <a:buChar char=""/>
            </a:pPr>
            <a:r>
              <a:rPr lang="it-IT" sz="2400" dirty="0" smtClean="0">
                <a:solidFill>
                  <a:schemeClr val="bg1"/>
                </a:solidFill>
                <a:latin typeface="Corbel" pitchFamily="34" charset="0"/>
              </a:rPr>
              <a:t> Danni </a:t>
            </a:r>
            <a:r>
              <a:rPr lang="it-IT" sz="2400" dirty="0">
                <a:solidFill>
                  <a:schemeClr val="bg1"/>
                </a:solidFill>
                <a:latin typeface="Corbel" pitchFamily="34" charset="0"/>
              </a:rPr>
              <a:t>epatici</a:t>
            </a:r>
          </a:p>
          <a:p>
            <a:pPr>
              <a:buSzPct val="80000"/>
              <a:buFont typeface="Wingdings 2" pitchFamily="18" charset="2"/>
              <a:buChar char=""/>
            </a:pPr>
            <a:r>
              <a:rPr lang="it-IT" sz="2400" dirty="0" smtClean="0">
                <a:solidFill>
                  <a:schemeClr val="bg1"/>
                </a:solidFill>
                <a:latin typeface="Corbel" pitchFamily="34" charset="0"/>
              </a:rPr>
              <a:t> Morte</a:t>
            </a:r>
            <a:r>
              <a:rPr lang="it-IT" sz="2400" dirty="0">
                <a:solidFill>
                  <a:schemeClr val="bg1"/>
                </a:solidFill>
                <a:latin typeface="Corbel" pitchFamily="34" charset="0"/>
              </a:rPr>
              <a:t>(!!)</a:t>
            </a:r>
          </a:p>
          <a:p>
            <a:pPr>
              <a:buSzPct val="80000"/>
              <a:buFont typeface="Wingdings 2" pitchFamily="18" charset="2"/>
              <a:buChar char=""/>
            </a:pPr>
            <a:endParaRPr lang="it-IT" sz="2400" dirty="0">
              <a:solidFill>
                <a:schemeClr val="bg1"/>
              </a:solidFill>
              <a:latin typeface="Corbel" pitchFamily="34" charset="0"/>
            </a:endParaRPr>
          </a:p>
          <a:p>
            <a:endParaRPr lang="it-IT" dirty="0"/>
          </a:p>
        </p:txBody>
      </p:sp>
      <p:sp>
        <p:nvSpPr>
          <p:cNvPr id="58373" name="Rectangle 13"/>
          <p:cNvSpPr>
            <a:spLocks noChangeArrowheads="1"/>
          </p:cNvSpPr>
          <p:nvPr/>
        </p:nvSpPr>
        <p:spPr bwMode="auto">
          <a:xfrm>
            <a:off x="4789488" y="1773238"/>
            <a:ext cx="3959225" cy="649287"/>
          </a:xfrm>
          <a:prstGeom prst="rect">
            <a:avLst/>
          </a:prstGeom>
          <a:solidFill>
            <a:srgbClr val="33CC33"/>
          </a:solidFill>
          <a:ln w="9525">
            <a:solidFill>
              <a:srgbClr val="33CC33"/>
            </a:solidFill>
            <a:miter lim="800000"/>
            <a:headEnd/>
            <a:tailEnd/>
          </a:ln>
        </p:spPr>
        <p:txBody>
          <a:bodyPr anchor="ctr"/>
          <a:lstStyle/>
          <a:p>
            <a:pPr algn="ctr"/>
            <a:r>
              <a:rPr lang="it-IT" b="1" dirty="0">
                <a:solidFill>
                  <a:srgbClr val="FFFFFF"/>
                </a:solidFill>
              </a:rPr>
              <a:t>EFFETTI INDESIDERATI </a:t>
            </a:r>
          </a:p>
          <a:p>
            <a:pPr algn="ctr"/>
            <a:r>
              <a:rPr lang="it-IT" b="1" dirty="0" smtClean="0">
                <a:solidFill>
                  <a:srgbClr val="FFFFFF"/>
                </a:solidFill>
              </a:rPr>
              <a:t>PSICOLOGICI (IRREVERSIBILI)</a:t>
            </a:r>
            <a:endParaRPr lang="it-IT" b="1" dirty="0">
              <a:solidFill>
                <a:srgbClr val="FFFFFF"/>
              </a:solidFill>
            </a:endParaRPr>
          </a:p>
        </p:txBody>
      </p:sp>
      <p:sp>
        <p:nvSpPr>
          <p:cNvPr id="58374" name="Rectangle 14"/>
          <p:cNvSpPr>
            <a:spLocks noChangeArrowheads="1"/>
          </p:cNvSpPr>
          <p:nvPr/>
        </p:nvSpPr>
        <p:spPr bwMode="auto">
          <a:xfrm>
            <a:off x="4789488" y="2565400"/>
            <a:ext cx="3959225" cy="3889375"/>
          </a:xfrm>
          <a:prstGeom prst="rect">
            <a:avLst/>
          </a:prstGeom>
          <a:solidFill>
            <a:srgbClr val="99CCFF"/>
          </a:solidFill>
          <a:ln w="9525">
            <a:solidFill>
              <a:schemeClr val="tx1"/>
            </a:solidFill>
            <a:miter lim="800000"/>
            <a:headEnd/>
            <a:tailEnd/>
          </a:ln>
        </p:spPr>
        <p:txBody>
          <a:bodyPr anchor="ctr"/>
          <a:lstStyle/>
          <a:p>
            <a:pPr>
              <a:buSzPct val="80000"/>
              <a:buFont typeface="Wingdings 2" pitchFamily="18" charset="2"/>
              <a:buChar char=""/>
            </a:pPr>
            <a:endParaRPr lang="it-IT" sz="2400" dirty="0" smtClean="0">
              <a:solidFill>
                <a:schemeClr val="bg1"/>
              </a:solidFill>
              <a:latin typeface="Corbel" pitchFamily="34" charset="0"/>
            </a:endParaRPr>
          </a:p>
          <a:p>
            <a:pPr>
              <a:buSzPct val="80000"/>
              <a:buFont typeface="Wingdings 2" pitchFamily="18" charset="2"/>
              <a:buChar char=""/>
            </a:pPr>
            <a:endParaRPr lang="it-IT" sz="2400" dirty="0" smtClean="0">
              <a:solidFill>
                <a:schemeClr val="bg1"/>
              </a:solidFill>
              <a:latin typeface="Corbel" pitchFamily="34" charset="0"/>
            </a:endParaRPr>
          </a:p>
          <a:p>
            <a:pPr>
              <a:buSzPct val="80000"/>
              <a:buFont typeface="Wingdings 2" pitchFamily="18" charset="2"/>
              <a:buChar char=""/>
            </a:pPr>
            <a:r>
              <a:rPr lang="it-IT" sz="2400" dirty="0" smtClean="0">
                <a:solidFill>
                  <a:schemeClr val="bg1"/>
                </a:solidFill>
                <a:latin typeface="Corbel" pitchFamily="34" charset="0"/>
              </a:rPr>
              <a:t> Attacchi </a:t>
            </a:r>
            <a:r>
              <a:rPr lang="it-IT" sz="2400" dirty="0">
                <a:solidFill>
                  <a:schemeClr val="bg1"/>
                </a:solidFill>
                <a:latin typeface="Corbel" pitchFamily="34" charset="0"/>
              </a:rPr>
              <a:t>di panico </a:t>
            </a:r>
          </a:p>
          <a:p>
            <a:pPr>
              <a:buSzPct val="80000"/>
              <a:buFont typeface="Wingdings 2" pitchFamily="18" charset="2"/>
              <a:buChar char=""/>
            </a:pPr>
            <a:r>
              <a:rPr lang="it-IT" sz="2400" dirty="0" smtClean="0">
                <a:solidFill>
                  <a:schemeClr val="bg1"/>
                </a:solidFill>
                <a:latin typeface="Corbel" pitchFamily="34" charset="0"/>
              </a:rPr>
              <a:t> Ansia</a:t>
            </a:r>
            <a:endParaRPr lang="it-IT" sz="2400" dirty="0">
              <a:solidFill>
                <a:schemeClr val="bg1"/>
              </a:solidFill>
              <a:latin typeface="Corbel" pitchFamily="34" charset="0"/>
            </a:endParaRPr>
          </a:p>
          <a:p>
            <a:pPr>
              <a:buSzPct val="80000"/>
              <a:buFont typeface="Wingdings 2" pitchFamily="18" charset="2"/>
              <a:buChar char=""/>
            </a:pPr>
            <a:r>
              <a:rPr lang="it-IT" sz="2400" dirty="0" smtClean="0">
                <a:solidFill>
                  <a:schemeClr val="bg1"/>
                </a:solidFill>
                <a:latin typeface="Corbel" pitchFamily="34" charset="0"/>
              </a:rPr>
              <a:t> Difficoltà </a:t>
            </a:r>
            <a:r>
              <a:rPr lang="it-IT" sz="2400" dirty="0">
                <a:solidFill>
                  <a:schemeClr val="bg1"/>
                </a:solidFill>
                <a:latin typeface="Corbel" pitchFamily="34" charset="0"/>
              </a:rPr>
              <a:t>di concentrazione</a:t>
            </a:r>
          </a:p>
          <a:p>
            <a:pPr>
              <a:buSzPct val="80000"/>
              <a:buFont typeface="Wingdings 2" pitchFamily="18" charset="2"/>
              <a:buChar char=""/>
            </a:pPr>
            <a:r>
              <a:rPr lang="it-IT" sz="2400" dirty="0" smtClean="0">
                <a:solidFill>
                  <a:schemeClr val="bg1"/>
                </a:solidFill>
                <a:latin typeface="Corbel" pitchFamily="34" charset="0"/>
              </a:rPr>
              <a:t> Delirio</a:t>
            </a:r>
            <a:endParaRPr lang="it-IT" sz="2400" dirty="0">
              <a:solidFill>
                <a:schemeClr val="bg1"/>
              </a:solidFill>
              <a:latin typeface="Corbel" pitchFamily="34" charset="0"/>
            </a:endParaRPr>
          </a:p>
          <a:p>
            <a:pPr>
              <a:buSzPct val="80000"/>
              <a:buFont typeface="Wingdings 2" pitchFamily="18" charset="2"/>
              <a:buChar char=""/>
            </a:pPr>
            <a:r>
              <a:rPr lang="it-IT" sz="2400" dirty="0" smtClean="0">
                <a:solidFill>
                  <a:schemeClr val="bg1"/>
                </a:solidFill>
                <a:latin typeface="Corbel" pitchFamily="34" charset="0"/>
              </a:rPr>
              <a:t> Allucinazioni </a:t>
            </a:r>
            <a:endParaRPr lang="it-IT" sz="2400" dirty="0">
              <a:solidFill>
                <a:schemeClr val="bg1"/>
              </a:solidFill>
              <a:latin typeface="Corbel" pitchFamily="34" charset="0"/>
            </a:endParaRPr>
          </a:p>
          <a:p>
            <a:pPr>
              <a:buSzPct val="80000"/>
              <a:buFont typeface="Wingdings 2" pitchFamily="18" charset="2"/>
              <a:buChar char=""/>
            </a:pPr>
            <a:r>
              <a:rPr lang="it-IT" sz="2400" dirty="0" smtClean="0">
                <a:solidFill>
                  <a:schemeClr val="bg1"/>
                </a:solidFill>
                <a:latin typeface="Corbel" pitchFamily="34" charset="0"/>
              </a:rPr>
              <a:t> Depressione</a:t>
            </a:r>
            <a:endParaRPr lang="it-IT" sz="2400" dirty="0">
              <a:solidFill>
                <a:schemeClr val="bg1"/>
              </a:solidFill>
              <a:latin typeface="Corbel" pitchFamily="34" charset="0"/>
            </a:endParaRPr>
          </a:p>
          <a:p>
            <a:pPr>
              <a:buSzPct val="80000"/>
              <a:buFont typeface="Wingdings 2" pitchFamily="18" charset="2"/>
              <a:buChar char=""/>
            </a:pPr>
            <a:r>
              <a:rPr lang="it-IT" sz="2400" dirty="0" smtClean="0">
                <a:solidFill>
                  <a:schemeClr val="bg1"/>
                </a:solidFill>
                <a:latin typeface="Corbel" pitchFamily="34" charset="0"/>
              </a:rPr>
              <a:t> Alterazione del    comportamento</a:t>
            </a:r>
            <a:r>
              <a:rPr lang="it-IT" sz="2400" dirty="0">
                <a:solidFill>
                  <a:schemeClr val="bg1"/>
                </a:solidFill>
                <a:latin typeface="Corbel" pitchFamily="34" charset="0"/>
              </a:rPr>
              <a:t>.</a:t>
            </a:r>
          </a:p>
          <a:p>
            <a:pPr marL="179388" lvl="1">
              <a:buSzPct val="80000"/>
              <a:buFont typeface="Wingdings 2" pitchFamily="18" charset="2"/>
              <a:buNone/>
            </a:pPr>
            <a:endParaRPr lang="it-IT" sz="2400" dirty="0">
              <a:solidFill>
                <a:schemeClr val="bg1"/>
              </a:solidFill>
              <a:latin typeface="Corbel" pitchFamily="34" charset="0"/>
            </a:endParaRPr>
          </a:p>
          <a:p>
            <a:endParaRPr lang="it-IT"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rtlCol="0">
            <a:normAutofit/>
          </a:bodyPr>
          <a:lstStyle/>
          <a:p>
            <a:pPr marL="609600" indent="-609600" eaLnBrk="1" fontAlgn="auto" hangingPunct="1">
              <a:spcBef>
                <a:spcPts val="0"/>
              </a:spcBef>
              <a:spcAft>
                <a:spcPts val="0"/>
              </a:spcAft>
              <a:buFont typeface="Wingdings" pitchFamily="2" charset="2"/>
              <a:buNone/>
              <a:defRPr/>
            </a:pPr>
            <a:endParaRPr lang="it-IT" dirty="0" smtClean="0">
              <a:solidFill>
                <a:schemeClr val="accent1"/>
              </a:solidFill>
            </a:endParaRPr>
          </a:p>
          <a:p>
            <a:pPr marL="438912" indent="-320040" algn="ctr" eaLnBrk="1" fontAlgn="auto" hangingPunct="1">
              <a:spcBef>
                <a:spcPts val="0"/>
              </a:spcBef>
              <a:spcAft>
                <a:spcPts val="0"/>
              </a:spcAft>
              <a:buFont typeface="Wingdings 2"/>
              <a:buNone/>
              <a:defRPr/>
            </a:pPr>
            <a:endParaRPr lang="it-IT" dirty="0">
              <a:latin typeface="GungsuhChe" pitchFamily="49" charset="-127"/>
              <a:ea typeface="GungsuhChe" pitchFamily="49" charset="-127"/>
            </a:endParaRPr>
          </a:p>
        </p:txBody>
      </p:sp>
      <p:pic>
        <p:nvPicPr>
          <p:cNvPr id="60419" name="Picture 6" descr="http://tbn0.google.com/images?q=tbn:4G1ZVmfstHNrpM:http://gallery.panorama.it/albums/userpics/10027/normal_incidente.jpg">
            <a:hlinkClick r:id="rId3"/>
          </p:cNvPr>
          <p:cNvPicPr>
            <a:picLocks noChangeAspect="1" noChangeArrowheads="1"/>
          </p:cNvPicPr>
          <p:nvPr/>
        </p:nvPicPr>
        <p:blipFill>
          <a:blip r:embed="rId4" cstate="print"/>
          <a:srcRect/>
          <a:stretch>
            <a:fillRect/>
          </a:stretch>
        </p:blipFill>
        <p:spPr bwMode="auto">
          <a:xfrm>
            <a:off x="467544" y="2996952"/>
            <a:ext cx="2709565" cy="1728192"/>
          </a:xfrm>
          <a:prstGeom prst="rect">
            <a:avLst/>
          </a:prstGeom>
          <a:noFill/>
          <a:ln w="9525">
            <a:noFill/>
            <a:miter lim="800000"/>
            <a:headEnd/>
            <a:tailEnd/>
          </a:ln>
        </p:spPr>
      </p:pic>
      <p:sp>
        <p:nvSpPr>
          <p:cNvPr id="60420" name="Rectangle 8"/>
          <p:cNvSpPr>
            <a:spLocks/>
          </p:cNvSpPr>
          <p:nvPr/>
        </p:nvSpPr>
        <p:spPr bwMode="auto">
          <a:xfrm>
            <a:off x="457200" y="115888"/>
            <a:ext cx="8229600" cy="1250950"/>
          </a:xfrm>
          <a:prstGeom prst="rect">
            <a:avLst/>
          </a:prstGeom>
          <a:noFill/>
          <a:ln w="9525">
            <a:noFill/>
            <a:miter lim="800000"/>
            <a:headEnd/>
            <a:tailEnd/>
          </a:ln>
        </p:spPr>
        <p:txBody>
          <a:bodyPr rIns="45720" anchor="ctr"/>
          <a:lstStyle/>
          <a:p>
            <a:pPr algn="ctr" eaLnBrk="0" hangingPunct="0"/>
            <a:r>
              <a:rPr lang="it-IT" sz="4500" b="1" dirty="0" smtClean="0">
                <a:solidFill>
                  <a:srgbClr val="FFC800"/>
                </a:solidFill>
                <a:latin typeface="Aharoni" pitchFamily="2" charset="-79"/>
              </a:rPr>
              <a:t>ECSTASY</a:t>
            </a:r>
            <a:endParaRPr lang="it-IT" sz="4500" b="1" dirty="0">
              <a:solidFill>
                <a:srgbClr val="FFC800"/>
              </a:solidFill>
              <a:latin typeface="Aharoni" pitchFamily="2" charset="-79"/>
            </a:endParaRPr>
          </a:p>
        </p:txBody>
      </p:sp>
      <p:sp>
        <p:nvSpPr>
          <p:cNvPr id="87044" name="AutoShape 4" descr="data:image/jpeg;base64,/9j/4AAQSkZJRgABAQAAAQABAAD/2wCEAAkGBhQSERUUEhQVFBUWFRQVFhcUFxQWFRUUFBQWFBQWFhUYHCYeFxojGRQUHy8gIycpLCwsFR4xNTAqNSYrLCkBCQoKDgwOGA8PGiwcHyQsLCksKSwsLCwqLCwpLCwsLCwpLCwpKSwpLCwpLCkpLCksLCwpKSwsLCwpLCwsKSkpNf/AABEIALUBFgMBIgACEQEDEQH/xAAcAAACAgMBAQAAAAAAAAAAAAAFBgMEAAIHAQj/xAA+EAACAQIEBAMGAgkEAgMBAAABAgMAEQQFITEGEkFRImFxBxMygZGxocEUI0JSYnLR4fAzgqLxssIkY5IV/8QAGgEAAwEBAQEAAAAAAAAAAAAAAQIDBAAFBv/EACkRAAICAgICAgIBBAMAAAAAAAABAhEDIRIxBEETUSJhgTJxkcEUM0L/2gAMAwEAAhEDEQA/ADGYYPmjI8vyrk2c4IpIR5075px/Emim9LGdTCZfeDrQns0Y3uhZatkasdOtRmapljJI63gQCorkmpUFcciWVtKjji69K9newqCbMPDy1SEU+yeWddFuUKRvXqqlt6rYbL/eLcHWq7YNgbGrcYfRD5JFv9GRm3ovHwgGW4NLyYYg0/cJ41QtnO1asXwVUkZMzy9xAOA4dKSj1rouW5UFUEkULbOoS5Gg+lEsLmgNuo8vzFJk4f8AkaEppbCXvQuw/AVNLi/Dt9qoY+XlW69a8wWLVhZt/pUmqKXZtisyUry3Ck7f91Xw8TrqwuPIVax+VpKO3nVrAgKvIenfUH+lcugVYt8U4FJI7jeuV4/ClGrt+OwiMdfCfv6HY1znirJCrE20qGSNfkikHXYc9neegjkNdEkQMvTXyFfP2UY8wSg+ddu4czhZowb9KaLKzVqznvFOTcuIvbQmhGb4QKuldJ4yyzmTmA1FIWNi5k9KWWgRE9n1qbDSa1FiYrGtYmpGUix/4ffmXWrGIGthS3k2Ycotejn6Ytr3qkZ0qD8beyOdKC46OismKvQ/Ei9WTshJUCr1dwctU5RY1tBJrTRYo2ZfPTTls9I+XzU0ZbNtVWIxtRxy9OnQedZVOOXw/wCedZSUcfPjSE7mmbJsbzRFe1K1EslxPK9u9ZGUi6ZexDVXjiuavY7DEG/Q1pCAtSNnZo0OlSR2trXks99qqNe9APRM7Ch2JhNXPdmpmwRYU8XXZOceSKWWYlkYa0wywh7MN6XHjINuootlGOHwtWhaMhYbDg371Xw6sGsDaiT4Yk8y/wDYrMThecBgLW3A+4oOO7BYJxTkNTFw7JIbWHMp7/j6VSlwsfKCSea+txp+FT4XFiJQyN11H527Vy7Ooc1l51sNwP8APWsGXONSDVLBNz+JfX89aZ8HmCsoVgfnr/eqARWwjEVN725FFsJgkY+R2PnUk+ThdQdLUhzBuIwZZdvzFKOexMAVYXHS/T0P5U8xkrXuIgjkFmX6UbTVMJwPM8HqSKMcG8SGBwrHSmziTgwG7RD5Vz/H5W0Z2IrNuLNOOSejtkkyzwm2txXM54+WVkPc1vwjxaYyEkOm1EeJ4lLCVNj2qjfJAlDixMzvA2N6B3tT3mGE547+VI+Mi5WNLWgXRsJyNqsQ4896Hg1sgodDqTYxYbEXqZ2oTgyaK9KtHYskUMUKgjNWZxVYDWnIhjL5KaMtkpQwTUy5bLtVl0BjbBJ4fp+de1Ww8nhr2lFOFVNhlPMLCnDKfZ1I9i+gp2yngOKO1xc1kHoUWwrNhwSNQKBSJXXszyZTEVAtpXNcTljBytjvSSRqxvVAtIqkGFN6ZMu4Qle3hNNWW+z+1i5tQUWx3KK7EaDKCRtRLBcPyNoFP0roJweGw48RBPnQ7EcT30gjv5nQU6x/ZN516FGX2eSO1zZfWp4vZwqm7SAf551cxmdG/wCuxAT+FN/woc+fYT9oyv53Aqy0qMzduxgiyfDRpb3mo2OmlC5cMly0bxsbbBgNe4DfahT5rgW3Ew9CtVcVNgzqksoP8SXH4URS7NhlYtzeE9mVgAQOgHShZy3UqzBT0JuVP+4bVBhGeSQRxOz323Uf8tqOYTBFwwCgOosw6nubdCO47UoS1wzNYFDqRpofobjpTTAgJ6Ad9fxpbyjBpHIqtIqF9w3Nv0AIBB779abYMIbaFD/uH504AjgoP4x8rkW8zRYQHkOoNhqAbjT7ULwmDfYD6EEHy0NEYsIwub20se1TckgqLfRGsIY9j+B/pXrYcHz9ND9OtK3EnERwx5UAYgbkkD6irPC3FgngLuw5lNmHUdvI0sZKXQ0oOPYUmjA3sR+NCs+4MXEQhoviUUB4s9oBuY4AOxc6/wD5HSiPsj4kMxmickkHmHMbkg6H8QPrVJR1sRHM8zylo2IIIYVHHm7qvI2ort3FHBKYi5Gh6Htf8r2+prkud5A0DlJFt2Peov8AE1QmpaZfyHFpJGVbp9jStxJguVzap1iZNVNQY/EGQeLeusM4UArVYgrR4ta2RbUGJB0ywJLGrsE96FsakgktVsekdN2wlKKr8tSo9xWpFMyTJ8NR/L2oBh6N4A1SLANeFfw1lQ4VvDWUWLQ6JEAB6D7VusROwonHlwABY9B9qHZrxRh8MPEwv26/SojWSJlRbeon4cgQ8z2vSNmPtjsxEa6UsS8fSTyfrWITstBo62dSx/FcEPhjHMfKlvMuKZn1LCJfM60nTcRMdIUt57t9elUJMPJIbyOfuaDkkFQlIL43iWNTpeVu7bfSh8ma4mfQeFfLwi1YmWqo0Gvc6n+1X8PAb7dL0jm3pFliS2wXFkl7mR9Bqegt61SxOOjTSNAbftML/Qf1oniXL35QTGp6buw3J8qXM1cs1wtl6dh5U6VIlJ/QWyzMYWcLIoYMQD4VFr6XFqJp+hRSNHOl+UkEjmGxte6n8qU8nwxeeNe7rfyAN2P0Br3OMT7yd2HVifxo8tWIOuHfBRyBsM4B/wDskI/9Rb60w4zNwOTniHNYHnVkbnU6jXr0NxrpSPwbkbySKwQS72W/wkEauCLAa6X3ptz/ACp4nWOxIVFW4UgXG/kNennVYOL0wcWeY/NIJWDSJMpBBBVVJFu5HxfPWieG42wa2uzeYZSL0Dw+RSPqBYVO/BPvB4zYdz/U1Rx+gDRDxTC4vAwI+3lc/ehuY8XyljGG0I6d+lqTc0wa4RgkUwe6m/KynlN/hPLtcVmHxoazbm1vnXn5L5bNuNriVs5xkjk8zE+tDsNjnhf9W24s3z/OrEcLytbfX87UQzLhB1VZBqN2GzWGpt3NqCdPRzxuSsHE31pg9mOL9xmSA6CUMo82PiF/mv40tpjUOxIAJHi3362q7l+OWOWOQHWN0cfIgn8L1t4uS0Y+j6YYXFcw9r+GuYiunhdjbsOU7fOjie1PBEDxt03RtNdqUfadxNDiI4v0eYMPGrgXBtdSAQRfp+FI8UvaOsS8tiaRSUHNy25h1APX0qPFID0saLezicLjlB0WTmQjfcXX8QKP8a8JckxKCyvqO1zuPr96zyi4lVNtUc9kwYOtV3gtRWWEqSpGoqjKtcnoeLBckZvWCMirsp7VUe9NGzmi1hjVopQ2I2ojC9xVEIySEUWwLULFXMLJTpijThpfDXlUsPNpWVQ4i4h9rEsvhj8I8t/rSJjM0kkJLMTThkXswmlsZPAPPf6f1pkk9j6EaO1/QVntsWjkFjVnDEE11JPY8Ahu55tbWGnlcVz7PeH5MLIVZbW+luhB6igjg7guWT4NF7Cwt/hqymCN9dhSvgMUQQymxFNOV49JLAnlYnYn8zpapzg1tGvHkT0yzh8Pc6C/ftvVguiWErKvN8ha+3zP2otl2ThmVbgs2yrY37m+wGm9F5fZ07zNIJIyeUKoIPh76/namxPjs7K/QJyHIImuwYMlyQota/XXtU3EWUQLE3OFCgb2Fq9n4cmwLc6a3Ov7j2N7n900rcaZy05Lz3iQNZYho0jAeI+Q89ta1QyRd0jLJNC7h8Mkd3Q2aYmKHm/ZQm0kh/8AEepo5wP7NBjWkZ5QIojyvyq3OznUKL6dLk3PSkubGmV+Y20toNlUfCo7Cu8ezTIXwuWOzMTJOpn5dPBdPAovuSLH51myS1oMVbB2WyjAyGLDQIUUAsbkyNc+Isx7WFh50efif3pcRWdgof3RAuo0uWPSvMtGDVGdWXnlAJudfEtwovrob/OkDK8QZMxURtZVY87L4botyQT1GlYEpPcjb+PpD9nEPvIH92fdMUuCuhDdTa1c1w3s7xeJPPJPzx3tzM7kn5WNqbsVmvJA2IkIVGaREudGiXQtyjudB3oRFxlI0HJGpgitoW1kcdTbpc/4a1+J8mSXFK0RzRil+zMw4NwOHw7ISTKRowJLc1tLKOnlQfJeHIhGf0p+Rubw8mvh6HT7VM+LA1G5/abVv88qpzz3Ght9z617T8GEtyM0Mrh0EIYosO36gBzrYyWWp8HPJaR53RmYWCjZQdwooByhQWLWH1JNRYecu1lvYbk1Ofgw6i6ZePlyXaA+bYXkfmUeF9vUaH7UNYldQNKK5zjwfCq3VdiaoOCFva/yNqyqHD8W+iU2pO0epiLD+9E8hRJMQiytypfxEmwt5HvQMNareUZs0EqyKEYrqBIvMp9RTqberoTo7A/BQlVXhYxyxW5JLAMwA5lLAAeIaC+t6zKOJWxd4J0vPCwN1Gki35WFuh28vSkmP2o4oX1U325iWC9fD2qnw3xO8WPTEMRq3jtoORtG0+d/lUMWKcYNZZc39lJyi3cVQ/cX8JlVMgH9R61zvFQWr6Mx2FWaLuGX8tDXDeJMsMMrqehNvSoyjQYsV5FqlMtX5tKqSignRRlcGrOHlqqRW8bU9iBdDepoWqjBLVlWp0xQxDNpWVSjl0rKqmA75HEABp0H2rWTEquhIF+5AoVxdxKmCw5kbU6BFvYsxG3p1NcEzriifFS88jk9gNFUdlHSoN0A+l1saC8T8Jx4uMqwAYfC3UH8we1c94a45xKxoOdZAoAKsNSBpbmGt7dac8i9oKSsRMvuheyk8xHW/MbWG29dyK/FKrOMZ7kMmDmKspFjr2sdiD1U1AG2Za+gOKeFY8dDbQPa8b+vQ91P964JmmVvhJmjkUixtY9D/mx7U6ZFjpwBxCA/IxPMRYefka65lWEHxa6jbpXzUjlWDKbEagjTbb/uut+zbjaTEMIHkUONufdwNwP4utuvSg1Q93o6qIVZSGAN++tce9o/ssdpXxETF1NjysW8AAPhW37O3pXWHntvf5C9SQYwHTelTQuz5GxOH92SpFjcg+vaup4L2te7ih8N/CqSAdhbb5Cug8UcA4LMCS68r7c8dlbTv0b50k472Ox4RXlaVpoQBdSnjGu4K6H6VKdNFYJpgXK+CZMZK88U8aLzsyKSTIVJJDcoFh1G99KptwLioyzAqUHOSwYgW63+lPns9yfCJzSQSFmsVZGPw2O4WrnG0keHwbqmjSvr6HxN9bD60uKLyTUfsvLjFNnMEjNkMzGQoAsaHVEA28O19TVLF5gS4G+tz+VeYrHakD0+u9BRibsT3Jr3nKGFKMDz3ctsMTZh06n8PKo5MbYa69h38z2FC45rtc+ZNSxTa8x66AeQ+1L87Z1F862Lm57fYAdq2OK19zEC0jaFU1PpehbTPLII4hdmIW46kmwVe1MeMhjwlocKeaVRaecftSn4kjPRV2v11pfmbfGH+Qpe2eLwtFEpbHS8r/swRHmf/ew+H0q5jeLy0KwwwRxrblFwCQPL+tBRhrDmc+v9z1rz3630rlgS3I7n9FWfKFOxsfzoTjcC0Z79dKPO9VJyPWhlxRrWgJgMy1JHPatcTHY+VMnAeS4bGynCzs0UkmsEq6gOoN0ZDowYbbG431rz7aY52n2T8Q/pWACMbvF+rPewF0P00+VCvaBlPOgmAsR4WHYirPAns5my2RnGJV1YWZBGwvbVTctoRUeYYmSQzLLY6nwjQDpQlsMTkeNisaoMKYs3wRUkGgEq2qCZcpuK0BqaUVAaYRlmJ6vRvQpGq3DLTpgYRV6yq4esqlgDHtU4hM+MaMHwQ/qwP4hbnP10+VJsOpo1x1lrQ46ZGv8AGWB7q55lP0P4UHw0evc1Hs4ZMmdk5bC5J2736V0DLMoaZljjWzMAzEjRF6n8q53lLOHXZbmxLaKAdDc9Bau58GwCNFcSh1KWZr3uQRY3vcDcAUYwfbNayqMHT2X8rwQhKxgmwB+Ik3PpQrjvghcbESoAmUeE/vD9w/keho9jssLTrLz2VVsFA8Ra97l72tbS1u9Zic1VI2kszKgueUEk/wAt7XoznGLW+zJTez5lmhaJ2jcEMpIIOh0raCVgwZCVdSCCNDcajUbG/Wuk+1vJ4ZfdYmF099Jygxg3kkBGjBBck9D8qGcPeyPEy2fEsMJGbW5xeZv5Ihrf1owmpLQrVHQPZl7QP05DDNpiI1uTt71Nuf8AmBtceYPem7OsI7wSCI8svKeQj94ageh2+dckzr2dYnAyDF4ISMsRVlZwBJdRdi6LryHUXtexNx1rq3DefJjMOk0enMLMvVHHxIfQ/UWNCSrYUzmmQ+0j3biPEgowJVgQRysNwSa6TgM/imXRlII2NrEVyX264dY5IiGDTMZJGYqAyw+BYoyRuARIQTrqaTOF8xlVXkMzKiW8Ki5Pc66KouNfOk4v0V+RP+o7xheDsFFI0sKtG73uUY2PMbkAG4HypJ9q8whMac3MCpcA/Fe9tfLzq/wbl2Y4k87fqYLXV5b87325YtDb+IkDteqXtN4DmWJ8XJKshQItlDDw3sbg7Wv0q/jKsl9M7JJcaTs5SJ7nXfU/M0NWSxPzq2PiofJuafJJmcsCXw/fufKp41Y+p/AdvWqUbW1PTYVcSQgX3ZtB5dya6Dvs4JwQvhykugJuqHqGI+L5Am1XFsijq3boPNj+VBcK3MQ0rFuQBUUak22FqszyyHXRPXU/9+dacMuKcgS3ouySkeIm7dCdl/lWqZl86plTfxEn1rxpK6WWwUWzPVaeWoTLUcklRnlsNGTaisyzGtDKki6Mjq6+qm4+1TZVgzPNHEpsZHVAbE2LG17CnHMfY1iUJ91LDOR0Uuh/5C341JRcto5tI7dkvEMeKw8c8Z8LjbqrbMp8wbiuYNxUJ8RimXURzMFA/ajHhv8A8T9a51iYMbhbxN76EBr8oLqvN3BBsemtacOZp7nEBifC11b0br9anJNdjpnSczwgmj5l7XpIxeXkE3rp3B2T+9jdGO3w/wAp2NK3EeB91IytupIpZJLZWL9CVPBah7ijWLN9qETrSoMkRA1NG9V63RqIhfR6yoo3rKoAJcQZ9LjpA85XQcqhVAst72vufnWmFhVR4f70OSSrEGI1p4UhQtGavZfm8kDh4WKt5bHyYbMPWpMi4ZxOK1hiJXrI/giH+87/ACvT9kPsoj0admxB/dS8cA9X+KT5aVZzSQC9lHtBWeNQkUk0x+KKFS1jsbsfCo8yetE2yzF4nwzSDDRkWMOGtLOVOlnmI5I/kPnTDl2SJEgRQqIP2IhyJ87eJvUn5USjUKLAADsNBXnzwwnPnJWxuTqkAck4Piw3+hGkN93H6zEN/NM17fK/yo7h8GiG4HiO7G7OfVjrW5ktvWvvL7D5mqim0radqT8pbB4aadYmCFpFaTxErzSGyKo2Gt7AefQaNUp011ri/Ehb9IxDvzAtORFJGxBiKrZLpaxFtNfOm9bGSsn4+9nONzDGvIDEkPh5ZGcnwAaDlAvfc/OjPAvsxw+DlDtJJJIEZWVuQROH38FiSPUmpuBuNb4ZjPzcsLJFIxU+F2BsD3BK29WHemD9PD2cA3vzKBa4vsP6/OvFy/8AMeWoSSS/Xf8AJohCMl0G8VmSwgEqbE2JFrXPcnvUGaQricO6NYo6kEb30qL9La3iUEfj9DW36cp02PY70svK8nBPnPcf0v8AZ3xRapdnyvNDyzOv7pYfTSqE0Z5gBqToPXpTdxnkRw2OnGvKxLqW1uG1OvXW9LXvTG6uN1YMPUG4r31OOXGskenszOLi6Z5j8jnhsZIpEB2LqRfrUHvydFHSusJxyuIw8MeLtKbFJPCFI5vgLdCwte1ttbUIzDEoruYII4Q4IYgczkHS2uiX11Gp8qeONvSYHoVstwgjj94/xt8I/dHf1NQyTdTVjHS66mhsstaMjUFxQi2Y8tQs9as9aF/n9qySkMes9Ru1eFq8qTYRo9nNhjkkYAiMM9jte1h+JroeY8YMG8ZMLXKqy3eM9RzNbT1BNc14Ubk539F+W5/KmKDEcwYRsQp0Zb8ynXcqSOX1Fe54eNLEn7MuTcg/jc5OIi5ZNHFxfobd+48/OudZ/lQTlkjvysSGH7rjf0/zvTZiMKwjLG3MCAfGznltYbkgAbad6AY1y0bqTv4rea6X/Ch5UFKNUHG6HPgHiwRrG7baRP8A+pP4UT9peGVisqW8Qsbfga5fwrmAVyj/AAuLH16Gm2fFO8QRjcLoL+W1eDJ/jRsX2Kk41qhiBRLG0LlNLEq3optWA17JWlOSLcRrK1hNeVRLQR2yD2WYqazSgQIbayfER/DGNT+FdO4c9luHgsfd+8cftzi4H8sI0+tPUOEVdQNbDU6nbuda3aW1cSIIctUW5vFba9uUeiDwj6VZMgFD8RmgGg1PlVCXHM3Ww7Df60eLZwZlxwG5+Q/pUYxRO2g+p/tQiOUCrcU9HjRwSj+p86nBqlFJVgPpSs4p5vjQiEk7VxPiHPi8rIpsrMbgbG51vTj7SeI+Qe7B161yT9Iu960RSjHYDpvC+fStz4R4RJhOQe9dRZow9lDu3U31vv4fKosdnOKy+SSNgkkcYuZeYDluPArjcO2gAt4r6bGwngPidf0iTDP8Myob92VSrK3kUJI8x51b9p2SMcLz3VpFUKXDC7xI3MoIG5Xe5/eNTnFO6KwyOPRdwXtMLjUrc260YXitWGtj5iuF5Ay85WQXuPCbkWPr2p0kyFUi52d10voxI8ta83L5WPFLjNdm/GnOPJBf2hYg4mKMRKXk5woAFzY/elDMeDniTmffrRzh6ZosRhGDP+sn92eY3Upym9h9NafOLcGrxuANVvXfNyiuGl9BWOLk7WzjHEeYM8cSe6McaKLHlIMrgWMhIFr1tFdIxzEljqxJufIfIUyxZ2BhGw7C56XGnJzfhtShmGJuTXseO6j8jPOzRUZcUVJ3uarsak5CaikZR5n8KjJt7EI7XrQntXpJb/NBXrCw0+tSCR1lZWUDhpwWE5IYunvA+v8AGDpf5aVHHMUNx9R/mtaQ44C6EWVwrJ/C6jQ+h2qf9ojpf7619DjpxSj6Mr/YXynG8w5NBcFdNzfS9vnS9jcTyhu4uPnt96uuDGbi+416a7fagueS3kI/3H1Op/r86z+bJqI2NbB8UnKQR0roeEx4kgV+raH+aucmmThTH/FE2zC48mG1eG1ZpTJ8zSgcpppzTBsF1HS9LOJTWki/RQqtUdSGo2qgpLE9ZUIrKbkcfXkuZaeHXQfah80xPxH5DaguVZyZiWUHksLE97dPKrk+KAqyiTJJJQKozY6q+Jx4oXNjdaqkcGFxlXsLjKWI8XRHDYkd6LiAao8WBUGNzxUB1pTzjiqOFdW17Df6VzzOuOHkJAJA7DU/0FJSXYTfj3MWfFM17huXl9ALflSyxK/EQn/l9Kjnx8kh00v16/NjR7IeDw9nlu19lBsCfM70m5vRwuNjeVrxcwOg5jv8raCn/g8yJCPfWkQ89gPEQsikMPM6kj1pmyfhmIxiKaGJogSQpWx16hgQVNE8s4cTCD3cb+9RyeTn8LC2pjJAJ1B3Gp5fWmScXs45Bm2RHDyCRPHC1wGH7LdVbt3H9qilzt+UAkuFPhjJPIPM9/Suo8VcOICUVQBIl2QbXuRcdmBFwa5BmOWyQyNG3Q6E9R0NQy+NCTU2UjllHSL+Ez6VsTh5JWFopFKKoAVQSL7fKu54sAYZip1k1v5MPwr53UHYany3rqScTk5Utz47iI21tobm/oKi/HtxjBV6NGLLSbl/cT8+xQ5iqfCNLjrbz7UvyyqPM1fxcRY1UOXjqfkK9SUGkoxXRjcuTbYOlxDNoPoKz9Htq30G9EJCqDQWro/CXsoR8KuMxcljIoeFFK2VW+FnLbnyG1Zci497YYq2cr/R3LKgGrEBV63Y2W/qaYfaFwyMDPFANSMPEznfmlYv7wjyuLegFNGScLoueQICXWOP9IdiBZmQG3L0A5ilNXtR4JbHKssJHv41KhTYCRL81gejA3tfQ3o44OSsWclGVHBLVrapcTh3RirqyspsQwIIPYiowKk0MW4dV8/yG1HYCXCsdyov6jwn7CgES96L5fjQNG26HtevS8TIoyqRLIrWgnGnvI2Q/ENV8wOnn/eljNl8d+6j8NPyo3PiSj3U2IN6sPlsOLFwfdynY38G/iuvT5eVaPMipxdehMemJxqbB4go4Ybg3onmvC80DG45lFvGPh10t5G+hFR4Lh+R9QpAva5va/nXgto1cWOuMxKywoepFxbUbai9KWPhsaaMuwBSP3RN2+JfI9vn+dUc2y0g6i396n7tDVXYpMtRsKKT4W1UpY7VQNFYGsr0rXlGhbPpA4tIk5UFhYfag2LzXzoVi8186B4zNfOvQUUiQaxGaedU3zMd6VcXndutCJ83Ztq6U4xOod5+JVTrQbHcbudFNvTel6HBySHraiMOVIgu2p/CpXKfQSm88szddf8AN6acgyTDoA0v6xuxNkHr39KBSYwDRaxMYT1qkcS9gbGzN0haJhGqqbhrgBRca6f3NMnCkkbYdW7aEdiK5yuLNq3wmaPFfkYgHcdDXSjweug3aOn4jNAuxqjPmnN18x5EbGkT/wDtMdzWxzQnrT84i0xkfieTlHvOV3Ucg5b/AAqTbmZiSx1pbzLmxTeLVuhH7Pf5VvgYXkblS13awZzyoNLkluwpjg4QUCyyu8h1eRfAgQfEEB1t1LG21TbtV6DQAwPCJaRVWaAodSF96zaG1msLg+VHeJskXCwRoLkszOS3h0CgDljGy67m506UPx3GMOXK0eCCyTHQynxKnTQ/tHfXb1pdy3MpZ/eSTO0jswuzG5228h5CmwV8iRz6JJF0vQ+eYCps0zAjwqNvv1oFLOetVz5lF0hUizBC08qRICWkdUAGpJZgNB86+iuM83GDigw8NrqqRqLDRVAUaW02r584SgaTH4VFtc4iEDm2+MHXyrsvtABfHeBSTYC+4texsO+u9eXKXtl4KyzwvhubFSTtq/uVjve5tz8x+w+lNGNfwg/X8tKC4L/4ygsbGRT4eyqd/wARQbM+M+QlT/12r1PFxucU0ZM+pMHcaZRBiP8AUHK40Dj4h01t8Q8q5VmOVmFiN15ioexAJGttdj5U35pxrMGJiK/O1/qdqXc6z+TEf6pDHltpsNeYnTS+lW8mGOv2Li5L+wKWpFNVxUyS9681M0lppjy7XIrTB42RWuoF+x7ViN2rMTMeXlBA1udNfrv8qs5trbFoL4vPg6gO5Y9QCAO+w3+9TxZswjv4wgNzyoeRb6C5PXzpayrHJDJztEs1tlkvyg9yAdfSm2fMMVmIEWHjcxdQiCOO/XmI8Nh5ms2PxozTlf8AB0ssovr+SphuJ05xo9wdDpY/Lp+NM2dSrIqkDUrc+lDMLwrhsH48XMsjjX3ceoB82O9XsNm0eJDCJbcjXVd/CdCPzqmTxvjxpvT+gRz85NL/ACK2Kj1oViY6Y8ywpDG9BcUtYkzUgW1ZW7LWU/Jg4jbjsaQKW8Zj2NZWVvyPREHoxZrGmXAZQgAJ1r2srPDbCTYufkFlFB58STXtZWxClfmqRGrKyuAWUetTJXlZUcoyPRJUkT3Ne1lZhh/4ahBiPNciJGcC4Gm5Vbg8tz1saSOJOOZ57xraGL9xL6+bsdXPrp2ArKyqSegCsTR/ITaI/wAx+1ZWU/if9gsuiLEG5odPvavayjm7ORXVyrAqSCCCCNCCNQQe9fSOT4kTYXCTOo52wt2OmrALre3lWVlY32VgIHtJ4pljzGAaFES6ra3+qpRrsN9/woBnWL0AtqdSevpWVler4baxyM+X+oXJTU2XZcJHAJIHlvWVlYPIkykAzJlkRUIEC3crzD4tATck77UtOtjbzt+VZWVLC7TK5DRnttW2G1OteVlU9khx4anghVjJhlma4IYnl36HQ6elq04g9oGIce7W0abBU0UD0FZWV7DfDx+UdMxcVLLsUVmaR/ESfWug8M5csVnXfXy2IB+t6ysrwMkm3bZ6UEkiXihAGuBvSZjd6ysoewopWrKysrhz/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7046" name="AutoShape 6" descr="data:image/jpeg;base64,/9j/4AAQSkZJRgABAQAAAQABAAD/2wCEAAkGBhQSERUUEhQVFBUWFRQVFhcUFxQWFRUUFBQWFBQWFhUYHCYeFxojGRQUHy8gIycpLCwsFR4xNTAqNSYrLCkBCQoKDgwOGA8PGiwcHyQsLCksKSwsLCwqLCwpLCwsLCwpLCwpKSwpLCwpLCkpLCksLCwpKSwsLCwpLCwsKSkpNf/AABEIALUBFgMBIgACEQEDEQH/xAAcAAACAgMBAQAAAAAAAAAAAAAFBgMEAAIHAQj/xAA+EAACAQIEBAMGAgkEAgMBAAABAgMAEQQFITEGEkFRImFxBxMygZGxocEUI0JSYnLR4fAzgqLxssIkY5IV/8QAGgEAAwEBAQEAAAAAAAAAAAAAAQIDBAAFBv/EACkRAAICAgICAgIBBAMAAAAAAAABAhEDIRIxBEETUSJhgTJxkcEUM0L/2gAMAwEAAhEDEQA/ADGYYPmjI8vyrk2c4IpIR5075px/Emim9LGdTCZfeDrQns0Y3uhZatkasdOtRmapljJI63gQCorkmpUFcciWVtKjji69K9newqCbMPDy1SEU+yeWddFuUKRvXqqlt6rYbL/eLcHWq7YNgbGrcYfRD5JFv9GRm3ovHwgGW4NLyYYg0/cJ41QtnO1asXwVUkZMzy9xAOA4dKSj1rouW5UFUEkULbOoS5Gg+lEsLmgNuo8vzFJk4f8AkaEppbCXvQuw/AVNLi/Dt9qoY+XlW69a8wWLVhZt/pUmqKXZtisyUry3Ck7f91Xw8TrqwuPIVax+VpKO3nVrAgKvIenfUH+lcugVYt8U4FJI7jeuV4/ClGrt+OwiMdfCfv6HY1znirJCrE20qGSNfkikHXYc9neegjkNdEkQMvTXyFfP2UY8wSg+ddu4czhZowb9KaLKzVqznvFOTcuIvbQmhGb4QKuldJ4yyzmTmA1FIWNi5k9KWWgRE9n1qbDSa1FiYrGtYmpGUix/4ffmXWrGIGthS3k2Ycotejn6Ytr3qkZ0qD8beyOdKC46OismKvQ/Ei9WTshJUCr1dwctU5RY1tBJrTRYo2ZfPTTls9I+XzU0ZbNtVWIxtRxy9OnQedZVOOXw/wCedZSUcfPjSE7mmbJsbzRFe1K1EslxPK9u9ZGUi6ZexDVXjiuavY7DEG/Q1pCAtSNnZo0OlSR2trXks99qqNe9APRM7Ch2JhNXPdmpmwRYU8XXZOceSKWWYlkYa0wywh7MN6XHjINuootlGOHwtWhaMhYbDg371Xw6sGsDaiT4Yk8y/wDYrMThecBgLW3A+4oOO7BYJxTkNTFw7JIbWHMp7/j6VSlwsfKCSea+txp+FT4XFiJQyN11H527Vy7Ooc1l51sNwP8APWsGXONSDVLBNz+JfX89aZ8HmCsoVgfnr/eqARWwjEVN725FFsJgkY+R2PnUk+ThdQdLUhzBuIwZZdvzFKOexMAVYXHS/T0P5U8xkrXuIgjkFmX6UbTVMJwPM8HqSKMcG8SGBwrHSmziTgwG7RD5Vz/H5W0Z2IrNuLNOOSejtkkyzwm2txXM54+WVkPc1vwjxaYyEkOm1EeJ4lLCVNj2qjfJAlDixMzvA2N6B3tT3mGE547+VI+Mi5WNLWgXRsJyNqsQ4896Hg1sgodDqTYxYbEXqZ2oTgyaK9KtHYskUMUKgjNWZxVYDWnIhjL5KaMtkpQwTUy5bLtVl0BjbBJ4fp+de1Ww8nhr2lFOFVNhlPMLCnDKfZ1I9i+gp2yngOKO1xc1kHoUWwrNhwSNQKBSJXXszyZTEVAtpXNcTljBytjvSSRqxvVAtIqkGFN6ZMu4Qle3hNNWW+z+1i5tQUWx3KK7EaDKCRtRLBcPyNoFP0roJweGw48RBPnQ7EcT30gjv5nQU6x/ZN516FGX2eSO1zZfWp4vZwqm7SAf551cxmdG/wCuxAT+FN/woc+fYT9oyv53Aqy0qMzduxgiyfDRpb3mo2OmlC5cMly0bxsbbBgNe4DfahT5rgW3Ew9CtVcVNgzqksoP8SXH4URS7NhlYtzeE9mVgAQOgHShZy3UqzBT0JuVP+4bVBhGeSQRxOz323Uf8tqOYTBFwwCgOosw6nubdCO47UoS1wzNYFDqRpofobjpTTAgJ6Ad9fxpbyjBpHIqtIqF9w3Nv0AIBB779abYMIbaFD/uH504AjgoP4x8rkW8zRYQHkOoNhqAbjT7ULwmDfYD6EEHy0NEYsIwub20se1TckgqLfRGsIY9j+B/pXrYcHz9ND9OtK3EnERwx5UAYgbkkD6irPC3FgngLuw5lNmHUdvI0sZKXQ0oOPYUmjA3sR+NCs+4MXEQhoviUUB4s9oBuY4AOxc6/wD5HSiPsj4kMxmickkHmHMbkg6H8QPrVJR1sRHM8zylo2IIIYVHHm7qvI2ort3FHBKYi5Gh6Htf8r2+prkud5A0DlJFt2Peov8AE1QmpaZfyHFpJGVbp9jStxJguVzap1iZNVNQY/EGQeLeusM4UArVYgrR4ta2RbUGJB0ywJLGrsE96FsakgktVsekdN2wlKKr8tSo9xWpFMyTJ8NR/L2oBh6N4A1SLANeFfw1lQ4VvDWUWLQ6JEAB6D7VusROwonHlwABY9B9qHZrxRh8MPEwv26/SojWSJlRbeon4cgQ8z2vSNmPtjsxEa6UsS8fSTyfrWITstBo62dSx/FcEPhjHMfKlvMuKZn1LCJfM60nTcRMdIUt57t9elUJMPJIbyOfuaDkkFQlIL43iWNTpeVu7bfSh8ma4mfQeFfLwi1YmWqo0Gvc6n+1X8PAb7dL0jm3pFliS2wXFkl7mR9Bqegt61SxOOjTSNAbftML/Qf1oniXL35QTGp6buw3J8qXM1cs1wtl6dh5U6VIlJ/QWyzMYWcLIoYMQD4VFr6XFqJp+hRSNHOl+UkEjmGxte6n8qU8nwxeeNe7rfyAN2P0Br3OMT7yd2HVifxo8tWIOuHfBRyBsM4B/wDskI/9Rb60w4zNwOTniHNYHnVkbnU6jXr0NxrpSPwbkbySKwQS72W/wkEauCLAa6X3ptz/ACp4nWOxIVFW4UgXG/kNennVYOL0wcWeY/NIJWDSJMpBBBVVJFu5HxfPWieG42wa2uzeYZSL0Dw+RSPqBYVO/BPvB4zYdz/U1Rx+gDRDxTC4vAwI+3lc/ehuY8XyljGG0I6d+lqTc0wa4RgkUwe6m/KynlN/hPLtcVmHxoazbm1vnXn5L5bNuNriVs5xkjk8zE+tDsNjnhf9W24s3z/OrEcLytbfX87UQzLhB1VZBqN2GzWGpt3NqCdPRzxuSsHE31pg9mOL9xmSA6CUMo82PiF/mv40tpjUOxIAJHi3362q7l+OWOWOQHWN0cfIgn8L1t4uS0Y+j6YYXFcw9r+GuYiunhdjbsOU7fOjie1PBEDxt03RtNdqUfadxNDiI4v0eYMPGrgXBtdSAQRfp+FI8UvaOsS8tiaRSUHNy25h1APX0qPFID0saLezicLjlB0WTmQjfcXX8QKP8a8JckxKCyvqO1zuPr96zyi4lVNtUc9kwYOtV3gtRWWEqSpGoqjKtcnoeLBckZvWCMirsp7VUe9NGzmi1hjVopQ2I2ojC9xVEIySEUWwLULFXMLJTpijThpfDXlUsPNpWVQ4i4h9rEsvhj8I8t/rSJjM0kkJLMTThkXswmlsZPAPPf6f1pkk9j6EaO1/QVntsWjkFjVnDEE11JPY8Ahu55tbWGnlcVz7PeH5MLIVZbW+luhB6igjg7guWT4NF7Cwt/hqymCN9dhSvgMUQQymxFNOV49JLAnlYnYn8zpapzg1tGvHkT0yzh8Pc6C/ftvVguiWErKvN8ha+3zP2otl2ThmVbgs2yrY37m+wGm9F5fZ07zNIJIyeUKoIPh76/namxPjs7K/QJyHIImuwYMlyQota/XXtU3EWUQLE3OFCgb2Fq9n4cmwLc6a3Ov7j2N7n900rcaZy05Lz3iQNZYho0jAeI+Q89ta1QyRd0jLJNC7h8Mkd3Q2aYmKHm/ZQm0kh/8AEepo5wP7NBjWkZ5QIojyvyq3OznUKL6dLk3PSkubGmV+Y20toNlUfCo7Cu8ezTIXwuWOzMTJOpn5dPBdPAovuSLH51myS1oMVbB2WyjAyGLDQIUUAsbkyNc+Isx7WFh50efif3pcRWdgof3RAuo0uWPSvMtGDVGdWXnlAJudfEtwovrob/OkDK8QZMxURtZVY87L4botyQT1GlYEpPcjb+PpD9nEPvIH92fdMUuCuhDdTa1c1w3s7xeJPPJPzx3tzM7kn5WNqbsVmvJA2IkIVGaREudGiXQtyjudB3oRFxlI0HJGpgitoW1kcdTbpc/4a1+J8mSXFK0RzRil+zMw4NwOHw7ISTKRowJLc1tLKOnlQfJeHIhGf0p+Rubw8mvh6HT7VM+LA1G5/abVv88qpzz3Ght9z617T8GEtyM0Mrh0EIYosO36gBzrYyWWp8HPJaR53RmYWCjZQdwooByhQWLWH1JNRYecu1lvYbk1Ofgw6i6ZePlyXaA+bYXkfmUeF9vUaH7UNYldQNKK5zjwfCq3VdiaoOCFva/yNqyqHD8W+iU2pO0epiLD+9E8hRJMQiytypfxEmwt5HvQMNareUZs0EqyKEYrqBIvMp9RTqberoTo7A/BQlVXhYxyxW5JLAMwA5lLAAeIaC+t6zKOJWxd4J0vPCwN1Gki35WFuh28vSkmP2o4oX1U325iWC9fD2qnw3xO8WPTEMRq3jtoORtG0+d/lUMWKcYNZZc39lJyi3cVQ/cX8JlVMgH9R61zvFQWr6Mx2FWaLuGX8tDXDeJMsMMrqehNvSoyjQYsV5FqlMtX5tKqSignRRlcGrOHlqqRW8bU9iBdDepoWqjBLVlWp0xQxDNpWVSjl0rKqmA75HEABp0H2rWTEquhIF+5AoVxdxKmCw5kbU6BFvYsxG3p1NcEzriifFS88jk9gNFUdlHSoN0A+l1saC8T8Jx4uMqwAYfC3UH8we1c94a45xKxoOdZAoAKsNSBpbmGt7dac8i9oKSsRMvuheyk8xHW/MbWG29dyK/FKrOMZ7kMmDmKspFjr2sdiD1U1AG2Za+gOKeFY8dDbQPa8b+vQ91P964JmmVvhJmjkUixtY9D/mx7U6ZFjpwBxCA/IxPMRYefka65lWEHxa6jbpXzUjlWDKbEagjTbb/uut+zbjaTEMIHkUONufdwNwP4utuvSg1Q93o6qIVZSGAN++tce9o/ssdpXxETF1NjysW8AAPhW37O3pXWHntvf5C9SQYwHTelTQuz5GxOH92SpFjcg+vaup4L2te7ih8N/CqSAdhbb5Cug8UcA4LMCS68r7c8dlbTv0b50k472Ox4RXlaVpoQBdSnjGu4K6H6VKdNFYJpgXK+CZMZK88U8aLzsyKSTIVJJDcoFh1G99KptwLioyzAqUHOSwYgW63+lPns9yfCJzSQSFmsVZGPw2O4WrnG0keHwbqmjSvr6HxN9bD60uKLyTUfsvLjFNnMEjNkMzGQoAsaHVEA28O19TVLF5gS4G+tz+VeYrHakD0+u9BRibsT3Jr3nKGFKMDz3ctsMTZh06n8PKo5MbYa69h38z2FC45rtc+ZNSxTa8x66AeQ+1L87Z1F862Lm57fYAdq2OK19zEC0jaFU1PpehbTPLII4hdmIW46kmwVe1MeMhjwlocKeaVRaecftSn4kjPRV2v11pfmbfGH+Qpe2eLwtFEpbHS8r/swRHmf/ew+H0q5jeLy0KwwwRxrblFwCQPL+tBRhrDmc+v9z1rz3630rlgS3I7n9FWfKFOxsfzoTjcC0Z79dKPO9VJyPWhlxRrWgJgMy1JHPatcTHY+VMnAeS4bGynCzs0UkmsEq6gOoN0ZDowYbbG431rz7aY52n2T8Q/pWACMbvF+rPewF0P00+VCvaBlPOgmAsR4WHYirPAns5my2RnGJV1YWZBGwvbVTctoRUeYYmSQzLLY6nwjQDpQlsMTkeNisaoMKYs3wRUkGgEq2qCZcpuK0BqaUVAaYRlmJ6vRvQpGq3DLTpgYRV6yq4esqlgDHtU4hM+MaMHwQ/qwP4hbnP10+VJsOpo1x1lrQ46ZGv8AGWB7q55lP0P4UHw0evc1Hs4ZMmdk5bC5J2736V0DLMoaZljjWzMAzEjRF6n8q53lLOHXZbmxLaKAdDc9Bau58GwCNFcSh1KWZr3uQRY3vcDcAUYwfbNayqMHT2X8rwQhKxgmwB+Ik3PpQrjvghcbESoAmUeE/vD9w/keho9jssLTrLz2VVsFA8Ra97l72tbS1u9Zic1VI2kszKgueUEk/wAt7XoznGLW+zJTez5lmhaJ2jcEMpIIOh0raCVgwZCVdSCCNDcajUbG/Wuk+1vJ4ZfdYmF099Jygxg3kkBGjBBck9D8qGcPeyPEy2fEsMJGbW5xeZv5Ihrf1owmpLQrVHQPZl7QP05DDNpiI1uTt71Nuf8AmBtceYPem7OsI7wSCI8svKeQj94ageh2+dckzr2dYnAyDF4ISMsRVlZwBJdRdi6LryHUXtexNx1rq3DefJjMOk0enMLMvVHHxIfQ/UWNCSrYUzmmQ+0j3biPEgowJVgQRysNwSa6TgM/imXRlII2NrEVyX264dY5IiGDTMZJGYqAyw+BYoyRuARIQTrqaTOF8xlVXkMzKiW8Ki5Pc66KouNfOk4v0V+RP+o7xheDsFFI0sKtG73uUY2PMbkAG4HypJ9q8whMac3MCpcA/Fe9tfLzq/wbl2Y4k87fqYLXV5b87325YtDb+IkDteqXtN4DmWJ8XJKshQItlDDw3sbg7Wv0q/jKsl9M7JJcaTs5SJ7nXfU/M0NWSxPzq2PiofJuafJJmcsCXw/fufKp41Y+p/AdvWqUbW1PTYVcSQgX3ZtB5dya6Dvs4JwQvhykugJuqHqGI+L5Am1XFsijq3boPNj+VBcK3MQ0rFuQBUUak22FqszyyHXRPXU/9+dacMuKcgS3ouySkeIm7dCdl/lWqZl86plTfxEn1rxpK6WWwUWzPVaeWoTLUcklRnlsNGTaisyzGtDKki6Mjq6+qm4+1TZVgzPNHEpsZHVAbE2LG17CnHMfY1iUJ91LDOR0Uuh/5C341JRcto5tI7dkvEMeKw8c8Z8LjbqrbMp8wbiuYNxUJ8RimXURzMFA/ajHhv8A8T9a51iYMbhbxN76EBr8oLqvN3BBsemtacOZp7nEBifC11b0br9anJNdjpnSczwgmj5l7XpIxeXkE3rp3B2T+9jdGO3w/wAp2NK3EeB91IytupIpZJLZWL9CVPBah7ijWLN9qETrSoMkRA1NG9V63RqIhfR6yoo3rKoAJcQZ9LjpA85XQcqhVAst72vufnWmFhVR4f70OSSrEGI1p4UhQtGavZfm8kDh4WKt5bHyYbMPWpMi4ZxOK1hiJXrI/giH+87/ACvT9kPsoj0admxB/dS8cA9X+KT5aVZzSQC9lHtBWeNQkUk0x+KKFS1jsbsfCo8yetE2yzF4nwzSDDRkWMOGtLOVOlnmI5I/kPnTDl2SJEgRQqIP2IhyJ87eJvUn5USjUKLAADsNBXnzwwnPnJWxuTqkAck4Piw3+hGkN93H6zEN/NM17fK/yo7h8GiG4HiO7G7OfVjrW5ktvWvvL7D5mqim0radqT8pbB4aadYmCFpFaTxErzSGyKo2Gt7AefQaNUp011ri/Ehb9IxDvzAtORFJGxBiKrZLpaxFtNfOm9bGSsn4+9nONzDGvIDEkPh5ZGcnwAaDlAvfc/OjPAvsxw+DlDtJJJIEZWVuQROH38FiSPUmpuBuNb4ZjPzcsLJFIxU+F2BsD3BK29WHemD9PD2cA3vzKBa4vsP6/OvFy/8AMeWoSSS/Xf8AJohCMl0G8VmSwgEqbE2JFrXPcnvUGaQricO6NYo6kEb30qL9La3iUEfj9DW36cp02PY70svK8nBPnPcf0v8AZ3xRapdnyvNDyzOv7pYfTSqE0Z5gBqToPXpTdxnkRw2OnGvKxLqW1uG1OvXW9LXvTG6uN1YMPUG4r31OOXGskenszOLi6Z5j8jnhsZIpEB2LqRfrUHvydFHSusJxyuIw8MeLtKbFJPCFI5vgLdCwte1ttbUIzDEoruYII4Q4IYgczkHS2uiX11Gp8qeONvSYHoVstwgjj94/xt8I/dHf1NQyTdTVjHS66mhsstaMjUFxQi2Y8tQs9as9aF/n9qySkMes9Ru1eFq8qTYRo9nNhjkkYAiMM9jte1h+JroeY8YMG8ZMLXKqy3eM9RzNbT1BNc14Ubk539F+W5/KmKDEcwYRsQp0Zb8ynXcqSOX1Fe54eNLEn7MuTcg/jc5OIi5ZNHFxfobd+48/OudZ/lQTlkjvysSGH7rjf0/zvTZiMKwjLG3MCAfGznltYbkgAbad6AY1y0bqTv4rea6X/Ch5UFKNUHG6HPgHiwRrG7baRP8A+pP4UT9peGVisqW8Qsbfga5fwrmAVyj/AAuLH16Gm2fFO8QRjcLoL+W1eDJ/jRsX2Kk41qhiBRLG0LlNLEq3optWA17JWlOSLcRrK1hNeVRLQR2yD2WYqazSgQIbayfER/DGNT+FdO4c9luHgsfd+8cftzi4H8sI0+tPUOEVdQNbDU6nbuda3aW1cSIIctUW5vFba9uUeiDwj6VZMgFD8RmgGg1PlVCXHM3Ww7Df60eLZwZlxwG5+Q/pUYxRO2g+p/tQiOUCrcU9HjRwSj+p86nBqlFJVgPpSs4p5vjQiEk7VxPiHPi8rIpsrMbgbG51vTj7SeI+Qe7B161yT9Iu960RSjHYDpvC+fStz4R4RJhOQe9dRZow9lDu3U31vv4fKosdnOKy+SSNgkkcYuZeYDluPArjcO2gAt4r6bGwngPidf0iTDP8Myob92VSrK3kUJI8x51b9p2SMcLz3VpFUKXDC7xI3MoIG5Xe5/eNTnFO6KwyOPRdwXtMLjUrc260YXitWGtj5iuF5Ay85WQXuPCbkWPr2p0kyFUi52d10voxI8ta83L5WPFLjNdm/GnOPJBf2hYg4mKMRKXk5woAFzY/elDMeDniTmffrRzh6ZosRhGDP+sn92eY3Upym9h9NafOLcGrxuANVvXfNyiuGl9BWOLk7WzjHEeYM8cSe6McaKLHlIMrgWMhIFr1tFdIxzEljqxJufIfIUyxZ2BhGw7C56XGnJzfhtShmGJuTXseO6j8jPOzRUZcUVJ3uarsak5CaikZR5n8KjJt7EI7XrQntXpJb/NBXrCw0+tSCR1lZWUDhpwWE5IYunvA+v8AGDpf5aVHHMUNx9R/mtaQ44C6EWVwrJ/C6jQ+h2qf9ojpf7619DjpxSj6Mr/YXynG8w5NBcFdNzfS9vnS9jcTyhu4uPnt96uuDGbi+416a7fagueS3kI/3H1Op/r86z+bJqI2NbB8UnKQR0roeEx4kgV+raH+aucmmThTH/FE2zC48mG1eG1ZpTJ8zSgcpppzTBsF1HS9LOJTWki/RQqtUdSGo2qgpLE9ZUIrKbkcfXkuZaeHXQfah80xPxH5DaguVZyZiWUHksLE97dPKrk+KAqyiTJJJQKozY6q+Jx4oXNjdaqkcGFxlXsLjKWI8XRHDYkd6LiAao8WBUGNzxUB1pTzjiqOFdW17Df6VzzOuOHkJAJA7DU/0FJSXYTfj3MWfFM17huXl9ALflSyxK/EQn/l9Kjnx8kh00v16/NjR7IeDw9nlu19lBsCfM70m5vRwuNjeVrxcwOg5jv8raCn/g8yJCPfWkQ89gPEQsikMPM6kj1pmyfhmIxiKaGJogSQpWx16hgQVNE8s4cTCD3cb+9RyeTn8LC2pjJAJ1B3Gp5fWmScXs45Bm2RHDyCRPHC1wGH7LdVbt3H9qilzt+UAkuFPhjJPIPM9/Suo8VcOICUVQBIl2QbXuRcdmBFwa5BmOWyQyNG3Q6E9R0NQy+NCTU2UjllHSL+Ez6VsTh5JWFopFKKoAVQSL7fKu54sAYZip1k1v5MPwr53UHYany3rqScTk5Utz47iI21tobm/oKi/HtxjBV6NGLLSbl/cT8+xQ5iqfCNLjrbz7UvyyqPM1fxcRY1UOXjqfkK9SUGkoxXRjcuTbYOlxDNoPoKz9Htq30G9EJCqDQWro/CXsoR8KuMxcljIoeFFK2VW+FnLbnyG1Zci497YYq2cr/R3LKgGrEBV63Y2W/qaYfaFwyMDPFANSMPEznfmlYv7wjyuLegFNGScLoueQICXWOP9IdiBZmQG3L0A5ilNXtR4JbHKssJHv41KhTYCRL81gejA3tfQ3o44OSsWclGVHBLVrapcTh3RirqyspsQwIIPYiowKk0MW4dV8/yG1HYCXCsdyov6jwn7CgES96L5fjQNG26HtevS8TIoyqRLIrWgnGnvI2Q/ENV8wOnn/eljNl8d+6j8NPyo3PiSj3U2IN6sPlsOLFwfdynY38G/iuvT5eVaPMipxdehMemJxqbB4go4Ybg3onmvC80DG45lFvGPh10t5G+hFR4Lh+R9QpAva5va/nXgto1cWOuMxKywoepFxbUbai9KWPhsaaMuwBSP3RN2+JfI9vn+dUc2y0g6i396n7tDVXYpMtRsKKT4W1UpY7VQNFYGsr0rXlGhbPpA4tIk5UFhYfag2LzXzoVi8186B4zNfOvQUUiQaxGaedU3zMd6VcXndutCJ83Ztq6U4xOod5+JVTrQbHcbudFNvTel6HBySHraiMOVIgu2p/CpXKfQSm88szddf8AN6acgyTDoA0v6xuxNkHr39KBSYwDRaxMYT1qkcS9gbGzN0haJhGqqbhrgBRca6f3NMnCkkbYdW7aEdiK5yuLNq3wmaPFfkYgHcdDXSjweug3aOn4jNAuxqjPmnN18x5EbGkT/wDtMdzWxzQnrT84i0xkfieTlHvOV3Ucg5b/AAqTbmZiSx1pbzLmxTeLVuhH7Pf5VvgYXkblS13awZzyoNLkluwpjg4QUCyyu8h1eRfAgQfEEB1t1LG21TbtV6DQAwPCJaRVWaAodSF96zaG1msLg+VHeJskXCwRoLkszOS3h0CgDljGy67m506UPx3GMOXK0eCCyTHQynxKnTQ/tHfXb1pdy3MpZ/eSTO0jswuzG5228h5CmwV8iRz6JJF0vQ+eYCps0zAjwqNvv1oFLOetVz5lF0hUizBC08qRICWkdUAGpJZgNB86+iuM83GDigw8NrqqRqLDRVAUaW02r584SgaTH4VFtc4iEDm2+MHXyrsvtABfHeBSTYC+4texsO+u9eXKXtl4KyzwvhubFSTtq/uVjve5tz8x+w+lNGNfwg/X8tKC4L/4ygsbGRT4eyqd/wARQbM+M+QlT/12r1PFxucU0ZM+pMHcaZRBiP8AUHK40Dj4h01t8Q8q5VmOVmFiN15ioexAJGttdj5U35pxrMGJiK/O1/qdqXc6z+TEf6pDHltpsNeYnTS+lW8mGOv2Li5L+wKWpFNVxUyS9681M0lppjy7XIrTB42RWuoF+x7ViN2rMTMeXlBA1udNfrv8qs5trbFoL4vPg6gO5Y9QCAO+w3+9TxZswjv4wgNzyoeRb6C5PXzpayrHJDJztEs1tlkvyg9yAdfSm2fMMVmIEWHjcxdQiCOO/XmI8Nh5ms2PxozTlf8AB0ssovr+SphuJ05xo9wdDpY/Lp+NM2dSrIqkDUrc+lDMLwrhsH48XMsjjX3ceoB82O9XsNm0eJDCJbcjXVd/CdCPzqmTxvjxpvT+gRz85NL/ACK2Kj1oViY6Y8ywpDG9BcUtYkzUgW1ZW7LWU/Jg4jbjsaQKW8Zj2NZWVvyPREHoxZrGmXAZQgAJ1r2srPDbCTYufkFlFB58STXtZWxClfmqRGrKyuAWUetTJXlZUcoyPRJUkT3Ne1lZhh/4ahBiPNciJGcC4Gm5Vbg8tz1saSOJOOZ57xraGL9xL6+bsdXPrp2ArKyqSegCsTR/ITaI/wAx+1ZWU/if9gsuiLEG5odPvavayjm7ORXVyrAqSCCCCNCCNQQe9fSOT4kTYXCTOo52wt2OmrALre3lWVlY32VgIHtJ4pljzGAaFES6ra3+qpRrsN9/woBnWL0AtqdSevpWVler4baxyM+X+oXJTU2XZcJHAJIHlvWVlYPIkykAzJlkRUIEC3crzD4tATck77UtOtjbzt+VZWVLC7TK5DRnttW2G1OteVlU9khx4anghVjJhlma4IYnl36HQ6elq04g9oGIce7W0abBU0UD0FZWV7DfDx+UdMxcVLLsUVmaR/ESfWug8M5csVnXfXy2IB+t6ysrwMkm3bZ6UEkiXihAGuBvSZjd6ysoewopWrKysrhz/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7048" name="Picture 8" descr="incidente stradale"/>
          <p:cNvPicPr>
            <a:picLocks noChangeAspect="1" noChangeArrowheads="1"/>
          </p:cNvPicPr>
          <p:nvPr/>
        </p:nvPicPr>
        <p:blipFill>
          <a:blip r:embed="rId5" cstate="print"/>
          <a:srcRect/>
          <a:stretch>
            <a:fillRect/>
          </a:stretch>
        </p:blipFill>
        <p:spPr bwMode="auto">
          <a:xfrm>
            <a:off x="-1" y="0"/>
            <a:ext cx="3605735" cy="2348880"/>
          </a:xfrm>
          <a:prstGeom prst="rect">
            <a:avLst/>
          </a:prstGeom>
          <a:noFill/>
        </p:spPr>
      </p:pic>
      <p:pic>
        <p:nvPicPr>
          <p:cNvPr id="87050" name="Picture 10" descr="http://www.distretto5.it/wp-content/uploads/2013/04/1.jpg">
            <a:hlinkClick r:id="rId6"/>
          </p:cNvPr>
          <p:cNvPicPr>
            <a:picLocks noChangeAspect="1" noChangeArrowheads="1"/>
          </p:cNvPicPr>
          <p:nvPr/>
        </p:nvPicPr>
        <p:blipFill>
          <a:blip r:embed="rId7" cstate="print"/>
          <a:srcRect/>
          <a:stretch>
            <a:fillRect/>
          </a:stretch>
        </p:blipFill>
        <p:spPr bwMode="auto">
          <a:xfrm>
            <a:off x="3598203" y="0"/>
            <a:ext cx="5545797" cy="4725144"/>
          </a:xfrm>
          <a:prstGeom prst="rect">
            <a:avLst/>
          </a:prstGeom>
          <a:noFill/>
        </p:spPr>
      </p:pic>
      <p:sp>
        <p:nvSpPr>
          <p:cNvPr id="5" name="Rettangolo 4"/>
          <p:cNvSpPr/>
          <p:nvPr/>
        </p:nvSpPr>
        <p:spPr>
          <a:xfrm>
            <a:off x="251520" y="4941168"/>
            <a:ext cx="8584401"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L’ESALTAZIONE ELIMINA</a:t>
            </a:r>
          </a:p>
          <a:p>
            <a:pPr algn="ctr"/>
            <a:r>
              <a:rPr lang="it-IT"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 PRUDENZA</a:t>
            </a:r>
            <a:endParaRPr lang="it-IT"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87052" name="Picture 12" descr="https://encrypted-tbn2.gstatic.com/images?q=tbn:ANd9GcTSSpzOL2JWG1J7_PvQnEmId6TyPoVT42HWgjOP7qwJqh6b3ySa">
            <a:hlinkClick r:id="rId8"/>
          </p:cNvPr>
          <p:cNvPicPr>
            <a:picLocks noChangeAspect="1" noChangeArrowheads="1"/>
          </p:cNvPicPr>
          <p:nvPr/>
        </p:nvPicPr>
        <p:blipFill>
          <a:blip r:embed="rId9" cstate="print"/>
          <a:srcRect/>
          <a:stretch>
            <a:fillRect/>
          </a:stretch>
        </p:blipFill>
        <p:spPr bwMode="auto">
          <a:xfrm>
            <a:off x="2771800" y="836712"/>
            <a:ext cx="3384376" cy="3877931"/>
          </a:xfrm>
          <a:prstGeom prst="rect">
            <a:avLst/>
          </a:prstGeom>
          <a:noFill/>
          <a:ln>
            <a:solidFill>
              <a:schemeClr val="bg1"/>
            </a:solidFill>
          </a:ln>
        </p:spPr>
      </p:pic>
      <p:sp>
        <p:nvSpPr>
          <p:cNvPr id="16" name="Rettangolo 15"/>
          <p:cNvSpPr/>
          <p:nvPr/>
        </p:nvSpPr>
        <p:spPr>
          <a:xfrm>
            <a:off x="2771800" y="0"/>
            <a:ext cx="3456384" cy="836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2771800" y="0"/>
            <a:ext cx="3456384" cy="877163"/>
          </a:xfrm>
          <a:prstGeom prst="rect">
            <a:avLst/>
          </a:prstGeom>
          <a:noFill/>
          <a:ln>
            <a:noFill/>
          </a:ln>
        </p:spPr>
        <p:txBody>
          <a:bodyPr wrap="square" rtlCol="0">
            <a:spAutoFit/>
          </a:bodyPr>
          <a:lstStyle/>
          <a:p>
            <a:pPr algn="ctr"/>
            <a:r>
              <a:rPr lang="it-IT" sz="1700" dirty="0" smtClean="0">
                <a:latin typeface="Aharoni" pitchFamily="2" charset="-79"/>
                <a:cs typeface="Aharoni" pitchFamily="2" charset="-79"/>
              </a:rPr>
              <a:t>Non tutti quelli che vengono feriti da un autista “fatto” muoiono.</a:t>
            </a:r>
            <a:endParaRPr lang="it-IT" sz="1700" dirty="0">
              <a:latin typeface="Aharoni" pitchFamily="2" charset="-79"/>
              <a:cs typeface="Aharoni" pitchFamily="2" charset="-79"/>
            </a:endParaRPr>
          </a:p>
        </p:txBody>
      </p:sp>
      <p:pic>
        <p:nvPicPr>
          <p:cNvPr id="87042" name="Picture 2" descr="http://life.style.it/CACHE/users/a/anemoneviola/Image/cartella%203/post%20incidente.jpg"/>
          <p:cNvPicPr>
            <a:picLocks noChangeAspect="1" noChangeArrowheads="1"/>
          </p:cNvPicPr>
          <p:nvPr/>
        </p:nvPicPr>
        <p:blipFill>
          <a:blip r:embed="rId10" cstate="print"/>
          <a:srcRect/>
          <a:stretch>
            <a:fillRect/>
          </a:stretch>
        </p:blipFill>
        <p:spPr bwMode="auto">
          <a:xfrm>
            <a:off x="2771800" y="0"/>
            <a:ext cx="3486150" cy="4725144"/>
          </a:xfrm>
          <a:prstGeom prst="rect">
            <a:avLst/>
          </a:prstGeom>
          <a:noFill/>
        </p:spPr>
      </p:pic>
      <p:sp>
        <p:nvSpPr>
          <p:cNvPr id="18" name="Rettangolo 17"/>
          <p:cNvSpPr/>
          <p:nvPr/>
        </p:nvSpPr>
        <p:spPr>
          <a:xfrm>
            <a:off x="2771800" y="0"/>
            <a:ext cx="3456384" cy="836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2771800" y="0"/>
            <a:ext cx="3456384" cy="877163"/>
          </a:xfrm>
          <a:prstGeom prst="rect">
            <a:avLst/>
          </a:prstGeom>
          <a:noFill/>
          <a:ln>
            <a:noFill/>
          </a:ln>
        </p:spPr>
        <p:txBody>
          <a:bodyPr wrap="square" rtlCol="0">
            <a:spAutoFit/>
          </a:bodyPr>
          <a:lstStyle/>
          <a:p>
            <a:pPr algn="ctr"/>
            <a:r>
              <a:rPr lang="it-IT" sz="1700" dirty="0" smtClean="0">
                <a:latin typeface="Aharoni" pitchFamily="2" charset="-79"/>
                <a:cs typeface="Aharoni" pitchFamily="2" charset="-79"/>
              </a:rPr>
              <a:t>Non tutti quelli che vengono feriti da un autista “fatto” muoiono.</a:t>
            </a:r>
            <a:endParaRPr lang="it-IT" sz="1700" dirty="0">
              <a:latin typeface="Aharoni" pitchFamily="2" charset="-79"/>
              <a:cs typeface="Aharoni" pitchFamily="2" charset="-79"/>
            </a:endParaRPr>
          </a:p>
        </p:txBody>
      </p:sp>
      <p:sp>
        <p:nvSpPr>
          <p:cNvPr id="20" name="Rettangolo 19"/>
          <p:cNvSpPr/>
          <p:nvPr/>
        </p:nvSpPr>
        <p:spPr>
          <a:xfrm>
            <a:off x="3851920" y="4437112"/>
            <a:ext cx="1512168"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par>
                                <p:cTn id="15" presetID="55" presetClass="entr" presetSubtype="0" fill="hold" nodeType="withEffect">
                                  <p:stCondLst>
                                    <p:cond delay="0"/>
                                  </p:stCondLst>
                                  <p:childTnLst>
                                    <p:set>
                                      <p:cBhvr>
                                        <p:cTn id="16" dur="1" fill="hold">
                                          <p:stCondLst>
                                            <p:cond delay="0"/>
                                          </p:stCondLst>
                                        </p:cTn>
                                        <p:tgtEl>
                                          <p:spTgt spid="87052"/>
                                        </p:tgtEl>
                                        <p:attrNameLst>
                                          <p:attrName>style.visibility</p:attrName>
                                        </p:attrNameLst>
                                      </p:cBhvr>
                                      <p:to>
                                        <p:strVal val="visible"/>
                                      </p:to>
                                    </p:set>
                                    <p:anim calcmode="lin" valueType="num">
                                      <p:cBhvr>
                                        <p:cTn id="17" dur="1000" fill="hold"/>
                                        <p:tgtEl>
                                          <p:spTgt spid="87052"/>
                                        </p:tgtEl>
                                        <p:attrNameLst>
                                          <p:attrName>ppt_w</p:attrName>
                                        </p:attrNameLst>
                                      </p:cBhvr>
                                      <p:tavLst>
                                        <p:tav tm="0">
                                          <p:val>
                                            <p:strVal val="#ppt_w*0.70"/>
                                          </p:val>
                                        </p:tav>
                                        <p:tav tm="100000">
                                          <p:val>
                                            <p:strVal val="#ppt_w"/>
                                          </p:val>
                                        </p:tav>
                                      </p:tavLst>
                                    </p:anim>
                                    <p:anim calcmode="lin" valueType="num">
                                      <p:cBhvr>
                                        <p:cTn id="18" dur="1000" fill="hold"/>
                                        <p:tgtEl>
                                          <p:spTgt spid="87052"/>
                                        </p:tgtEl>
                                        <p:attrNameLst>
                                          <p:attrName>ppt_h</p:attrName>
                                        </p:attrNameLst>
                                      </p:cBhvr>
                                      <p:tavLst>
                                        <p:tav tm="0">
                                          <p:val>
                                            <p:strVal val="#ppt_h"/>
                                          </p:val>
                                        </p:tav>
                                        <p:tav tm="100000">
                                          <p:val>
                                            <p:strVal val="#ppt_h"/>
                                          </p:val>
                                        </p:tav>
                                      </p:tavLst>
                                    </p:anim>
                                    <p:animEffect transition="in" filter="fade">
                                      <p:cBhvr>
                                        <p:cTn id="19" dur="1000"/>
                                        <p:tgtEl>
                                          <p:spTgt spid="8705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21" presetClass="entr" presetSubtype="4" fill="hold" nodeType="withEffect">
                                  <p:stCondLst>
                                    <p:cond delay="0"/>
                                  </p:stCondLst>
                                  <p:childTnLst>
                                    <p:set>
                                      <p:cBhvr>
                                        <p:cTn id="27" dur="1" fill="hold">
                                          <p:stCondLst>
                                            <p:cond delay="0"/>
                                          </p:stCondLst>
                                        </p:cTn>
                                        <p:tgtEl>
                                          <p:spTgt spid="87042"/>
                                        </p:tgtEl>
                                        <p:attrNameLst>
                                          <p:attrName>style.visibility</p:attrName>
                                        </p:attrNameLst>
                                      </p:cBhvr>
                                      <p:to>
                                        <p:strVal val="visible"/>
                                      </p:to>
                                    </p:set>
                                    <p:animEffect transition="in" filter="wheel(4)">
                                      <p:cBhvr>
                                        <p:cTn id="28" dur="2000"/>
                                        <p:tgtEl>
                                          <p:spTgt spid="87042"/>
                                        </p:tgtEl>
                                      </p:cBhvr>
                                    </p:animEffect>
                                  </p:childTnLst>
                                </p:cTn>
                              </p:par>
                              <p:par>
                                <p:cTn id="29" presetID="1" presetClass="entr" presetSubtype="0" fill="hold" grpId="1"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P spid="20"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p:cNvSpPr>
          <p:nvPr/>
        </p:nvSpPr>
        <p:spPr bwMode="auto">
          <a:xfrm>
            <a:off x="457200" y="606425"/>
            <a:ext cx="8229600" cy="1250950"/>
          </a:xfrm>
          <a:prstGeom prst="rect">
            <a:avLst/>
          </a:prstGeom>
          <a:noFill/>
          <a:ln w="9525">
            <a:noFill/>
            <a:miter lim="800000"/>
            <a:headEnd/>
            <a:tailEnd/>
          </a:ln>
        </p:spPr>
        <p:txBody>
          <a:bodyPr rIns="45720" anchor="ctr"/>
          <a:lstStyle/>
          <a:p>
            <a:pPr algn="ctr" eaLnBrk="0" hangingPunct="0"/>
            <a:r>
              <a:rPr lang="it-IT" sz="4500" b="1">
                <a:solidFill>
                  <a:srgbClr val="FFC800"/>
                </a:solidFill>
                <a:latin typeface="Aharoni" pitchFamily="2" charset="-79"/>
              </a:rPr>
              <a:t>OPPIACEI</a:t>
            </a:r>
          </a:p>
        </p:txBody>
      </p:sp>
      <p:pic>
        <p:nvPicPr>
          <p:cNvPr id="74755" name="Picture 17" descr="Immagine2"/>
          <p:cNvPicPr>
            <a:picLocks noChangeAspect="1" noChangeArrowheads="1"/>
          </p:cNvPicPr>
          <p:nvPr/>
        </p:nvPicPr>
        <p:blipFill>
          <a:blip r:embed="rId2" cstate="print"/>
          <a:srcRect/>
          <a:stretch>
            <a:fillRect/>
          </a:stretch>
        </p:blipFill>
        <p:spPr bwMode="auto">
          <a:xfrm>
            <a:off x="1465263" y="2984500"/>
            <a:ext cx="6211887" cy="3468688"/>
          </a:xfrm>
          <a:prstGeom prst="rect">
            <a:avLst/>
          </a:prstGeom>
          <a:noFill/>
          <a:ln w="9525">
            <a:noFill/>
            <a:miter lim="800000"/>
            <a:headEnd/>
            <a:tailEnd/>
          </a:ln>
        </p:spPr>
      </p:pic>
      <p:sp>
        <p:nvSpPr>
          <p:cNvPr id="74756" name="Text Box 18"/>
          <p:cNvSpPr txBox="1">
            <a:spLocks noChangeArrowheads="1"/>
          </p:cNvSpPr>
          <p:nvPr/>
        </p:nvSpPr>
        <p:spPr bwMode="auto">
          <a:xfrm>
            <a:off x="2068513" y="4365625"/>
            <a:ext cx="2287587" cy="641350"/>
          </a:xfrm>
          <a:prstGeom prst="rect">
            <a:avLst/>
          </a:prstGeom>
          <a:noFill/>
          <a:ln w="9525">
            <a:noFill/>
            <a:miter lim="800000"/>
            <a:headEnd/>
            <a:tailEnd/>
          </a:ln>
        </p:spPr>
        <p:txBody>
          <a:bodyPr>
            <a:spAutoFit/>
          </a:bodyPr>
          <a:lstStyle/>
          <a:p>
            <a:pPr>
              <a:spcBef>
                <a:spcPct val="50000"/>
              </a:spcBef>
            </a:pPr>
            <a:r>
              <a:rPr lang="it-IT" sz="3600">
                <a:latin typeface="Corbel" pitchFamily="34" charset="0"/>
              </a:rPr>
              <a:t>MORFINA</a:t>
            </a:r>
          </a:p>
        </p:txBody>
      </p:sp>
      <p:sp>
        <p:nvSpPr>
          <p:cNvPr id="74757" name="Text Box 19"/>
          <p:cNvSpPr txBox="1">
            <a:spLocks noChangeArrowheads="1"/>
          </p:cNvSpPr>
          <p:nvPr/>
        </p:nvSpPr>
        <p:spPr bwMode="auto">
          <a:xfrm>
            <a:off x="5021263" y="4365625"/>
            <a:ext cx="2287587" cy="641350"/>
          </a:xfrm>
          <a:prstGeom prst="rect">
            <a:avLst/>
          </a:prstGeom>
          <a:noFill/>
          <a:ln w="9525">
            <a:noFill/>
            <a:miter lim="800000"/>
            <a:headEnd/>
            <a:tailEnd/>
          </a:ln>
        </p:spPr>
        <p:txBody>
          <a:bodyPr>
            <a:spAutoFit/>
          </a:bodyPr>
          <a:lstStyle/>
          <a:p>
            <a:pPr>
              <a:spcBef>
                <a:spcPct val="50000"/>
              </a:spcBef>
            </a:pPr>
            <a:r>
              <a:rPr lang="it-IT" sz="3600">
                <a:latin typeface="Corbel" pitchFamily="34" charset="0"/>
              </a:rPr>
              <a:t>EROINA</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572000" y="1700808"/>
            <a:ext cx="2370138" cy="2355850"/>
            <a:chOff x="2880" y="1080"/>
            <a:chExt cx="1493" cy="1484"/>
          </a:xfrm>
        </p:grpSpPr>
        <p:pic>
          <p:nvPicPr>
            <p:cNvPr id="75787" name="Picture 2"/>
            <p:cNvPicPr>
              <a:picLocks noChangeAspect="1" noChangeArrowheads="1"/>
            </p:cNvPicPr>
            <p:nvPr/>
          </p:nvPicPr>
          <p:blipFill>
            <a:blip r:embed="rId3" cstate="print"/>
            <a:srcRect/>
            <a:stretch>
              <a:fillRect/>
            </a:stretch>
          </p:blipFill>
          <p:spPr bwMode="auto">
            <a:xfrm>
              <a:off x="2880" y="1080"/>
              <a:ext cx="1494" cy="1485"/>
            </a:xfrm>
            <a:prstGeom prst="rect">
              <a:avLst/>
            </a:prstGeom>
            <a:ln>
              <a:noFill/>
            </a:ln>
            <a:effectLst>
              <a:softEdge rad="112500"/>
            </a:effectLst>
          </p:spPr>
        </p:pic>
        <p:sp>
          <p:nvSpPr>
            <p:cNvPr id="75788" name="Text Box 3"/>
            <p:cNvSpPr txBox="1">
              <a:spLocks noChangeArrowheads="1"/>
            </p:cNvSpPr>
            <p:nvPr/>
          </p:nvSpPr>
          <p:spPr bwMode="auto">
            <a:xfrm>
              <a:off x="2880" y="1080"/>
              <a:ext cx="1494" cy="1485"/>
            </a:xfrm>
            <a:prstGeom prst="rect">
              <a:avLst/>
            </a:prstGeom>
            <a:noFill/>
            <a:ln w="9525">
              <a:noFill/>
              <a:round/>
              <a:headEnd/>
              <a:tailEnd/>
            </a:ln>
          </p:spPr>
          <p:txBody>
            <a:bodyPr wrap="none" anchor="ctr"/>
            <a:lstStyle/>
            <a:p>
              <a:endParaRPr lang="it-IT"/>
            </a:p>
          </p:txBody>
        </p:sp>
      </p:grpSp>
      <p:pic>
        <p:nvPicPr>
          <p:cNvPr id="63492" name="Picture 4"/>
          <p:cNvPicPr>
            <a:picLocks noChangeAspect="1" noChangeArrowheads="1"/>
          </p:cNvPicPr>
          <p:nvPr/>
        </p:nvPicPr>
        <p:blipFill>
          <a:blip r:embed="rId4" cstate="print"/>
          <a:srcRect/>
          <a:stretch>
            <a:fillRect/>
          </a:stretch>
        </p:blipFill>
        <p:spPr bwMode="auto">
          <a:xfrm>
            <a:off x="5796136" y="2924944"/>
            <a:ext cx="3124200" cy="2054225"/>
          </a:xfrm>
          <a:prstGeom prst="rect">
            <a:avLst/>
          </a:prstGeom>
          <a:ln>
            <a:noFill/>
          </a:ln>
          <a:effectLst>
            <a:softEdge rad="112500"/>
          </a:effectLst>
        </p:spPr>
      </p:pic>
      <p:pic>
        <p:nvPicPr>
          <p:cNvPr id="63493" name="Picture 5"/>
          <p:cNvPicPr>
            <a:picLocks noChangeAspect="1" noChangeArrowheads="1"/>
          </p:cNvPicPr>
          <p:nvPr/>
        </p:nvPicPr>
        <p:blipFill>
          <a:blip r:embed="rId5" cstate="print"/>
          <a:srcRect/>
          <a:stretch>
            <a:fillRect/>
          </a:stretch>
        </p:blipFill>
        <p:spPr bwMode="auto">
          <a:xfrm>
            <a:off x="4788024" y="4365104"/>
            <a:ext cx="1912938" cy="2338388"/>
          </a:xfrm>
          <a:prstGeom prst="rect">
            <a:avLst/>
          </a:prstGeom>
          <a:ln>
            <a:noFill/>
          </a:ln>
          <a:effectLst>
            <a:softEdge rad="112500"/>
          </a:effectLst>
        </p:spPr>
      </p:pic>
      <p:grpSp>
        <p:nvGrpSpPr>
          <p:cNvPr id="75784" name="Group 8"/>
          <p:cNvGrpSpPr>
            <a:grpSpLocks/>
          </p:cNvGrpSpPr>
          <p:nvPr/>
        </p:nvGrpSpPr>
        <p:grpSpPr bwMode="auto">
          <a:xfrm>
            <a:off x="467544" y="2204864"/>
            <a:ext cx="3706118" cy="4051300"/>
            <a:chOff x="364" y="1272"/>
            <a:chExt cx="1971" cy="2553"/>
          </a:xfrm>
        </p:grpSpPr>
        <p:sp>
          <p:nvSpPr>
            <p:cNvPr id="75785" name="AutoShape 9"/>
            <p:cNvSpPr>
              <a:spLocks noChangeArrowheads="1"/>
            </p:cNvSpPr>
            <p:nvPr/>
          </p:nvSpPr>
          <p:spPr bwMode="auto">
            <a:xfrm>
              <a:off x="364" y="1272"/>
              <a:ext cx="1971" cy="2553"/>
            </a:xfrm>
            <a:prstGeom prst="roundRect">
              <a:avLst>
                <a:gd name="adj" fmla="val 16667"/>
              </a:avLst>
            </a:prstGeom>
            <a:solidFill>
              <a:srgbClr val="7CCA62"/>
            </a:solidFill>
            <a:ln w="25560">
              <a:solidFill>
                <a:srgbClr val="92D050"/>
              </a:solidFill>
              <a:miter lim="800000"/>
              <a:headEnd/>
              <a:tailEnd/>
            </a:ln>
          </p:spPr>
          <p:txBody>
            <a:bodyPr wrap="none" anchor="ctr"/>
            <a:lstStyle/>
            <a:p>
              <a:endParaRPr lang="it-IT"/>
            </a:p>
          </p:txBody>
        </p:sp>
        <p:sp>
          <p:nvSpPr>
            <p:cNvPr id="63498" name="Rectangle 10"/>
            <p:cNvSpPr>
              <a:spLocks noChangeArrowheads="1"/>
            </p:cNvSpPr>
            <p:nvPr/>
          </p:nvSpPr>
          <p:spPr bwMode="auto">
            <a:xfrm>
              <a:off x="460" y="1368"/>
              <a:ext cx="1779" cy="2361"/>
            </a:xfrm>
            <a:prstGeom prst="rect">
              <a:avLst/>
            </a:prstGeom>
            <a:noFill/>
            <a:ln w="9525">
              <a:noFill/>
              <a:round/>
              <a:headEnd/>
              <a:tailEnd/>
            </a:ln>
            <a:effectLst/>
          </p:spPr>
          <p:txBody>
            <a:bodyPr lIns="87480" tIns="87480" rIns="87480" bIns="87480" anchor="ctr"/>
            <a:lstStyle/>
            <a:p>
              <a:pPr algn="ctr">
                <a:lnSpc>
                  <a:spcPct val="90000"/>
                </a:lnSpc>
                <a:spcAft>
                  <a:spcPts val="1000"/>
                </a:spcAft>
                <a:buSzPct val="8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300" b="1" dirty="0">
                  <a:solidFill>
                    <a:srgbClr val="FF0000"/>
                  </a:solidFill>
                  <a:latin typeface="Constantia" pitchFamily="16" charset="0"/>
                </a:rPr>
                <a:t>Gli oppiacei sono sostanze farmacologicamente attive derivate </a:t>
              </a:r>
              <a:r>
                <a:rPr lang="it-IT" sz="2300" b="1" dirty="0" smtClean="0">
                  <a:solidFill>
                    <a:srgbClr val="FF0000"/>
                  </a:solidFill>
                  <a:latin typeface="Constantia" pitchFamily="16" charset="0"/>
                </a:rPr>
                <a:t>dall’</a:t>
              </a:r>
              <a:r>
                <a:rPr lang="it-IT" sz="2300" b="1" dirty="0" smtClean="0">
                  <a:solidFill>
                    <a:schemeClr val="bg1"/>
                  </a:solidFill>
                  <a:latin typeface="Constantia" pitchFamily="16" charset="0"/>
                </a:rPr>
                <a:t>OPPIO</a:t>
              </a:r>
              <a:r>
                <a:rPr lang="it-IT" sz="2300" b="1" dirty="0" smtClean="0">
                  <a:solidFill>
                    <a:srgbClr val="FF0000"/>
                  </a:solidFill>
                  <a:latin typeface="Constantia" pitchFamily="16" charset="0"/>
                </a:rPr>
                <a:t> (un </a:t>
              </a:r>
              <a:r>
                <a:rPr lang="it-IT" sz="2300" b="1" dirty="0">
                  <a:solidFill>
                    <a:srgbClr val="FF0000"/>
                  </a:solidFill>
                  <a:latin typeface="Constantia" pitchFamily="16" charset="0"/>
                </a:rPr>
                <a:t>succo </a:t>
              </a:r>
              <a:r>
                <a:rPr lang="it-IT" sz="2300" b="1" dirty="0" smtClean="0">
                  <a:solidFill>
                    <a:srgbClr val="FF0000"/>
                  </a:solidFill>
                  <a:latin typeface="Constantia" pitchFamily="16" charset="0"/>
                </a:rPr>
                <a:t>lattiginoso </a:t>
              </a:r>
              <a:r>
                <a:rPr lang="it-IT" sz="2300" b="1" dirty="0">
                  <a:solidFill>
                    <a:srgbClr val="FF0000"/>
                  </a:solidFill>
                  <a:latin typeface="Constantia" pitchFamily="16" charset="0"/>
                </a:rPr>
                <a:t>condensato all’aria </a:t>
              </a:r>
              <a:r>
                <a:rPr lang="it-IT" sz="2300" b="1" dirty="0" smtClean="0">
                  <a:solidFill>
                    <a:srgbClr val="FF0000"/>
                  </a:solidFill>
                  <a:latin typeface="Constantia" pitchFamily="16" charset="0"/>
                </a:rPr>
                <a:t>aperta) </a:t>
              </a:r>
              <a:r>
                <a:rPr lang="it-IT" sz="2300" b="1" dirty="0">
                  <a:solidFill>
                    <a:srgbClr val="FF0000"/>
                  </a:solidFill>
                  <a:latin typeface="Constantia" pitchFamily="16" charset="0"/>
                </a:rPr>
                <a:t>estratto dal papavero sonnifero.</a:t>
              </a:r>
            </a:p>
          </p:txBody>
        </p:sp>
      </p:grpSp>
      <p:sp>
        <p:nvSpPr>
          <p:cNvPr id="75782" name="Rectangle 11"/>
          <p:cNvSpPr>
            <a:spLocks noChangeArrowheads="1"/>
          </p:cNvSpPr>
          <p:nvPr/>
        </p:nvSpPr>
        <p:spPr bwMode="auto">
          <a:xfrm>
            <a:off x="457200" y="115888"/>
            <a:ext cx="8229600" cy="1250950"/>
          </a:xfrm>
          <a:prstGeom prst="rect">
            <a:avLst/>
          </a:prstGeom>
          <a:noFill/>
          <a:ln w="9525">
            <a:noFill/>
            <a:round/>
            <a:headEnd/>
            <a:tailEnd/>
          </a:ln>
        </p:spPr>
        <p:txBody>
          <a:bodyPr lIns="90000" tIns="46800" rIns="4572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a:solidFill>
                  <a:srgbClr val="FFC800"/>
                </a:solidFill>
                <a:latin typeface="Aharoni" pitchFamily="2" charset="-79"/>
              </a:rPr>
              <a:t>OPPIACEI</a:t>
            </a:r>
          </a:p>
        </p:txBody>
      </p:sp>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
          <p:cNvPicPr>
            <a:picLocks noChangeAspect="1" noChangeArrowheads="1"/>
          </p:cNvPicPr>
          <p:nvPr/>
        </p:nvPicPr>
        <p:blipFill>
          <a:blip r:embed="rId3" cstate="print"/>
          <a:srcRect/>
          <a:stretch>
            <a:fillRect/>
          </a:stretch>
        </p:blipFill>
        <p:spPr bwMode="auto">
          <a:xfrm>
            <a:off x="467544" y="1484784"/>
            <a:ext cx="2819400" cy="2664295"/>
          </a:xfrm>
          <a:prstGeom prst="rect">
            <a:avLst/>
          </a:prstGeom>
          <a:noFill/>
          <a:ln w="9525">
            <a:noFill/>
            <a:round/>
            <a:headEnd/>
            <a:tailEnd/>
          </a:ln>
        </p:spPr>
      </p:pic>
      <p:sp>
        <p:nvSpPr>
          <p:cNvPr id="77827" name="Text Box 2"/>
          <p:cNvSpPr txBox="1">
            <a:spLocks noChangeArrowheads="1"/>
          </p:cNvSpPr>
          <p:nvPr/>
        </p:nvSpPr>
        <p:spPr bwMode="auto">
          <a:xfrm>
            <a:off x="6300192" y="980728"/>
            <a:ext cx="1656184" cy="39528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smtClean="0">
                <a:solidFill>
                  <a:srgbClr val="FFC800"/>
                </a:solidFill>
                <a:latin typeface="Aharoni" pitchFamily="2" charset="-79"/>
              </a:rPr>
              <a:t>eroina</a:t>
            </a:r>
            <a:endParaRPr lang="it-IT" sz="2800" b="1" dirty="0">
              <a:solidFill>
                <a:srgbClr val="FFC800"/>
              </a:solidFill>
              <a:latin typeface="Aharoni" pitchFamily="2" charset="-79"/>
            </a:endParaRPr>
          </a:p>
        </p:txBody>
      </p:sp>
      <p:pic>
        <p:nvPicPr>
          <p:cNvPr id="77828" name="Picture 3"/>
          <p:cNvPicPr>
            <a:picLocks noChangeAspect="1" noChangeArrowheads="1"/>
          </p:cNvPicPr>
          <p:nvPr/>
        </p:nvPicPr>
        <p:blipFill>
          <a:blip r:embed="rId4" cstate="print"/>
          <a:srcRect/>
          <a:stretch>
            <a:fillRect/>
          </a:stretch>
        </p:blipFill>
        <p:spPr bwMode="auto">
          <a:xfrm>
            <a:off x="5436096" y="1484784"/>
            <a:ext cx="3382962" cy="2700338"/>
          </a:xfrm>
          <a:prstGeom prst="rect">
            <a:avLst/>
          </a:prstGeom>
          <a:noFill/>
          <a:ln w="9525">
            <a:noFill/>
            <a:round/>
            <a:headEnd/>
            <a:tailEnd/>
          </a:ln>
        </p:spPr>
      </p:pic>
      <p:sp>
        <p:nvSpPr>
          <p:cNvPr id="77829" name="Text Box 6"/>
          <p:cNvSpPr txBox="1">
            <a:spLocks noChangeArrowheads="1"/>
          </p:cNvSpPr>
          <p:nvPr/>
        </p:nvSpPr>
        <p:spPr bwMode="auto">
          <a:xfrm>
            <a:off x="971600" y="980728"/>
            <a:ext cx="1872208" cy="395288"/>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smtClean="0">
                <a:solidFill>
                  <a:srgbClr val="FFC800"/>
                </a:solidFill>
                <a:latin typeface="Aharoni" pitchFamily="2" charset="-79"/>
              </a:rPr>
              <a:t>morfina</a:t>
            </a:r>
            <a:endParaRPr lang="it-IT" sz="2800" b="1" dirty="0">
              <a:solidFill>
                <a:srgbClr val="FFC800"/>
              </a:solidFill>
              <a:latin typeface="Aharoni" pitchFamily="2" charset="-79"/>
            </a:endParaRPr>
          </a:p>
        </p:txBody>
      </p:sp>
      <p:sp>
        <p:nvSpPr>
          <p:cNvPr id="77830" name="Text Box 7"/>
          <p:cNvSpPr txBox="1">
            <a:spLocks noChangeArrowheads="1"/>
          </p:cNvSpPr>
          <p:nvPr/>
        </p:nvSpPr>
        <p:spPr bwMode="auto">
          <a:xfrm>
            <a:off x="179512" y="4293096"/>
            <a:ext cx="8820150" cy="2406650"/>
          </a:xfrm>
          <a:prstGeom prst="rect">
            <a:avLst/>
          </a:prstGeom>
          <a:noFill/>
          <a:ln w="9525">
            <a:noFill/>
            <a:round/>
            <a:headEnd/>
            <a:tailEnd/>
          </a:ln>
        </p:spPr>
        <p:txBody>
          <a:bodyPr lIns="90000" tIns="45000" rIns="90000" bIns="45000"/>
          <a:lstStyle/>
          <a:p>
            <a:pPr algn="just">
              <a:buClr>
                <a:srgbClr val="FF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t>L’eroina </a:t>
            </a:r>
            <a:r>
              <a:rPr lang="it-IT" dirty="0"/>
              <a:t>è </a:t>
            </a:r>
            <a:r>
              <a:rPr lang="it-IT" dirty="0" smtClean="0"/>
              <a:t>una sostanza di sintesi chimica </a:t>
            </a:r>
            <a:r>
              <a:rPr lang="it-IT" dirty="0"/>
              <a:t>che si ottiene per </a:t>
            </a:r>
            <a:r>
              <a:rPr lang="it-IT" dirty="0" smtClean="0"/>
              <a:t>modificazione </a:t>
            </a:r>
            <a:r>
              <a:rPr lang="it-IT" dirty="0"/>
              <a:t>della </a:t>
            </a:r>
            <a:r>
              <a:rPr lang="it-IT" dirty="0" err="1" smtClean="0"/>
              <a:t>morfina…</a:t>
            </a:r>
            <a:endParaRPr lang="it-IT" dirty="0" smtClean="0"/>
          </a:p>
          <a:p>
            <a:pPr algn="just">
              <a:buClr>
                <a:srgbClr val="FF0000"/>
              </a:buClr>
              <a:buSzPct val="45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dirty="0"/>
          </a:p>
          <a:p>
            <a:pPr algn="just">
              <a:buClr>
                <a:srgbClr val="FF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…attraversa</a:t>
            </a:r>
            <a:r>
              <a:rPr lang="it-IT" dirty="0" smtClean="0"/>
              <a:t> la barriera </a:t>
            </a:r>
            <a:r>
              <a:rPr lang="it-IT" dirty="0" err="1" smtClean="0"/>
              <a:t>emato-encefalica</a:t>
            </a:r>
            <a:r>
              <a:rPr lang="it-IT" dirty="0" smtClean="0"/>
              <a:t>, e una volta giunta nel SNC si ritrasforma in </a:t>
            </a:r>
            <a:r>
              <a:rPr lang="it-IT" dirty="0" err="1" smtClean="0"/>
              <a:t>morfina…</a:t>
            </a:r>
            <a:endParaRPr lang="it-IT" sz="2600" dirty="0" smtClean="0"/>
          </a:p>
          <a:p>
            <a:pPr algn="just">
              <a:buClr>
                <a:srgbClr val="FF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600" dirty="0" smtClean="0"/>
          </a:p>
          <a:p>
            <a:pPr algn="just">
              <a:buClr>
                <a:srgbClr val="FF0000"/>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err="1" smtClean="0"/>
              <a:t>…lega</a:t>
            </a:r>
            <a:r>
              <a:rPr lang="it-IT" dirty="0" smtClean="0"/>
              <a:t> quindi </a:t>
            </a:r>
            <a:r>
              <a:rPr lang="it-IT" dirty="0"/>
              <a:t>i recettori oppioidi delle cellule </a:t>
            </a:r>
            <a:r>
              <a:rPr lang="it-IT" dirty="0" smtClean="0"/>
              <a:t>nervose (fisiologicamente deputati ad inibire le sensazioni dolorose) ed esplica la sua azione.</a:t>
            </a:r>
          </a:p>
          <a:p>
            <a:pP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600" b="1" dirty="0">
              <a:solidFill>
                <a:srgbClr val="FF420E"/>
              </a:solidFill>
            </a:endParaRPr>
          </a:p>
        </p:txBody>
      </p:sp>
      <p:sp>
        <p:nvSpPr>
          <p:cNvPr id="9" name="Freccia a destra 8"/>
          <p:cNvSpPr/>
          <p:nvPr/>
        </p:nvSpPr>
        <p:spPr>
          <a:xfrm>
            <a:off x="3923928" y="2564904"/>
            <a:ext cx="936625"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Freccia a destra 9"/>
          <p:cNvSpPr/>
          <p:nvPr/>
        </p:nvSpPr>
        <p:spPr>
          <a:xfrm rot="10800000">
            <a:off x="3851920" y="2996952"/>
            <a:ext cx="936625" cy="358775"/>
          </a:xfrm>
          <a:prstGeom prst="rightArrow">
            <a:avLst>
              <a:gd name="adj1" fmla="val 4263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2" name="CasellaDiTesto 11"/>
          <p:cNvSpPr txBox="1"/>
          <p:nvPr/>
        </p:nvSpPr>
        <p:spPr>
          <a:xfrm>
            <a:off x="0" y="188640"/>
            <a:ext cx="9144000" cy="646331"/>
          </a:xfrm>
          <a:prstGeom prst="rect">
            <a:avLst/>
          </a:prstGeom>
          <a:noFill/>
        </p:spPr>
        <p:txBody>
          <a:bodyPr wrap="square" rtlCol="0">
            <a:spAutoFit/>
          </a:bodyPr>
          <a:lstStyle/>
          <a:p>
            <a:r>
              <a:rPr lang="it-IT" sz="3600" b="1" dirty="0" smtClean="0">
                <a:solidFill>
                  <a:srgbClr val="FFC000"/>
                </a:solidFill>
                <a:latin typeface="Aharoni" pitchFamily="2" charset="-79"/>
                <a:cs typeface="Aharoni" pitchFamily="2" charset="-79"/>
              </a:rPr>
              <a:t>Strutture simili danno effetti simili: </a:t>
            </a:r>
            <a:endParaRPr lang="it-IT" sz="3600" b="1" dirty="0">
              <a:solidFill>
                <a:srgbClr val="FFC000"/>
              </a:solidFill>
              <a:latin typeface="Aharoni" pitchFamily="2" charset="-79"/>
              <a:cs typeface="Aharoni" pitchFamily="2" charset="-79"/>
            </a:endParaRPr>
          </a:p>
        </p:txBody>
      </p:sp>
      <p:sp>
        <p:nvSpPr>
          <p:cNvPr id="13" name="Ovale 12"/>
          <p:cNvSpPr/>
          <p:nvPr/>
        </p:nvSpPr>
        <p:spPr>
          <a:xfrm>
            <a:off x="5292080" y="1556792"/>
            <a:ext cx="1044624" cy="11521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5364088" y="2996952"/>
            <a:ext cx="1044624" cy="11521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83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8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ChangeArrowheads="1"/>
          </p:cNvSpPr>
          <p:nvPr/>
        </p:nvSpPr>
        <p:spPr bwMode="auto">
          <a:xfrm>
            <a:off x="457200" y="115888"/>
            <a:ext cx="8229600" cy="1250950"/>
          </a:xfrm>
          <a:prstGeom prst="rect">
            <a:avLst/>
          </a:prstGeom>
          <a:noFill/>
          <a:ln w="9525">
            <a:noFill/>
            <a:round/>
            <a:headEnd/>
            <a:tailEnd/>
          </a:ln>
        </p:spPr>
        <p:txBody>
          <a:bodyPr lIns="90000" tIns="46800" rIns="4572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a:solidFill>
                  <a:srgbClr val="FFC800"/>
                </a:solidFill>
                <a:latin typeface="Aharoni" pitchFamily="2" charset="-79"/>
              </a:rPr>
              <a:t>EROINA</a:t>
            </a:r>
          </a:p>
        </p:txBody>
      </p:sp>
      <p:pic>
        <p:nvPicPr>
          <p:cNvPr id="79874" name="Picture 2" descr="http://www.europarl.europa.eu/topics/drugs/images/drhero.jpg"/>
          <p:cNvPicPr>
            <a:picLocks noChangeAspect="1" noChangeArrowheads="1"/>
          </p:cNvPicPr>
          <p:nvPr/>
        </p:nvPicPr>
        <p:blipFill>
          <a:blip r:embed="rId3" cstate="print"/>
          <a:srcRect/>
          <a:stretch>
            <a:fillRect/>
          </a:stretch>
        </p:blipFill>
        <p:spPr bwMode="auto">
          <a:xfrm>
            <a:off x="251520" y="1700808"/>
            <a:ext cx="8640960" cy="4896544"/>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2" descr="cervello.jpg"/>
          <p:cNvPicPr>
            <a:picLocks noChangeAspect="1"/>
          </p:cNvPicPr>
          <p:nvPr/>
        </p:nvPicPr>
        <p:blipFill>
          <a:blip r:embed="rId3" cstate="print"/>
          <a:srcRect/>
          <a:stretch>
            <a:fillRect/>
          </a:stretch>
        </p:blipFill>
        <p:spPr bwMode="auto">
          <a:xfrm>
            <a:off x="2195513" y="1700213"/>
            <a:ext cx="4889500" cy="4191000"/>
          </a:xfrm>
          <a:prstGeom prst="rect">
            <a:avLst/>
          </a:prstGeom>
          <a:noFill/>
          <a:ln w="9525">
            <a:noFill/>
            <a:miter lim="800000"/>
            <a:headEnd/>
            <a:tailEnd/>
          </a:ln>
        </p:spPr>
      </p:pic>
      <p:sp>
        <p:nvSpPr>
          <p:cNvPr id="3" name="CasellaDiTesto 2"/>
          <p:cNvSpPr txBox="1">
            <a:spLocks noChangeArrowheads="1"/>
          </p:cNvSpPr>
          <p:nvPr/>
        </p:nvSpPr>
        <p:spPr bwMode="auto">
          <a:xfrm>
            <a:off x="5292725" y="6021388"/>
            <a:ext cx="1582738" cy="400050"/>
          </a:xfrm>
          <a:prstGeom prst="rect">
            <a:avLst/>
          </a:prstGeom>
          <a:solidFill>
            <a:srgbClr val="7030A0"/>
          </a:solidFill>
          <a:ln w="9525">
            <a:noFill/>
            <a:miter lim="800000"/>
            <a:headEnd/>
            <a:tailEnd/>
          </a:ln>
        </p:spPr>
        <p:txBody>
          <a:bodyPr>
            <a:spAutoFit/>
          </a:bodyPr>
          <a:lstStyle/>
          <a:p>
            <a:r>
              <a:rPr lang="it-IT"/>
              <a:t>DOPAMINA</a:t>
            </a:r>
          </a:p>
        </p:txBody>
      </p:sp>
      <p:cxnSp>
        <p:nvCxnSpPr>
          <p:cNvPr id="5" name="Connettore 2 4"/>
          <p:cNvCxnSpPr/>
          <p:nvPr/>
        </p:nvCxnSpPr>
        <p:spPr>
          <a:xfrm flipH="1" flipV="1">
            <a:off x="4500563" y="3716338"/>
            <a:ext cx="1079500" cy="2376487"/>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a:spLocks noChangeArrowheads="1"/>
          </p:cNvSpPr>
          <p:nvPr/>
        </p:nvSpPr>
        <p:spPr bwMode="auto">
          <a:xfrm>
            <a:off x="179388" y="5084763"/>
            <a:ext cx="1800225" cy="1477962"/>
          </a:xfrm>
          <a:prstGeom prst="rect">
            <a:avLst/>
          </a:prstGeom>
          <a:solidFill>
            <a:srgbClr val="7030A0"/>
          </a:solidFill>
          <a:ln w="9525">
            <a:noFill/>
            <a:miter lim="800000"/>
            <a:headEnd/>
            <a:tailEnd/>
          </a:ln>
        </p:spPr>
        <p:txBody>
          <a:bodyPr>
            <a:spAutoFit/>
          </a:bodyPr>
          <a:lstStyle/>
          <a:p>
            <a:r>
              <a:rPr lang="it-IT" sz="1800"/>
              <a:t>STIMOLI CHE PRODUCONO MOTIVAZIONE E RICOMPENSA</a:t>
            </a:r>
          </a:p>
        </p:txBody>
      </p:sp>
      <p:cxnSp>
        <p:nvCxnSpPr>
          <p:cNvPr id="11" name="Connettore 2 10"/>
          <p:cNvCxnSpPr>
            <a:endCxn id="3" idx="1"/>
          </p:cNvCxnSpPr>
          <p:nvPr/>
        </p:nvCxnSpPr>
        <p:spPr>
          <a:xfrm>
            <a:off x="1979613" y="6165850"/>
            <a:ext cx="3313112" cy="55563"/>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5367" name="CasellaDiTesto 7"/>
          <p:cNvSpPr txBox="1">
            <a:spLocks noChangeArrowheads="1"/>
          </p:cNvSpPr>
          <p:nvPr/>
        </p:nvSpPr>
        <p:spPr bwMode="auto">
          <a:xfrm>
            <a:off x="1258888" y="404813"/>
            <a:ext cx="6697662" cy="584200"/>
          </a:xfrm>
          <a:prstGeom prst="rect">
            <a:avLst/>
          </a:prstGeom>
          <a:noFill/>
          <a:ln w="9525">
            <a:noFill/>
            <a:miter lim="800000"/>
            <a:headEnd/>
            <a:tailEnd/>
          </a:ln>
        </p:spPr>
        <p:txBody>
          <a:bodyPr>
            <a:spAutoFit/>
          </a:bodyPr>
          <a:lstStyle/>
          <a:p>
            <a:r>
              <a:rPr lang="it-IT" sz="3200" b="1">
                <a:solidFill>
                  <a:srgbClr val="FFC000"/>
                </a:solidFill>
                <a:latin typeface="Aharoni" pitchFamily="2" charset="-79"/>
                <a:cs typeface="Aharoni" pitchFamily="2" charset="-79"/>
              </a:rPr>
              <a:t>CIRCUITO DELLA GRATIFICAZIONE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lide(from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ppt_w*0.70"/>
                                          </p:val>
                                        </p:tav>
                                        <p:tav tm="100000">
                                          <p:val>
                                            <p:strVal val="#ppt_w"/>
                                          </p:val>
                                        </p:tav>
                                      </p:tavLst>
                                    </p:anim>
                                    <p:anim calcmode="lin" valueType="num">
                                      <p:cBhvr>
                                        <p:cTn id="19" dur="500" fill="hold"/>
                                        <p:tgtEl>
                                          <p:spTgt spid="3"/>
                                        </p:tgtEl>
                                        <p:attrNameLst>
                                          <p:attrName>ppt_h</p:attrName>
                                        </p:attrNameLst>
                                      </p:cBhvr>
                                      <p:tavLst>
                                        <p:tav tm="0">
                                          <p:val>
                                            <p:strVal val="#ppt_h"/>
                                          </p:val>
                                        </p:tav>
                                        <p:tav tm="100000">
                                          <p:val>
                                            <p:strVal val="#ppt_h"/>
                                          </p:val>
                                        </p:tav>
                                      </p:tavLst>
                                    </p:anim>
                                    <p:animEffect transition="in" filter="fade">
                                      <p:cBhvr>
                                        <p:cTn id="20" dur="500"/>
                                        <p:tgtEl>
                                          <p:spTgt spid="3"/>
                                        </p:tgtEl>
                                      </p:cBhvr>
                                    </p:animEffect>
                                  </p:childTnLst>
                                </p:cTn>
                              </p:par>
                              <p:par>
                                <p:cTn id="21" presetID="55"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strVal val="#ppt_w*0.7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testo 4"/>
          <p:cNvSpPr>
            <a:spLocks noGrp="1"/>
          </p:cNvSpPr>
          <p:nvPr>
            <p:ph type="body" idx="1"/>
          </p:nvPr>
        </p:nvSpPr>
        <p:spPr>
          <a:xfrm>
            <a:off x="539552" y="1484784"/>
            <a:ext cx="8021638" cy="685800"/>
          </a:xfrm>
        </p:spPr>
        <p:txBody>
          <a:bodyPr anchor="ctr"/>
          <a:lstStyle/>
          <a:p>
            <a:pPr algn="ctr" eaLnBrk="1" hangingPunct="1"/>
            <a:r>
              <a:rPr lang="it-IT" sz="4000" dirty="0" smtClean="0">
                <a:solidFill>
                  <a:schemeClr val="accent1"/>
                </a:solidFill>
                <a:latin typeface="Verdana" pitchFamily="34" charset="0"/>
                <a:ea typeface="Verdana" pitchFamily="34" charset="0"/>
                <a:cs typeface="Verdana" pitchFamily="34" charset="0"/>
              </a:rPr>
              <a:t>VIE </a:t>
            </a:r>
            <a:r>
              <a:rPr lang="it-IT" sz="4000" dirty="0" err="1" smtClean="0">
                <a:solidFill>
                  <a:schemeClr val="accent1"/>
                </a:solidFill>
                <a:latin typeface="Verdana" pitchFamily="34" charset="0"/>
                <a:ea typeface="Verdana" pitchFamily="34" charset="0"/>
                <a:cs typeface="Verdana" pitchFamily="34" charset="0"/>
              </a:rPr>
              <a:t>D’ASSUNZIONE</a:t>
            </a:r>
            <a:endParaRPr lang="it-IT" sz="3600" dirty="0" smtClean="0">
              <a:solidFill>
                <a:schemeClr val="accent1"/>
              </a:solidFill>
              <a:latin typeface="Verdana" pitchFamily="34" charset="0"/>
              <a:ea typeface="Verdana" pitchFamily="34" charset="0"/>
              <a:cs typeface="Verdana" pitchFamily="34" charset="0"/>
            </a:endParaRPr>
          </a:p>
        </p:txBody>
      </p:sp>
      <p:sp>
        <p:nvSpPr>
          <p:cNvPr id="65542" name="Rectangle 8"/>
          <p:cNvSpPr>
            <a:spLocks/>
          </p:cNvSpPr>
          <p:nvPr/>
        </p:nvSpPr>
        <p:spPr bwMode="auto">
          <a:xfrm>
            <a:off x="467544" y="332656"/>
            <a:ext cx="8229600" cy="1250950"/>
          </a:xfrm>
          <a:prstGeom prst="rect">
            <a:avLst/>
          </a:prstGeom>
          <a:noFill/>
          <a:ln w="9525">
            <a:noFill/>
            <a:miter lim="800000"/>
            <a:headEnd/>
            <a:tailEnd/>
          </a:ln>
        </p:spPr>
        <p:txBody>
          <a:bodyPr rIns="45720" anchor="ctr"/>
          <a:lstStyle/>
          <a:p>
            <a:pPr algn="ctr" eaLnBrk="0" hangingPunct="0"/>
            <a:r>
              <a:rPr lang="it-IT" sz="4500" b="1" dirty="0" smtClean="0">
                <a:solidFill>
                  <a:srgbClr val="FFC800"/>
                </a:solidFill>
                <a:latin typeface="Aharoni" pitchFamily="2" charset="-79"/>
              </a:rPr>
              <a:t>EROINA</a:t>
            </a:r>
            <a:endParaRPr lang="it-IT" sz="4500" b="1" dirty="0">
              <a:solidFill>
                <a:srgbClr val="FFC800"/>
              </a:solidFill>
              <a:latin typeface="Aharoni" pitchFamily="2" charset="-79"/>
            </a:endParaRPr>
          </a:p>
        </p:txBody>
      </p:sp>
      <p:sp>
        <p:nvSpPr>
          <p:cNvPr id="6" name="CasellaDiTesto 5"/>
          <p:cNvSpPr txBox="1"/>
          <p:nvPr/>
        </p:nvSpPr>
        <p:spPr>
          <a:xfrm>
            <a:off x="3707904" y="3501008"/>
            <a:ext cx="1440160" cy="461665"/>
          </a:xfrm>
          <a:prstGeom prst="rect">
            <a:avLst/>
          </a:prstGeom>
          <a:noFill/>
        </p:spPr>
        <p:txBody>
          <a:bodyPr wrap="square" rtlCol="0">
            <a:spAutoFit/>
          </a:bodyPr>
          <a:lstStyle/>
          <a:p>
            <a:r>
              <a:rPr lang="it-IT" sz="2400" b="1" dirty="0" smtClean="0">
                <a:solidFill>
                  <a:srgbClr val="FF0000"/>
                </a:solidFill>
              </a:rPr>
              <a:t>FUMATA</a:t>
            </a:r>
          </a:p>
        </p:txBody>
      </p:sp>
      <p:sp>
        <p:nvSpPr>
          <p:cNvPr id="10" name="CasellaDiTesto 9"/>
          <p:cNvSpPr txBox="1"/>
          <p:nvPr/>
        </p:nvSpPr>
        <p:spPr>
          <a:xfrm>
            <a:off x="323528" y="3140968"/>
            <a:ext cx="2376264" cy="461665"/>
          </a:xfrm>
          <a:prstGeom prst="rect">
            <a:avLst/>
          </a:prstGeom>
          <a:noFill/>
        </p:spPr>
        <p:txBody>
          <a:bodyPr wrap="square" rtlCol="0">
            <a:spAutoFit/>
          </a:bodyPr>
          <a:lstStyle/>
          <a:p>
            <a:pPr algn="ctr"/>
            <a:r>
              <a:rPr lang="it-IT" sz="2400" b="1" dirty="0" smtClean="0">
                <a:solidFill>
                  <a:srgbClr val="92D050"/>
                </a:solidFill>
              </a:rPr>
              <a:t>SNIFFATA</a:t>
            </a:r>
            <a:endParaRPr lang="it-IT" sz="2400" b="1" dirty="0">
              <a:solidFill>
                <a:srgbClr val="92D050"/>
              </a:solidFill>
            </a:endParaRPr>
          </a:p>
        </p:txBody>
      </p:sp>
      <p:sp>
        <p:nvSpPr>
          <p:cNvPr id="12" name="CasellaDiTesto 11"/>
          <p:cNvSpPr txBox="1"/>
          <p:nvPr/>
        </p:nvSpPr>
        <p:spPr>
          <a:xfrm>
            <a:off x="6732240" y="3717032"/>
            <a:ext cx="1980728" cy="461665"/>
          </a:xfrm>
          <a:prstGeom prst="rect">
            <a:avLst/>
          </a:prstGeom>
          <a:noFill/>
        </p:spPr>
        <p:txBody>
          <a:bodyPr wrap="square" rtlCol="0">
            <a:spAutoFit/>
          </a:bodyPr>
          <a:lstStyle/>
          <a:p>
            <a:r>
              <a:rPr lang="it-IT" sz="2400" b="1" dirty="0" smtClean="0">
                <a:solidFill>
                  <a:srgbClr val="00B0F0"/>
                </a:solidFill>
              </a:rPr>
              <a:t>INIETTATA</a:t>
            </a:r>
            <a:endParaRPr lang="it-IT" sz="2400" b="1" dirty="0">
              <a:solidFill>
                <a:srgbClr val="00B0F0"/>
              </a:solidFill>
            </a:endParaRPr>
          </a:p>
        </p:txBody>
      </p:sp>
      <p:pic>
        <p:nvPicPr>
          <p:cNvPr id="77826" name="Picture 2" descr="Fumare eroina"/>
          <p:cNvPicPr>
            <a:picLocks noChangeAspect="1" noChangeArrowheads="1"/>
          </p:cNvPicPr>
          <p:nvPr/>
        </p:nvPicPr>
        <p:blipFill>
          <a:blip r:embed="rId3" cstate="print"/>
          <a:srcRect/>
          <a:stretch>
            <a:fillRect/>
          </a:stretch>
        </p:blipFill>
        <p:spPr bwMode="auto">
          <a:xfrm>
            <a:off x="3347864" y="4077072"/>
            <a:ext cx="2232248" cy="2016224"/>
          </a:xfrm>
          <a:prstGeom prst="rect">
            <a:avLst/>
          </a:prstGeom>
          <a:ln>
            <a:noFill/>
          </a:ln>
          <a:effectLst>
            <a:softEdge rad="112500"/>
          </a:effectLst>
        </p:spPr>
      </p:pic>
      <p:pic>
        <p:nvPicPr>
          <p:cNvPr id="77828" name="Picture 4" descr="Sniffare eroina"/>
          <p:cNvPicPr>
            <a:picLocks noChangeAspect="1" noChangeArrowheads="1"/>
          </p:cNvPicPr>
          <p:nvPr/>
        </p:nvPicPr>
        <p:blipFill>
          <a:blip r:embed="rId4" cstate="print"/>
          <a:srcRect/>
          <a:stretch>
            <a:fillRect/>
          </a:stretch>
        </p:blipFill>
        <p:spPr bwMode="auto">
          <a:xfrm>
            <a:off x="395536" y="3645024"/>
            <a:ext cx="2232248" cy="2016224"/>
          </a:xfrm>
          <a:prstGeom prst="rect">
            <a:avLst/>
          </a:prstGeom>
          <a:ln>
            <a:noFill/>
          </a:ln>
          <a:effectLst>
            <a:softEdge rad="112500"/>
          </a:effectLst>
        </p:spPr>
      </p:pic>
      <p:pic>
        <p:nvPicPr>
          <p:cNvPr id="77832" name="Picture 8" descr="http://www.partyviberadio.com/forums/attachments/drugs-talk/4544d1270687790-heroin-smack-injecting-heroin.jpg"/>
          <p:cNvPicPr>
            <a:picLocks noChangeAspect="1" noChangeArrowheads="1"/>
          </p:cNvPicPr>
          <p:nvPr/>
        </p:nvPicPr>
        <p:blipFill>
          <a:blip r:embed="rId5" cstate="print"/>
          <a:srcRect/>
          <a:stretch>
            <a:fillRect/>
          </a:stretch>
        </p:blipFill>
        <p:spPr bwMode="auto">
          <a:xfrm>
            <a:off x="6228184" y="4293096"/>
            <a:ext cx="2664296" cy="2154188"/>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nodeType="withEffect">
                                  <p:stCondLst>
                                    <p:cond delay="0"/>
                                  </p:stCondLst>
                                  <p:childTnLst>
                                    <p:set>
                                      <p:cBhvr>
                                        <p:cTn id="11" dur="1" fill="hold">
                                          <p:stCondLst>
                                            <p:cond delay="0"/>
                                          </p:stCondLst>
                                        </p:cTn>
                                        <p:tgtEl>
                                          <p:spTgt spid="77828"/>
                                        </p:tgtEl>
                                        <p:attrNameLst>
                                          <p:attrName>style.visibility</p:attrName>
                                        </p:attrNameLst>
                                      </p:cBhvr>
                                      <p:to>
                                        <p:strVal val="visible"/>
                                      </p:to>
                                    </p:set>
                                    <p:anim calcmode="lin" valueType="num">
                                      <p:cBhvr>
                                        <p:cTn id="12" dur="1000" fill="hold"/>
                                        <p:tgtEl>
                                          <p:spTgt spid="77828"/>
                                        </p:tgtEl>
                                        <p:attrNameLst>
                                          <p:attrName>ppt_w</p:attrName>
                                        </p:attrNameLst>
                                      </p:cBhvr>
                                      <p:tavLst>
                                        <p:tav tm="0">
                                          <p:val>
                                            <p:strVal val="#ppt_w*0.70"/>
                                          </p:val>
                                        </p:tav>
                                        <p:tav tm="100000">
                                          <p:val>
                                            <p:strVal val="#ppt_w"/>
                                          </p:val>
                                        </p:tav>
                                      </p:tavLst>
                                    </p:anim>
                                    <p:anim calcmode="lin" valueType="num">
                                      <p:cBhvr>
                                        <p:cTn id="13" dur="1000" fill="hold"/>
                                        <p:tgtEl>
                                          <p:spTgt spid="77828"/>
                                        </p:tgtEl>
                                        <p:attrNameLst>
                                          <p:attrName>ppt_h</p:attrName>
                                        </p:attrNameLst>
                                      </p:cBhvr>
                                      <p:tavLst>
                                        <p:tav tm="0">
                                          <p:val>
                                            <p:strVal val="#ppt_h"/>
                                          </p:val>
                                        </p:tav>
                                        <p:tav tm="100000">
                                          <p:val>
                                            <p:strVal val="#ppt_h"/>
                                          </p:val>
                                        </p:tav>
                                      </p:tavLst>
                                    </p:anim>
                                    <p:animEffect transition="in" filter="fade">
                                      <p:cBhvr>
                                        <p:cTn id="14" dur="1000"/>
                                        <p:tgtEl>
                                          <p:spTgt spid="7782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par>
                                <p:cTn id="22" presetID="55" presetClass="entr" presetSubtype="0" fill="hold" nodeType="withEffect">
                                  <p:stCondLst>
                                    <p:cond delay="0"/>
                                  </p:stCondLst>
                                  <p:childTnLst>
                                    <p:set>
                                      <p:cBhvr>
                                        <p:cTn id="23" dur="1" fill="hold">
                                          <p:stCondLst>
                                            <p:cond delay="0"/>
                                          </p:stCondLst>
                                        </p:cTn>
                                        <p:tgtEl>
                                          <p:spTgt spid="77826"/>
                                        </p:tgtEl>
                                        <p:attrNameLst>
                                          <p:attrName>style.visibility</p:attrName>
                                        </p:attrNameLst>
                                      </p:cBhvr>
                                      <p:to>
                                        <p:strVal val="visible"/>
                                      </p:to>
                                    </p:set>
                                    <p:anim calcmode="lin" valueType="num">
                                      <p:cBhvr>
                                        <p:cTn id="24" dur="1000" fill="hold"/>
                                        <p:tgtEl>
                                          <p:spTgt spid="77826"/>
                                        </p:tgtEl>
                                        <p:attrNameLst>
                                          <p:attrName>ppt_w</p:attrName>
                                        </p:attrNameLst>
                                      </p:cBhvr>
                                      <p:tavLst>
                                        <p:tav tm="0">
                                          <p:val>
                                            <p:strVal val="#ppt_w*0.70"/>
                                          </p:val>
                                        </p:tav>
                                        <p:tav tm="100000">
                                          <p:val>
                                            <p:strVal val="#ppt_w"/>
                                          </p:val>
                                        </p:tav>
                                      </p:tavLst>
                                    </p:anim>
                                    <p:anim calcmode="lin" valueType="num">
                                      <p:cBhvr>
                                        <p:cTn id="25" dur="1000" fill="hold"/>
                                        <p:tgtEl>
                                          <p:spTgt spid="77826"/>
                                        </p:tgtEl>
                                        <p:attrNameLst>
                                          <p:attrName>ppt_h</p:attrName>
                                        </p:attrNameLst>
                                      </p:cBhvr>
                                      <p:tavLst>
                                        <p:tav tm="0">
                                          <p:val>
                                            <p:strVal val="#ppt_h"/>
                                          </p:val>
                                        </p:tav>
                                        <p:tav tm="100000">
                                          <p:val>
                                            <p:strVal val="#ppt_h"/>
                                          </p:val>
                                        </p:tav>
                                      </p:tavLst>
                                    </p:anim>
                                    <p:animEffect transition="in" filter="fade">
                                      <p:cBhvr>
                                        <p:cTn id="26" dur="1000"/>
                                        <p:tgtEl>
                                          <p:spTgt spid="77826"/>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strVal val="#ppt_w*0.70"/>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Effect transition="in" filter="fade">
                                      <p:cBhvr>
                                        <p:cTn id="33" dur="1000"/>
                                        <p:tgtEl>
                                          <p:spTgt spid="12"/>
                                        </p:tgtEl>
                                      </p:cBhvr>
                                    </p:animEffect>
                                  </p:childTnLst>
                                </p:cTn>
                              </p:par>
                              <p:par>
                                <p:cTn id="34" presetID="55" presetClass="entr" presetSubtype="0" fill="hold" nodeType="withEffect">
                                  <p:stCondLst>
                                    <p:cond delay="0"/>
                                  </p:stCondLst>
                                  <p:childTnLst>
                                    <p:set>
                                      <p:cBhvr>
                                        <p:cTn id="35" dur="1" fill="hold">
                                          <p:stCondLst>
                                            <p:cond delay="0"/>
                                          </p:stCondLst>
                                        </p:cTn>
                                        <p:tgtEl>
                                          <p:spTgt spid="77832"/>
                                        </p:tgtEl>
                                        <p:attrNameLst>
                                          <p:attrName>style.visibility</p:attrName>
                                        </p:attrNameLst>
                                      </p:cBhvr>
                                      <p:to>
                                        <p:strVal val="visible"/>
                                      </p:to>
                                    </p:set>
                                    <p:anim calcmode="lin" valueType="num">
                                      <p:cBhvr>
                                        <p:cTn id="36" dur="1000" fill="hold"/>
                                        <p:tgtEl>
                                          <p:spTgt spid="77832"/>
                                        </p:tgtEl>
                                        <p:attrNameLst>
                                          <p:attrName>ppt_w</p:attrName>
                                        </p:attrNameLst>
                                      </p:cBhvr>
                                      <p:tavLst>
                                        <p:tav tm="0">
                                          <p:val>
                                            <p:strVal val="#ppt_w*0.70"/>
                                          </p:val>
                                        </p:tav>
                                        <p:tav tm="100000">
                                          <p:val>
                                            <p:strVal val="#ppt_w"/>
                                          </p:val>
                                        </p:tav>
                                      </p:tavLst>
                                    </p:anim>
                                    <p:anim calcmode="lin" valueType="num">
                                      <p:cBhvr>
                                        <p:cTn id="37" dur="1000" fill="hold"/>
                                        <p:tgtEl>
                                          <p:spTgt spid="77832"/>
                                        </p:tgtEl>
                                        <p:attrNameLst>
                                          <p:attrName>ppt_h</p:attrName>
                                        </p:attrNameLst>
                                      </p:cBhvr>
                                      <p:tavLst>
                                        <p:tav tm="0">
                                          <p:val>
                                            <p:strVal val="#ppt_h"/>
                                          </p:val>
                                        </p:tav>
                                        <p:tav tm="100000">
                                          <p:val>
                                            <p:strVal val="#ppt_h"/>
                                          </p:val>
                                        </p:tav>
                                      </p:tavLst>
                                    </p:anim>
                                    <p:animEffect transition="in" filter="fade">
                                      <p:cBhvr>
                                        <p:cTn id="38" dur="1000"/>
                                        <p:tgtEl>
                                          <p:spTgt spid="7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testo 4"/>
          <p:cNvSpPr>
            <a:spLocks noGrp="1"/>
          </p:cNvSpPr>
          <p:nvPr>
            <p:ph type="body" idx="1"/>
          </p:nvPr>
        </p:nvSpPr>
        <p:spPr>
          <a:xfrm>
            <a:off x="539552" y="1484784"/>
            <a:ext cx="8021638" cy="685800"/>
          </a:xfrm>
        </p:spPr>
        <p:txBody>
          <a:bodyPr anchor="ctr"/>
          <a:lstStyle/>
          <a:p>
            <a:pPr algn="ctr" eaLnBrk="1" hangingPunct="1"/>
            <a:r>
              <a:rPr lang="it-IT" sz="4000" dirty="0" smtClean="0">
                <a:solidFill>
                  <a:schemeClr val="accent1"/>
                </a:solidFill>
                <a:latin typeface="Verdana" pitchFamily="34" charset="0"/>
                <a:ea typeface="Verdana" pitchFamily="34" charset="0"/>
                <a:cs typeface="Verdana" pitchFamily="34" charset="0"/>
              </a:rPr>
              <a:t>EFFETTO RICERCATO</a:t>
            </a:r>
            <a:endParaRPr lang="it-IT" sz="3600" dirty="0" smtClean="0">
              <a:solidFill>
                <a:schemeClr val="accent1"/>
              </a:solidFill>
              <a:latin typeface="Verdana" pitchFamily="34" charset="0"/>
              <a:ea typeface="Verdana" pitchFamily="34" charset="0"/>
              <a:cs typeface="Verdana" pitchFamily="34" charset="0"/>
            </a:endParaRPr>
          </a:p>
        </p:txBody>
      </p:sp>
      <p:sp>
        <p:nvSpPr>
          <p:cNvPr id="65542" name="Rectangle 8"/>
          <p:cNvSpPr>
            <a:spLocks/>
          </p:cNvSpPr>
          <p:nvPr/>
        </p:nvSpPr>
        <p:spPr bwMode="auto">
          <a:xfrm>
            <a:off x="467544" y="332656"/>
            <a:ext cx="8229600" cy="1250950"/>
          </a:xfrm>
          <a:prstGeom prst="rect">
            <a:avLst/>
          </a:prstGeom>
          <a:noFill/>
          <a:ln w="9525">
            <a:noFill/>
            <a:miter lim="800000"/>
            <a:headEnd/>
            <a:tailEnd/>
          </a:ln>
        </p:spPr>
        <p:txBody>
          <a:bodyPr rIns="45720" anchor="ctr"/>
          <a:lstStyle/>
          <a:p>
            <a:pPr algn="ctr" eaLnBrk="0" hangingPunct="0"/>
            <a:r>
              <a:rPr lang="it-IT" sz="4500" b="1" dirty="0" smtClean="0">
                <a:solidFill>
                  <a:srgbClr val="FFC800"/>
                </a:solidFill>
                <a:latin typeface="Aharoni" pitchFamily="2" charset="-79"/>
              </a:rPr>
              <a:t>EROINA</a:t>
            </a:r>
            <a:endParaRPr lang="it-IT" sz="4500" b="1" dirty="0">
              <a:solidFill>
                <a:srgbClr val="FFC800"/>
              </a:solidFill>
              <a:latin typeface="Aharoni" pitchFamily="2" charset="-79"/>
            </a:endParaRPr>
          </a:p>
        </p:txBody>
      </p:sp>
      <p:pic>
        <p:nvPicPr>
          <p:cNvPr id="75778" name="Picture 2" descr="https://encrypted-tbn3.gstatic.com/images?q=tbn:ANd9GcS3c1JUfTHl9AkFRsEZEHamL9Jxfx8bmeEiHqKtXrBDTo3XKaky">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8" name="CasellaDiTesto 7"/>
          <p:cNvSpPr txBox="1"/>
          <p:nvPr/>
        </p:nvSpPr>
        <p:spPr>
          <a:xfrm>
            <a:off x="1619672" y="404664"/>
            <a:ext cx="5976664" cy="1323439"/>
          </a:xfrm>
          <a:prstGeom prst="rect">
            <a:avLst/>
          </a:prstGeom>
          <a:noFill/>
        </p:spPr>
        <p:txBody>
          <a:bodyPr wrap="square" rtlCol="0">
            <a:spAutoFit/>
          </a:bodyPr>
          <a:lstStyle/>
          <a:p>
            <a:r>
              <a:rPr lang="it-IT" sz="8000" b="1" dirty="0" smtClean="0">
                <a:latin typeface="Monotype Corsiva" pitchFamily="66" charset="0"/>
              </a:rPr>
              <a:t>fuga dal mondo</a:t>
            </a:r>
            <a:endParaRPr lang="it-IT" sz="8000" b="1" dirty="0">
              <a:latin typeface="Monotype Corsiva" pitchFamily="66" charset="0"/>
            </a:endParaRPr>
          </a:p>
        </p:txBody>
      </p:sp>
      <p:sp>
        <p:nvSpPr>
          <p:cNvPr id="9" name="Rettangolo 8"/>
          <p:cNvSpPr/>
          <p:nvPr/>
        </p:nvSpPr>
        <p:spPr>
          <a:xfrm>
            <a:off x="323528" y="5373216"/>
            <a:ext cx="8496944"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323528" y="5373216"/>
            <a:ext cx="8496944" cy="1200329"/>
          </a:xfrm>
          <a:prstGeom prst="rect">
            <a:avLst/>
          </a:prstGeom>
          <a:noFill/>
        </p:spPr>
        <p:txBody>
          <a:bodyPr wrap="square" rtlCol="0">
            <a:spAutoFit/>
          </a:bodyPr>
          <a:lstStyle/>
          <a:p>
            <a:r>
              <a:rPr lang="it-IT" sz="2400" b="1" dirty="0" smtClean="0">
                <a:solidFill>
                  <a:srgbClr val="FFC000"/>
                </a:solidFill>
                <a:latin typeface="Aharoni" pitchFamily="2" charset="-79"/>
                <a:cs typeface="Aharoni" pitchFamily="2" charset="-79"/>
              </a:rPr>
              <a:t>-   Deprime il SNC</a:t>
            </a:r>
          </a:p>
          <a:p>
            <a:pPr>
              <a:buFontTx/>
              <a:buChar char="-"/>
            </a:pPr>
            <a:r>
              <a:rPr lang="it-IT" sz="2400" b="1" dirty="0" smtClean="0">
                <a:solidFill>
                  <a:srgbClr val="FFC000"/>
                </a:solidFill>
                <a:latin typeface="Aharoni" pitchFamily="2" charset="-79"/>
                <a:cs typeface="Aharoni" pitchFamily="2" charset="-79"/>
              </a:rPr>
              <a:t>   Fa DIMINUIRE  </a:t>
            </a:r>
            <a:r>
              <a:rPr lang="it-IT" sz="2400" b="1" dirty="0" smtClean="0">
                <a:latin typeface="Aharoni" pitchFamily="2" charset="-79"/>
                <a:cs typeface="Aharoni" pitchFamily="2" charset="-79"/>
              </a:rPr>
              <a:t>la</a:t>
            </a:r>
            <a:r>
              <a:rPr lang="it-IT" sz="2400" b="1" dirty="0" smtClean="0">
                <a:solidFill>
                  <a:srgbClr val="FFC000"/>
                </a:solidFill>
                <a:latin typeface="Aharoni" pitchFamily="2" charset="-79"/>
                <a:cs typeface="Aharoni" pitchFamily="2" charset="-79"/>
              </a:rPr>
              <a:t> PRESSIONE</a:t>
            </a:r>
          </a:p>
          <a:p>
            <a:r>
              <a:rPr lang="it-IT" sz="2400" b="1" dirty="0" smtClean="0">
                <a:latin typeface="Aharoni" pitchFamily="2" charset="-79"/>
                <a:cs typeface="Aharoni" pitchFamily="2" charset="-79"/>
              </a:rPr>
              <a:t>    la</a:t>
            </a:r>
            <a:r>
              <a:rPr lang="it-IT" sz="2400" b="1" dirty="0" smtClean="0">
                <a:solidFill>
                  <a:srgbClr val="FFC000"/>
                </a:solidFill>
                <a:latin typeface="Aharoni" pitchFamily="2" charset="-79"/>
                <a:cs typeface="Aharoni" pitchFamily="2" charset="-79"/>
              </a:rPr>
              <a:t> FREQUENZACARDIACA </a:t>
            </a:r>
            <a:r>
              <a:rPr lang="it-IT" sz="2400" b="1" dirty="0" smtClean="0">
                <a:latin typeface="Aharoni" pitchFamily="2" charset="-79"/>
                <a:cs typeface="Aharoni" pitchFamily="2" charset="-79"/>
              </a:rPr>
              <a:t>e quella </a:t>
            </a:r>
            <a:r>
              <a:rPr lang="it-IT" sz="2400" b="1" dirty="0" smtClean="0">
                <a:solidFill>
                  <a:srgbClr val="FFC000"/>
                </a:solidFill>
                <a:latin typeface="Aharoni" pitchFamily="2" charset="-79"/>
                <a:cs typeface="Aharoni" pitchFamily="2" charset="-79"/>
              </a:rPr>
              <a:t>RESPIRATORIA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dissolve">
                                      <p:cBhvr>
                                        <p:cTn id="7" dur="500"/>
                                        <p:tgtEl>
                                          <p:spTgt spid="7577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0.70"/>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0" y="1556792"/>
            <a:ext cx="8604448" cy="5121275"/>
          </a:xfrm>
          <a:prstGeom prst="rect">
            <a:avLst/>
          </a:prstGeom>
          <a:noFill/>
          <a:ln w="9525">
            <a:noFill/>
            <a:round/>
            <a:headEnd/>
            <a:tailEnd/>
          </a:ln>
        </p:spPr>
        <p:txBody>
          <a:bodyPr/>
          <a:lstStyle/>
          <a:p>
            <a:pPr marL="273050" indent="-257175" algn="ctr">
              <a:lnSpc>
                <a:spcPct val="80000"/>
              </a:lnSpc>
              <a:spcBef>
                <a:spcPts val="1025"/>
              </a:spcBef>
              <a:buSzPct val="9500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it-IT" sz="3600" dirty="0" smtClean="0">
                <a:solidFill>
                  <a:srgbClr val="FFC000"/>
                </a:solidFill>
                <a:latin typeface="+mn-lt"/>
              </a:rPr>
              <a:t>      PRINCIPALI  EFFETTI COLLATERALI</a:t>
            </a:r>
          </a:p>
          <a:p>
            <a:pPr marL="273050" indent="-257175" algn="ctr">
              <a:lnSpc>
                <a:spcPct val="80000"/>
              </a:lnSpc>
              <a:spcBef>
                <a:spcPts val="1025"/>
              </a:spcBef>
              <a:buSzPct val="9500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it-IT" sz="3600" dirty="0" smtClean="0">
                <a:solidFill>
                  <a:srgbClr val="FFC000"/>
                </a:solidFill>
                <a:latin typeface="+mn-lt"/>
              </a:rPr>
              <a:t>  </a:t>
            </a:r>
            <a:endParaRPr lang="it-IT" sz="3600" dirty="0">
              <a:solidFill>
                <a:srgbClr val="FFC000"/>
              </a:solidFill>
              <a:latin typeface="+mn-lt"/>
            </a:endParaRPr>
          </a:p>
          <a:p>
            <a:pPr marL="273050" indent="-257175">
              <a:spcBef>
                <a:spcPts val="600"/>
              </a:spcBef>
              <a:buSzPct val="95000"/>
              <a:buFont typeface="Wingdings 2" pitchFamily="18" charset="2"/>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it-IT" sz="2400" dirty="0">
                <a:latin typeface="+mn-lt"/>
              </a:rPr>
              <a:t>Miosi (pupille a spillo</a:t>
            </a:r>
            <a:r>
              <a:rPr lang="it-IT" sz="2400" dirty="0" smtClean="0">
                <a:latin typeface="+mn-lt"/>
              </a:rPr>
              <a:t>)</a:t>
            </a:r>
          </a:p>
          <a:p>
            <a:pPr marL="273050" indent="-257175">
              <a:spcBef>
                <a:spcPts val="600"/>
              </a:spcBef>
              <a:buSzPct val="95000"/>
              <a:buFont typeface="Wingdings 2" pitchFamily="18" charset="2"/>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endParaRPr lang="it-IT" sz="2400" dirty="0">
              <a:latin typeface="+mn-lt"/>
            </a:endParaRPr>
          </a:p>
          <a:p>
            <a:pPr marL="273050" indent="-257175">
              <a:spcBef>
                <a:spcPts val="600"/>
              </a:spcBef>
              <a:buSzPct val="95000"/>
              <a:buFont typeface="Wingdings 2" pitchFamily="18" charset="2"/>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it-IT" sz="2400" dirty="0">
                <a:latin typeface="+mn-lt"/>
              </a:rPr>
              <a:t>Ipotermia con sudori freddi, </a:t>
            </a:r>
            <a:r>
              <a:rPr lang="it-IT" sz="2400" dirty="0" smtClean="0">
                <a:latin typeface="+mn-lt"/>
              </a:rPr>
              <a:t>convulsioni</a:t>
            </a:r>
          </a:p>
          <a:p>
            <a:pPr marL="273050" indent="-257175">
              <a:spcBef>
                <a:spcPts val="600"/>
              </a:spcBef>
              <a:buSzPct val="95000"/>
              <a:buFont typeface="Wingdings 2" pitchFamily="18" charset="2"/>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endParaRPr lang="it-IT" sz="2400" dirty="0">
              <a:latin typeface="+mn-lt"/>
            </a:endParaRPr>
          </a:p>
          <a:p>
            <a:pPr marL="273050" indent="-257175">
              <a:spcBef>
                <a:spcPts val="600"/>
              </a:spcBef>
              <a:buSzPct val="95000"/>
              <a:buFont typeface="Wingdings 2" pitchFamily="18" charset="2"/>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it-IT" sz="2400" dirty="0">
                <a:latin typeface="+mn-lt"/>
              </a:rPr>
              <a:t>Nausea, vomito e, a lungo andare, </a:t>
            </a:r>
            <a:r>
              <a:rPr lang="it-IT" sz="2400" dirty="0" smtClean="0">
                <a:latin typeface="+mn-lt"/>
              </a:rPr>
              <a:t>epatomegalia</a:t>
            </a:r>
          </a:p>
          <a:p>
            <a:pPr marL="273050" indent="-257175">
              <a:spcBef>
                <a:spcPts val="600"/>
              </a:spcBef>
              <a:buSzPct val="95000"/>
              <a:buFont typeface="Wingdings 2" pitchFamily="18" charset="2"/>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endParaRPr lang="it-IT" sz="2400" dirty="0">
              <a:latin typeface="+mn-lt"/>
            </a:endParaRPr>
          </a:p>
          <a:p>
            <a:pPr marL="273050" indent="-257175">
              <a:spcBef>
                <a:spcPts val="600"/>
              </a:spcBef>
              <a:buSzPct val="95000"/>
              <a:buFont typeface="Wingdings 2" pitchFamily="18" charset="2"/>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it-IT" sz="2400" dirty="0">
                <a:latin typeface="+mn-lt"/>
              </a:rPr>
              <a:t>Disturbi del </a:t>
            </a:r>
            <a:r>
              <a:rPr lang="it-IT" sz="2400" dirty="0" smtClean="0">
                <a:latin typeface="+mn-lt"/>
              </a:rPr>
              <a:t>sonno</a:t>
            </a:r>
          </a:p>
          <a:p>
            <a:pPr marL="273050" indent="-257175">
              <a:spcBef>
                <a:spcPts val="600"/>
              </a:spcBef>
              <a:buSzPct val="95000"/>
              <a:buFont typeface="Wingdings 2" pitchFamily="18" charset="2"/>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endParaRPr lang="it-IT" sz="2400" dirty="0">
              <a:latin typeface="+mn-lt"/>
            </a:endParaRPr>
          </a:p>
          <a:p>
            <a:pPr marL="273050" indent="-257175">
              <a:spcBef>
                <a:spcPts val="600"/>
              </a:spcBef>
              <a:buSzPct val="95000"/>
              <a:buFont typeface="Wingdings 2" pitchFamily="18" charset="2"/>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it-IT" sz="2400" b="1" dirty="0">
                <a:solidFill>
                  <a:srgbClr val="FF0000"/>
                </a:solidFill>
                <a:latin typeface="+mn-lt"/>
              </a:rPr>
              <a:t>Morte per </a:t>
            </a:r>
            <a:r>
              <a:rPr lang="it-IT" sz="2400" b="1" dirty="0" smtClean="0">
                <a:solidFill>
                  <a:srgbClr val="FF0000"/>
                </a:solidFill>
                <a:latin typeface="+mn-lt"/>
              </a:rPr>
              <a:t>PARALISI DEI CENTRI DEL RESPIRO</a:t>
            </a:r>
            <a:r>
              <a:rPr lang="it-IT" sz="2400" dirty="0" smtClean="0">
                <a:latin typeface="+mn-lt"/>
              </a:rPr>
              <a:t>.</a:t>
            </a:r>
            <a:endParaRPr lang="it-IT" sz="2400" dirty="0">
              <a:latin typeface="+mn-lt"/>
            </a:endParaRPr>
          </a:p>
        </p:txBody>
      </p:sp>
      <p:sp>
        <p:nvSpPr>
          <p:cNvPr id="82947" name="Rectangle 2"/>
          <p:cNvSpPr>
            <a:spLocks noChangeArrowheads="1"/>
          </p:cNvSpPr>
          <p:nvPr/>
        </p:nvSpPr>
        <p:spPr bwMode="auto">
          <a:xfrm>
            <a:off x="457200" y="115888"/>
            <a:ext cx="8229600" cy="1250950"/>
          </a:xfrm>
          <a:prstGeom prst="rect">
            <a:avLst/>
          </a:prstGeom>
          <a:noFill/>
          <a:ln w="9525">
            <a:noFill/>
            <a:round/>
            <a:headEnd/>
            <a:tailEnd/>
          </a:ln>
        </p:spPr>
        <p:txBody>
          <a:bodyPr lIns="90000" tIns="46800" rIns="4572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a:solidFill>
                  <a:srgbClr val="FFC800"/>
                </a:solidFill>
                <a:latin typeface="Aharoni" pitchFamily="2" charset="-79"/>
              </a:rPr>
              <a:t>                   EROINA</a:t>
            </a:r>
          </a:p>
        </p:txBody>
      </p:sp>
      <p:pic>
        <p:nvPicPr>
          <p:cNvPr id="82948" name="Picture 3"/>
          <p:cNvPicPr>
            <a:picLocks noChangeAspect="1" noChangeArrowheads="1"/>
          </p:cNvPicPr>
          <p:nvPr/>
        </p:nvPicPr>
        <p:blipFill>
          <a:blip r:embed="rId3" cstate="print"/>
          <a:srcRect/>
          <a:stretch>
            <a:fillRect/>
          </a:stretch>
        </p:blipFill>
        <p:spPr bwMode="auto">
          <a:xfrm>
            <a:off x="6748987" y="2537521"/>
            <a:ext cx="2395013" cy="432047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252536" y="1556793"/>
            <a:ext cx="9649072" cy="720080"/>
          </a:xfrm>
          <a:prstGeom prst="rect">
            <a:avLst/>
          </a:prstGeom>
          <a:noFill/>
          <a:ln w="9525">
            <a:noFill/>
            <a:round/>
            <a:headEnd/>
            <a:tailEnd/>
          </a:ln>
        </p:spPr>
        <p:txBody>
          <a:bodyPr/>
          <a:lstStyle/>
          <a:p>
            <a:pPr marL="273050" indent="-257175" algn="ctr">
              <a:spcBef>
                <a:spcPts val="1100"/>
              </a:spcBef>
              <a:buSzPct val="9500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it-IT" sz="3600" dirty="0">
                <a:solidFill>
                  <a:srgbClr val="FFC000"/>
                </a:solidFill>
                <a:latin typeface="+mn-lt"/>
              </a:rPr>
              <a:t>L’eroina viene ricercata perché toglie i problemi.</a:t>
            </a:r>
          </a:p>
          <a:p>
            <a:pPr marL="273050" indent="-257175" algn="ctr">
              <a:spcBef>
                <a:spcPts val="1100"/>
              </a:spcBef>
              <a:buSzPct val="9500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endParaRPr lang="it-IT" sz="4400" dirty="0">
              <a:latin typeface="Constantia" pitchFamily="18" charset="0"/>
            </a:endParaRPr>
          </a:p>
        </p:txBody>
      </p:sp>
      <p:grpSp>
        <p:nvGrpSpPr>
          <p:cNvPr id="2" name="Group 2"/>
          <p:cNvGrpSpPr>
            <a:grpSpLocks/>
          </p:cNvGrpSpPr>
          <p:nvPr/>
        </p:nvGrpSpPr>
        <p:grpSpPr bwMode="auto">
          <a:xfrm>
            <a:off x="2843808" y="2204864"/>
            <a:ext cx="3275856" cy="2232248"/>
            <a:chOff x="2928" y="1639"/>
            <a:chExt cx="2543" cy="1934"/>
          </a:xfrm>
        </p:grpSpPr>
        <p:pic>
          <p:nvPicPr>
            <p:cNvPr id="83973" name="Picture 3"/>
            <p:cNvPicPr>
              <a:picLocks noChangeAspect="1" noChangeArrowheads="1"/>
            </p:cNvPicPr>
            <p:nvPr/>
          </p:nvPicPr>
          <p:blipFill>
            <a:blip r:embed="rId3" cstate="print"/>
            <a:srcRect/>
            <a:stretch>
              <a:fillRect/>
            </a:stretch>
          </p:blipFill>
          <p:spPr bwMode="auto">
            <a:xfrm>
              <a:off x="2928" y="1639"/>
              <a:ext cx="2544" cy="1935"/>
            </a:xfrm>
            <a:prstGeom prst="rect">
              <a:avLst/>
            </a:prstGeom>
            <a:ln>
              <a:noFill/>
            </a:ln>
            <a:effectLst>
              <a:softEdge rad="112500"/>
            </a:effectLst>
          </p:spPr>
        </p:pic>
        <p:sp>
          <p:nvSpPr>
            <p:cNvPr id="83974" name="Text Box 4"/>
            <p:cNvSpPr txBox="1">
              <a:spLocks noChangeArrowheads="1"/>
            </p:cNvSpPr>
            <p:nvPr/>
          </p:nvSpPr>
          <p:spPr bwMode="auto">
            <a:xfrm>
              <a:off x="2928" y="1639"/>
              <a:ext cx="2544" cy="1935"/>
            </a:xfrm>
            <a:prstGeom prst="rect">
              <a:avLst/>
            </a:prstGeom>
            <a:noFill/>
            <a:ln w="9525">
              <a:noFill/>
              <a:round/>
              <a:headEnd/>
              <a:tailEnd/>
            </a:ln>
          </p:spPr>
          <p:txBody>
            <a:bodyPr wrap="none" anchor="ctr"/>
            <a:lstStyle/>
            <a:p>
              <a:endParaRPr lang="it-IT"/>
            </a:p>
          </p:txBody>
        </p:sp>
      </p:grpSp>
      <p:sp>
        <p:nvSpPr>
          <p:cNvPr id="83972" name="Rectangle 5"/>
          <p:cNvSpPr>
            <a:spLocks noChangeArrowheads="1"/>
          </p:cNvSpPr>
          <p:nvPr/>
        </p:nvSpPr>
        <p:spPr bwMode="auto">
          <a:xfrm>
            <a:off x="457200" y="115888"/>
            <a:ext cx="8229600" cy="1250950"/>
          </a:xfrm>
          <a:prstGeom prst="rect">
            <a:avLst/>
          </a:prstGeom>
          <a:noFill/>
          <a:ln w="9525">
            <a:noFill/>
            <a:round/>
            <a:headEnd/>
            <a:tailEnd/>
          </a:ln>
        </p:spPr>
        <p:txBody>
          <a:bodyPr lIns="90000" tIns="46800" rIns="4572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a:solidFill>
                  <a:srgbClr val="FFC800"/>
                </a:solidFill>
                <a:latin typeface="Aharoni" pitchFamily="2" charset="-79"/>
              </a:rPr>
              <a:t>EROINA</a:t>
            </a:r>
          </a:p>
        </p:txBody>
      </p:sp>
      <p:pic>
        <p:nvPicPr>
          <p:cNvPr id="67586" name="Picture 2" descr="http://disintossicazione-eroina.myblog.it/media/01/02/1227172269.jpg">
            <a:hlinkClick r:id="rId4"/>
          </p:cNvPr>
          <p:cNvPicPr>
            <a:picLocks noChangeAspect="1" noChangeArrowheads="1"/>
          </p:cNvPicPr>
          <p:nvPr/>
        </p:nvPicPr>
        <p:blipFill>
          <a:blip r:embed="rId5" cstate="print"/>
          <a:srcRect/>
          <a:stretch>
            <a:fillRect/>
          </a:stretch>
        </p:blipFill>
        <p:spPr bwMode="auto">
          <a:xfrm>
            <a:off x="179512" y="2492896"/>
            <a:ext cx="2483768" cy="1655846"/>
          </a:xfrm>
          <a:prstGeom prst="rect">
            <a:avLst/>
          </a:prstGeom>
          <a:ln>
            <a:noFill/>
          </a:ln>
          <a:effectLst>
            <a:softEdge rad="112500"/>
          </a:effectLst>
        </p:spPr>
      </p:pic>
      <p:pic>
        <p:nvPicPr>
          <p:cNvPr id="67588" name="Picture 4" descr="http://www.notipedia.it/wp-content/uploads/2012/06/01_672-458_resize2.jpg">
            <a:hlinkClick r:id="rId6"/>
          </p:cNvPr>
          <p:cNvPicPr>
            <a:picLocks noChangeAspect="1" noChangeArrowheads="1"/>
          </p:cNvPicPr>
          <p:nvPr/>
        </p:nvPicPr>
        <p:blipFill>
          <a:blip r:embed="rId7" cstate="print"/>
          <a:srcRect/>
          <a:stretch>
            <a:fillRect/>
          </a:stretch>
        </p:blipFill>
        <p:spPr bwMode="auto">
          <a:xfrm>
            <a:off x="4860032" y="4437112"/>
            <a:ext cx="4283968" cy="2420888"/>
          </a:xfrm>
          <a:prstGeom prst="rect">
            <a:avLst/>
          </a:prstGeom>
          <a:ln>
            <a:noFill/>
          </a:ln>
          <a:effectLst>
            <a:softEdge rad="112500"/>
          </a:effectLst>
        </p:spPr>
      </p:pic>
      <p:pic>
        <p:nvPicPr>
          <p:cNvPr id="67590" name="Picture 6" descr="http://www.tossicodipendenza.org/images/dipendenza_eroina_dipendenza_eroina.htm_htm_m372446e.jpg">
            <a:hlinkClick r:id="rId8"/>
          </p:cNvPr>
          <p:cNvPicPr>
            <a:picLocks noChangeAspect="1" noChangeArrowheads="1"/>
          </p:cNvPicPr>
          <p:nvPr/>
        </p:nvPicPr>
        <p:blipFill>
          <a:blip r:embed="rId9" cstate="print"/>
          <a:srcRect/>
          <a:stretch>
            <a:fillRect/>
          </a:stretch>
        </p:blipFill>
        <p:spPr bwMode="auto">
          <a:xfrm>
            <a:off x="6444208" y="2492896"/>
            <a:ext cx="2376264" cy="1584176"/>
          </a:xfrm>
          <a:prstGeom prst="rect">
            <a:avLst/>
          </a:prstGeom>
          <a:ln>
            <a:noFill/>
          </a:ln>
          <a:effectLst>
            <a:softEdge rad="112500"/>
          </a:effectLst>
        </p:spPr>
      </p:pic>
      <p:sp>
        <p:nvSpPr>
          <p:cNvPr id="10" name="CasellaDiTesto 9"/>
          <p:cNvSpPr txBox="1"/>
          <p:nvPr/>
        </p:nvSpPr>
        <p:spPr>
          <a:xfrm>
            <a:off x="539552" y="4797152"/>
            <a:ext cx="3672408" cy="1323439"/>
          </a:xfrm>
          <a:prstGeom prst="rect">
            <a:avLst/>
          </a:prstGeom>
          <a:noFill/>
        </p:spPr>
        <p:txBody>
          <a:bodyPr wrap="square" rtlCol="0">
            <a:spAutoFit/>
          </a:bodyPr>
          <a:lstStyle/>
          <a:p>
            <a:r>
              <a:rPr lang="it-IT" sz="8000" dirty="0" smtClean="0">
                <a:solidFill>
                  <a:srgbClr val="FF0000"/>
                </a:solidFill>
                <a:latin typeface="+mn-lt"/>
              </a:rPr>
              <a:t>FORSE!</a:t>
            </a:r>
            <a:endParaRPr lang="it-IT" sz="8000" dirty="0">
              <a:solidFill>
                <a:srgbClr val="FF0000"/>
              </a:solidFill>
              <a:latin typeface="+mn-lt"/>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1000" fill="hold"/>
                                        <p:tgtEl>
                                          <p:spTgt spid="67586"/>
                                        </p:tgtEl>
                                        <p:attrNameLst>
                                          <p:attrName>ppt_w</p:attrName>
                                        </p:attrNameLst>
                                      </p:cBhvr>
                                      <p:tavLst>
                                        <p:tav tm="0">
                                          <p:val>
                                            <p:strVal val="#ppt_w*0.70"/>
                                          </p:val>
                                        </p:tav>
                                        <p:tav tm="100000">
                                          <p:val>
                                            <p:strVal val="#ppt_w"/>
                                          </p:val>
                                        </p:tav>
                                      </p:tavLst>
                                    </p:anim>
                                    <p:anim calcmode="lin" valueType="num">
                                      <p:cBhvr>
                                        <p:cTn id="8" dur="1000" fill="hold"/>
                                        <p:tgtEl>
                                          <p:spTgt spid="67586"/>
                                        </p:tgtEl>
                                        <p:attrNameLst>
                                          <p:attrName>ppt_h</p:attrName>
                                        </p:attrNameLst>
                                      </p:cBhvr>
                                      <p:tavLst>
                                        <p:tav tm="0">
                                          <p:val>
                                            <p:strVal val="#ppt_h"/>
                                          </p:val>
                                        </p:tav>
                                        <p:tav tm="100000">
                                          <p:val>
                                            <p:strVal val="#ppt_h"/>
                                          </p:val>
                                        </p:tav>
                                      </p:tavLst>
                                    </p:anim>
                                    <p:animEffect transition="in" filter="fade">
                                      <p:cBhvr>
                                        <p:cTn id="9" dur="1000"/>
                                        <p:tgtEl>
                                          <p:spTgt spid="67586"/>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nodeType="withEffect">
                                  <p:stCondLst>
                                    <p:cond delay="0"/>
                                  </p:stCondLst>
                                  <p:childTnLst>
                                    <p:set>
                                      <p:cBhvr>
                                        <p:cTn id="16" dur="1" fill="hold">
                                          <p:stCondLst>
                                            <p:cond delay="0"/>
                                          </p:stCondLst>
                                        </p:cTn>
                                        <p:tgtEl>
                                          <p:spTgt spid="67590"/>
                                        </p:tgtEl>
                                        <p:attrNameLst>
                                          <p:attrName>style.visibility</p:attrName>
                                        </p:attrNameLst>
                                      </p:cBhvr>
                                      <p:to>
                                        <p:strVal val="visible"/>
                                      </p:to>
                                    </p:set>
                                    <p:anim calcmode="lin" valueType="num">
                                      <p:cBhvr>
                                        <p:cTn id="17" dur="1000" fill="hold"/>
                                        <p:tgtEl>
                                          <p:spTgt spid="67590"/>
                                        </p:tgtEl>
                                        <p:attrNameLst>
                                          <p:attrName>ppt_w</p:attrName>
                                        </p:attrNameLst>
                                      </p:cBhvr>
                                      <p:tavLst>
                                        <p:tav tm="0">
                                          <p:val>
                                            <p:strVal val="#ppt_w*0.70"/>
                                          </p:val>
                                        </p:tav>
                                        <p:tav tm="100000">
                                          <p:val>
                                            <p:strVal val="#ppt_w"/>
                                          </p:val>
                                        </p:tav>
                                      </p:tavLst>
                                    </p:anim>
                                    <p:anim calcmode="lin" valueType="num">
                                      <p:cBhvr>
                                        <p:cTn id="18" dur="1000" fill="hold"/>
                                        <p:tgtEl>
                                          <p:spTgt spid="67590"/>
                                        </p:tgtEl>
                                        <p:attrNameLst>
                                          <p:attrName>ppt_h</p:attrName>
                                        </p:attrNameLst>
                                      </p:cBhvr>
                                      <p:tavLst>
                                        <p:tav tm="0">
                                          <p:val>
                                            <p:strVal val="#ppt_h"/>
                                          </p:val>
                                        </p:tav>
                                        <p:tav tm="100000">
                                          <p:val>
                                            <p:strVal val="#ppt_h"/>
                                          </p:val>
                                        </p:tav>
                                      </p:tavLst>
                                    </p:anim>
                                    <p:animEffect transition="in" filter="fade">
                                      <p:cBhvr>
                                        <p:cTn id="19" dur="1000"/>
                                        <p:tgtEl>
                                          <p:spTgt spid="6759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0.70"/>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par>
                                <p:cTn id="25" presetID="55" presetClass="entr" presetSubtype="0" fill="hold" nodeType="withEffect">
                                  <p:stCondLst>
                                    <p:cond delay="0"/>
                                  </p:stCondLst>
                                  <p:childTnLst>
                                    <p:set>
                                      <p:cBhvr>
                                        <p:cTn id="26" dur="1" fill="hold">
                                          <p:stCondLst>
                                            <p:cond delay="0"/>
                                          </p:stCondLst>
                                        </p:cTn>
                                        <p:tgtEl>
                                          <p:spTgt spid="67588"/>
                                        </p:tgtEl>
                                        <p:attrNameLst>
                                          <p:attrName>style.visibility</p:attrName>
                                        </p:attrNameLst>
                                      </p:cBhvr>
                                      <p:to>
                                        <p:strVal val="visible"/>
                                      </p:to>
                                    </p:set>
                                    <p:anim calcmode="lin" valueType="num">
                                      <p:cBhvr>
                                        <p:cTn id="27" dur="1000" fill="hold"/>
                                        <p:tgtEl>
                                          <p:spTgt spid="67588"/>
                                        </p:tgtEl>
                                        <p:attrNameLst>
                                          <p:attrName>ppt_w</p:attrName>
                                        </p:attrNameLst>
                                      </p:cBhvr>
                                      <p:tavLst>
                                        <p:tav tm="0">
                                          <p:val>
                                            <p:strVal val="#ppt_w*0.70"/>
                                          </p:val>
                                        </p:tav>
                                        <p:tav tm="100000">
                                          <p:val>
                                            <p:strVal val="#ppt_w"/>
                                          </p:val>
                                        </p:tav>
                                      </p:tavLst>
                                    </p:anim>
                                    <p:anim calcmode="lin" valueType="num">
                                      <p:cBhvr>
                                        <p:cTn id="28" dur="1000" fill="hold"/>
                                        <p:tgtEl>
                                          <p:spTgt spid="67588"/>
                                        </p:tgtEl>
                                        <p:attrNameLst>
                                          <p:attrName>ppt_h</p:attrName>
                                        </p:attrNameLst>
                                      </p:cBhvr>
                                      <p:tavLst>
                                        <p:tav tm="0">
                                          <p:val>
                                            <p:strVal val="#ppt_h"/>
                                          </p:val>
                                        </p:tav>
                                        <p:tav tm="100000">
                                          <p:val>
                                            <p:strVal val="#ppt_h"/>
                                          </p:val>
                                        </p:tav>
                                      </p:tavLst>
                                    </p:anim>
                                    <p:animEffect transition="in" filter="fade">
                                      <p:cBhvr>
                                        <p:cTn id="29" dur="10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467544" y="1484784"/>
            <a:ext cx="8229600" cy="4389437"/>
          </a:xfrm>
          <a:prstGeom prst="rect">
            <a:avLst/>
          </a:prstGeom>
          <a:noFill/>
          <a:ln w="9360">
            <a:noFill/>
            <a:miter lim="800000"/>
            <a:headEnd/>
            <a:tailEnd/>
          </a:ln>
          <a:effectLst/>
        </p:spPr>
        <p:txBody>
          <a:bodyPr/>
          <a:lstStyle/>
          <a:p>
            <a:pPr marL="273050" indent="-257175" algn="ctr">
              <a:spcBef>
                <a:spcPts val="1100"/>
              </a:spcBef>
              <a:buSzPct val="9500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pPr>
            <a:r>
              <a:rPr lang="it-IT" sz="4400" b="1" dirty="0">
                <a:solidFill>
                  <a:srgbClr val="FF0000"/>
                </a:solidFill>
                <a:latin typeface="+mn-lt"/>
              </a:rPr>
              <a:t>IL METADONE</a:t>
            </a:r>
          </a:p>
          <a:p>
            <a:pPr marL="273050" indent="-257175" algn="ctr">
              <a:spcBef>
                <a:spcPts val="1100"/>
              </a:spcBef>
              <a:buSzPct val="9500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pPr>
            <a:endParaRPr lang="it-IT" sz="1050" b="1" dirty="0">
              <a:solidFill>
                <a:srgbClr val="0F6FC6"/>
              </a:solidFill>
              <a:latin typeface="+mn-lt"/>
            </a:endParaRPr>
          </a:p>
          <a:p>
            <a:pPr marL="273050" indent="-257175" algn="ctr">
              <a:spcBef>
                <a:spcPts val="1500"/>
              </a:spcBef>
              <a:buClr>
                <a:srgbClr val="0BD0D9"/>
              </a:buClr>
              <a:buSzPct val="95000"/>
              <a:buFont typeface="Wingdings 2" pitchFamily="16" charset="2"/>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pPr>
            <a:r>
              <a:rPr lang="it-IT" sz="2400" b="1" dirty="0">
                <a:latin typeface="+mn-lt"/>
              </a:rPr>
              <a:t>È UNA SOSTANZA CHE, UTILIZZATA </a:t>
            </a:r>
            <a:r>
              <a:rPr lang="it-IT" sz="2400" b="1" u="sng" dirty="0" smtClean="0">
                <a:latin typeface="+mn-lt"/>
              </a:rPr>
              <a:t>SOTTO </a:t>
            </a:r>
            <a:r>
              <a:rPr lang="it-IT" sz="2400" b="1" u="sng" dirty="0">
                <a:latin typeface="+mn-lt"/>
              </a:rPr>
              <a:t>CONTROLLO</a:t>
            </a:r>
            <a:r>
              <a:rPr lang="it-IT" sz="2400" b="1" dirty="0">
                <a:latin typeface="+mn-lt"/>
              </a:rPr>
              <a:t>, PERMETTE </a:t>
            </a:r>
            <a:r>
              <a:rPr lang="it-IT" sz="2400" b="1" dirty="0" err="1">
                <a:latin typeface="+mn-lt"/>
              </a:rPr>
              <a:t>DI</a:t>
            </a:r>
            <a:r>
              <a:rPr lang="it-IT" sz="2400" b="1" dirty="0">
                <a:latin typeface="+mn-lt"/>
              </a:rPr>
              <a:t> SUPERARE I DOLORI DELLA CRISI </a:t>
            </a:r>
            <a:r>
              <a:rPr lang="it-IT" sz="2400" b="1" dirty="0" smtClean="0">
                <a:latin typeface="+mn-lt"/>
              </a:rPr>
              <a:t>                D’ </a:t>
            </a:r>
            <a:r>
              <a:rPr lang="it-IT" sz="2400" b="1" dirty="0">
                <a:latin typeface="+mn-lt"/>
              </a:rPr>
              <a:t>ASTINENZA</a:t>
            </a:r>
            <a:r>
              <a:rPr lang="it-IT" sz="2400" b="1" dirty="0" smtClean="0">
                <a:latin typeface="+mn-lt"/>
              </a:rPr>
              <a:t>.</a:t>
            </a:r>
          </a:p>
          <a:p>
            <a:pPr marL="273050" indent="-257175" algn="ctr">
              <a:spcBef>
                <a:spcPts val="1500"/>
              </a:spcBef>
              <a:buClr>
                <a:srgbClr val="0BD0D9"/>
              </a:buClr>
              <a:buSzPct val="95000"/>
              <a:buFont typeface="Wingdings 2" pitchFamily="16" charset="2"/>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pPr>
            <a:endParaRPr lang="it-IT" sz="2400" b="1" dirty="0">
              <a:latin typeface="+mn-lt"/>
            </a:endParaRPr>
          </a:p>
          <a:p>
            <a:pPr marL="273050" indent="-257175" algn="ctr">
              <a:spcBef>
                <a:spcPts val="1500"/>
              </a:spcBef>
              <a:buClr>
                <a:srgbClr val="0BD0D9"/>
              </a:buClr>
              <a:buSzPct val="95000"/>
              <a:buFont typeface="Wingdings 2" pitchFamily="16" charset="2"/>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pPr>
            <a:r>
              <a:rPr lang="it-IT" sz="2400" b="1" dirty="0">
                <a:latin typeface="+mn-lt"/>
              </a:rPr>
              <a:t>VIENE ASSUNTO PER VIA ORALE COME SCIROPPO E COSÌ AIUTA A PERDERE IL “VIZIO” DEL BUCO</a:t>
            </a:r>
            <a:r>
              <a:rPr lang="it-IT" sz="2400" b="1" dirty="0" smtClean="0">
                <a:latin typeface="+mn-lt"/>
              </a:rPr>
              <a:t>.</a:t>
            </a:r>
          </a:p>
          <a:p>
            <a:pPr marL="273050" indent="-257175" algn="ctr">
              <a:spcBef>
                <a:spcPts val="1500"/>
              </a:spcBef>
              <a:buClr>
                <a:srgbClr val="0BD0D9"/>
              </a:buClr>
              <a:buSzPct val="95000"/>
              <a:buFont typeface="Wingdings 2" pitchFamily="16" charset="2"/>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pPr>
            <a:endParaRPr lang="it-IT" sz="2400" b="1" dirty="0">
              <a:latin typeface="+mn-lt"/>
            </a:endParaRPr>
          </a:p>
          <a:p>
            <a:pPr marL="273050" indent="-257175" algn="ctr">
              <a:spcBef>
                <a:spcPts val="1500"/>
              </a:spcBef>
              <a:buClr>
                <a:srgbClr val="0BD0D9"/>
              </a:buClr>
              <a:buSzPct val="95000"/>
              <a:buFont typeface="Wingdings 2" pitchFamily="16" charset="2"/>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pPr>
            <a:r>
              <a:rPr lang="it-IT" sz="2400" b="1" dirty="0">
                <a:latin typeface="+mn-lt"/>
              </a:rPr>
              <a:t>ANCHE IL METADONE SVILUPPA DIPENDENZA</a:t>
            </a:r>
          </a:p>
          <a:p>
            <a:pPr marL="273050" indent="-257175" algn="ctr">
              <a:spcBef>
                <a:spcPts val="600"/>
              </a:spcBef>
              <a:buSzPct val="9500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pPr>
            <a:endParaRPr lang="it-IT" sz="2400" b="1" dirty="0">
              <a:solidFill>
                <a:srgbClr val="000000"/>
              </a:solidFill>
              <a:latin typeface="Constantia" pitchFamily="16" charset="0"/>
            </a:endParaRPr>
          </a:p>
        </p:txBody>
      </p:sp>
      <p:sp>
        <p:nvSpPr>
          <p:cNvPr id="86019" name="Rectangle 2"/>
          <p:cNvSpPr>
            <a:spLocks noChangeArrowheads="1"/>
          </p:cNvSpPr>
          <p:nvPr/>
        </p:nvSpPr>
        <p:spPr bwMode="auto">
          <a:xfrm>
            <a:off x="457200" y="115888"/>
            <a:ext cx="8229600" cy="1250950"/>
          </a:xfrm>
          <a:prstGeom prst="rect">
            <a:avLst/>
          </a:prstGeom>
          <a:noFill/>
          <a:ln w="9525">
            <a:noFill/>
            <a:round/>
            <a:headEnd/>
            <a:tailEnd/>
          </a:ln>
        </p:spPr>
        <p:txBody>
          <a:bodyPr lIns="90000" tIns="46800" rIns="4572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a:solidFill>
                  <a:srgbClr val="FFC800"/>
                </a:solidFill>
                <a:latin typeface="Aharoni" pitchFamily="2" charset="-79"/>
              </a:rPr>
              <a:t>EROINA</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285750" y="1571625"/>
            <a:ext cx="8572500" cy="642938"/>
          </a:xfrm>
          <a:prstGeom prst="rect">
            <a:avLst/>
          </a:prstGeom>
          <a:noFill/>
          <a:ln w="9525">
            <a:noFill/>
            <a:round/>
            <a:headEnd/>
            <a:tailEnd/>
          </a:ln>
        </p:spPr>
        <p:txBody>
          <a:bodyPr/>
          <a:lstStyle/>
          <a:p>
            <a:pPr marL="438150" indent="-303213" algn="ctr">
              <a:buSzPct val="95000"/>
              <a:tabLst>
                <a:tab pos="438150"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 pos="9421813" algn="l"/>
              </a:tabLst>
            </a:pPr>
            <a:r>
              <a:rPr lang="it-IT" sz="3600" b="1" dirty="0">
                <a:solidFill>
                  <a:srgbClr val="FF0000"/>
                </a:solidFill>
                <a:latin typeface="+mn-lt"/>
              </a:rPr>
              <a:t>SANZIONI PENALI</a:t>
            </a:r>
          </a:p>
        </p:txBody>
      </p:sp>
      <p:sp>
        <p:nvSpPr>
          <p:cNvPr id="74754" name="Text Box 2"/>
          <p:cNvSpPr txBox="1">
            <a:spLocks noChangeArrowheads="1"/>
          </p:cNvSpPr>
          <p:nvPr/>
        </p:nvSpPr>
        <p:spPr bwMode="auto">
          <a:xfrm>
            <a:off x="288925" y="2286000"/>
            <a:ext cx="8640763" cy="785813"/>
          </a:xfrm>
          <a:prstGeom prst="rect">
            <a:avLst/>
          </a:prstGeom>
          <a:solidFill>
            <a:srgbClr val="FFFFFF"/>
          </a:solidFill>
          <a:ln w="38160">
            <a:noFill/>
            <a:miter lim="800000"/>
            <a:headEnd/>
            <a:tailEnd/>
          </a:ln>
        </p:spPr>
        <p:txBody>
          <a:bodyPr lIns="90000" tIns="46800" rIns="90000" bIns="46800">
            <a:spAutoFit/>
          </a:bodyPr>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800" b="1" u="sng" dirty="0">
                <a:solidFill>
                  <a:srgbClr val="000000"/>
                </a:solidFill>
                <a:latin typeface="+mn-lt"/>
              </a:rPr>
              <a:t>PER PRODUZIONE E TRAFFICO ILLECITO</a:t>
            </a:r>
            <a:r>
              <a:rPr lang="it-IT" sz="1800" b="1" dirty="0">
                <a:solidFill>
                  <a:srgbClr val="000000"/>
                </a:solidFill>
                <a:latin typeface="+mn-lt"/>
              </a:rPr>
              <a:t>:</a:t>
            </a:r>
          </a:p>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800" b="1" dirty="0">
                <a:solidFill>
                  <a:srgbClr val="000000"/>
                </a:solidFill>
                <a:latin typeface="+mn-lt"/>
              </a:rPr>
              <a:t>- DA 25 A 250 MILA EURO - DA 8 A 20 ANNI </a:t>
            </a:r>
            <a:r>
              <a:rPr lang="it-IT" sz="1800" b="1" dirty="0" err="1">
                <a:solidFill>
                  <a:srgbClr val="000000"/>
                </a:solidFill>
                <a:latin typeface="+mn-lt"/>
              </a:rPr>
              <a:t>DI</a:t>
            </a:r>
            <a:r>
              <a:rPr lang="it-IT" sz="1800" b="1" dirty="0">
                <a:solidFill>
                  <a:srgbClr val="000000"/>
                </a:solidFill>
                <a:latin typeface="+mn-lt"/>
              </a:rPr>
              <a:t> RECLUSIONE</a:t>
            </a:r>
          </a:p>
        </p:txBody>
      </p:sp>
      <p:sp>
        <p:nvSpPr>
          <p:cNvPr id="74756" name="Text Box 4"/>
          <p:cNvSpPr txBox="1">
            <a:spLocks noChangeArrowheads="1"/>
          </p:cNvSpPr>
          <p:nvPr/>
        </p:nvSpPr>
        <p:spPr bwMode="auto">
          <a:xfrm>
            <a:off x="251520" y="4797152"/>
            <a:ext cx="8640763" cy="1712906"/>
          </a:xfrm>
          <a:prstGeom prst="rect">
            <a:avLst/>
          </a:prstGeom>
          <a:solidFill>
            <a:srgbClr val="FFFFFF"/>
          </a:solidFill>
          <a:ln w="38160">
            <a:noFill/>
            <a:miter lim="800000"/>
            <a:headEnd/>
            <a:tailEnd/>
          </a:ln>
        </p:spPr>
        <p:txBody>
          <a:bodyPr wrap="square" lIns="90000" tIns="46800" rIns="90000" bIns="46800">
            <a:spAutoFit/>
          </a:bodyPr>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b="1" u="sng" dirty="0">
                <a:solidFill>
                  <a:srgbClr val="000000"/>
                </a:solidFill>
                <a:latin typeface="+mn-lt"/>
              </a:rPr>
              <a:t>PER ABBANDONO </a:t>
            </a:r>
            <a:r>
              <a:rPr lang="it-IT" sz="3200" b="1" u="sng" dirty="0" err="1">
                <a:solidFill>
                  <a:srgbClr val="000000"/>
                </a:solidFill>
                <a:latin typeface="+mn-lt"/>
              </a:rPr>
              <a:t>DI</a:t>
            </a:r>
            <a:r>
              <a:rPr lang="it-IT" sz="3200" b="1" u="sng" dirty="0">
                <a:solidFill>
                  <a:srgbClr val="000000"/>
                </a:solidFill>
                <a:latin typeface="+mn-lt"/>
              </a:rPr>
              <a:t> SIRINGHE IN LUOGHI PUBBLICI</a:t>
            </a:r>
            <a:r>
              <a:rPr lang="it-IT" sz="3200" dirty="0">
                <a:solidFill>
                  <a:srgbClr val="000000"/>
                </a:solidFill>
                <a:latin typeface="+mn-lt"/>
              </a:rPr>
              <a:t>:</a:t>
            </a:r>
          </a:p>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200" b="1" dirty="0">
                <a:solidFill>
                  <a:srgbClr val="000000"/>
                </a:solidFill>
                <a:latin typeface="+mn-lt"/>
              </a:rPr>
              <a:t>-DA 50 A 500 EURO</a:t>
            </a:r>
          </a:p>
        </p:txBody>
      </p:sp>
      <p:sp>
        <p:nvSpPr>
          <p:cNvPr id="74757" name="Text Box 5"/>
          <p:cNvSpPr txBox="1">
            <a:spLocks noChangeArrowheads="1"/>
          </p:cNvSpPr>
          <p:nvPr/>
        </p:nvSpPr>
        <p:spPr bwMode="auto">
          <a:xfrm>
            <a:off x="251520" y="3501008"/>
            <a:ext cx="8640763" cy="789576"/>
          </a:xfrm>
          <a:prstGeom prst="rect">
            <a:avLst/>
          </a:prstGeom>
          <a:solidFill>
            <a:srgbClr val="FFFFFF"/>
          </a:solidFill>
          <a:ln w="38160">
            <a:noFill/>
            <a:miter lim="800000"/>
            <a:headEnd/>
            <a:tailEnd/>
          </a:ln>
        </p:spPr>
        <p:txBody>
          <a:bodyPr lIns="90000" tIns="46800" rIns="90000" bIns="46800">
            <a:spAutoFit/>
          </a:bodyPr>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800" b="1" u="sng" dirty="0">
                <a:solidFill>
                  <a:srgbClr val="000000"/>
                </a:solidFill>
                <a:latin typeface="+mn-lt"/>
              </a:rPr>
              <a:t>PER USO </a:t>
            </a:r>
            <a:r>
              <a:rPr lang="it-IT" sz="1800" b="1" u="sng" dirty="0" smtClean="0">
                <a:solidFill>
                  <a:srgbClr val="000000"/>
                </a:solidFill>
                <a:latin typeface="+mn-lt"/>
              </a:rPr>
              <a:t>PERSONALE</a:t>
            </a:r>
            <a:r>
              <a:rPr lang="it-IT" sz="1800" dirty="0" smtClean="0">
                <a:solidFill>
                  <a:srgbClr val="000000"/>
                </a:solidFill>
                <a:latin typeface="+mn-lt"/>
              </a:rPr>
              <a:t>: </a:t>
            </a:r>
            <a:r>
              <a:rPr lang="it-IT" sz="1800" b="1" dirty="0" smtClean="0">
                <a:solidFill>
                  <a:srgbClr val="000000"/>
                </a:solidFill>
                <a:latin typeface="+mn-lt"/>
              </a:rPr>
              <a:t>SOSPENSIONE </a:t>
            </a:r>
            <a:r>
              <a:rPr lang="it-IT" sz="1800" b="1" dirty="0" err="1">
                <a:solidFill>
                  <a:srgbClr val="000000"/>
                </a:solidFill>
                <a:latin typeface="+mn-lt"/>
              </a:rPr>
              <a:t>DI</a:t>
            </a:r>
            <a:r>
              <a:rPr lang="it-IT" sz="1800" b="1" dirty="0">
                <a:solidFill>
                  <a:srgbClr val="000000"/>
                </a:solidFill>
                <a:latin typeface="+mn-lt"/>
              </a:rPr>
              <a:t> </a:t>
            </a:r>
          </a:p>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800" b="1" dirty="0">
                <a:solidFill>
                  <a:srgbClr val="000000"/>
                </a:solidFill>
                <a:latin typeface="+mn-lt"/>
              </a:rPr>
              <a:t>- PATENTE </a:t>
            </a:r>
            <a:r>
              <a:rPr lang="it-IT" sz="1800" b="1" dirty="0" err="1">
                <a:solidFill>
                  <a:srgbClr val="000000"/>
                </a:solidFill>
                <a:latin typeface="+mn-lt"/>
              </a:rPr>
              <a:t>DI</a:t>
            </a:r>
            <a:r>
              <a:rPr lang="it-IT" sz="1800" b="1" dirty="0">
                <a:solidFill>
                  <a:srgbClr val="000000"/>
                </a:solidFill>
                <a:latin typeface="+mn-lt"/>
              </a:rPr>
              <a:t> GUIDA - PASSAPORTO E PERMESSO </a:t>
            </a:r>
            <a:r>
              <a:rPr lang="it-IT" sz="1800" b="1" dirty="0" err="1">
                <a:solidFill>
                  <a:srgbClr val="000000"/>
                </a:solidFill>
                <a:latin typeface="+mn-lt"/>
              </a:rPr>
              <a:t>DI</a:t>
            </a:r>
            <a:r>
              <a:rPr lang="it-IT" sz="1800" b="1" dirty="0">
                <a:solidFill>
                  <a:srgbClr val="000000"/>
                </a:solidFill>
                <a:latin typeface="+mn-lt"/>
              </a:rPr>
              <a:t> SOGGIORNO</a:t>
            </a:r>
          </a:p>
        </p:txBody>
      </p:sp>
      <p:sp>
        <p:nvSpPr>
          <p:cNvPr id="87048" name="Rectangle 7"/>
          <p:cNvSpPr>
            <a:spLocks noChangeArrowheads="1"/>
          </p:cNvSpPr>
          <p:nvPr/>
        </p:nvSpPr>
        <p:spPr bwMode="auto">
          <a:xfrm>
            <a:off x="457200" y="115888"/>
            <a:ext cx="8229600" cy="1250950"/>
          </a:xfrm>
          <a:prstGeom prst="rect">
            <a:avLst/>
          </a:prstGeom>
          <a:noFill/>
          <a:ln w="9525">
            <a:noFill/>
            <a:round/>
            <a:headEnd/>
            <a:tailEnd/>
          </a:ln>
        </p:spPr>
        <p:txBody>
          <a:bodyPr lIns="90000" tIns="46800" rIns="4572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a:solidFill>
                  <a:srgbClr val="FFC800"/>
                </a:solidFill>
                <a:latin typeface="Aharoni" pitchFamily="2" charset="-79"/>
              </a:rPr>
              <a:t>EROINA</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8" name="Picture 8" descr="http://urbanpost.it/wp-content/uploads/2013/02/droga-krokodil.jpg"/>
          <p:cNvPicPr>
            <a:picLocks noChangeAspect="1" noChangeArrowheads="1"/>
          </p:cNvPicPr>
          <p:nvPr/>
        </p:nvPicPr>
        <p:blipFill>
          <a:blip r:embed="rId3" cstate="print"/>
          <a:srcRect/>
          <a:stretch>
            <a:fillRect/>
          </a:stretch>
        </p:blipFill>
        <p:spPr bwMode="auto">
          <a:xfrm>
            <a:off x="5220072" y="3429000"/>
            <a:ext cx="3348466" cy="2079302"/>
          </a:xfrm>
          <a:prstGeom prst="rect">
            <a:avLst/>
          </a:prstGeom>
          <a:noFill/>
        </p:spPr>
      </p:pic>
      <p:sp>
        <p:nvSpPr>
          <p:cNvPr id="2" name="Rettangolo 1"/>
          <p:cNvSpPr/>
          <p:nvPr/>
        </p:nvSpPr>
        <p:spPr>
          <a:xfrm>
            <a:off x="251520" y="1556793"/>
            <a:ext cx="8572560" cy="2246769"/>
          </a:xfrm>
          <a:prstGeom prst="rect">
            <a:avLst/>
          </a:prstGeom>
        </p:spPr>
        <p:txBody>
          <a:bodyPr wrap="square">
            <a:spAutoFit/>
          </a:bodyPr>
          <a:lstStyle/>
          <a:p>
            <a:pPr algn="just"/>
            <a:r>
              <a:rPr lang="it-IT" b="1" dirty="0" smtClean="0">
                <a:solidFill>
                  <a:srgbClr val="FFC000"/>
                </a:solidFill>
                <a:effectLst>
                  <a:outerShdw blurRad="38100" dist="38100" dir="2700000" algn="tl">
                    <a:srgbClr val="000000">
                      <a:alpha val="43137"/>
                    </a:srgbClr>
                  </a:outerShdw>
                </a:effectLst>
                <a:latin typeface="+mn-lt"/>
              </a:rPr>
              <a:t>Sostanza oppiacea </a:t>
            </a:r>
            <a:r>
              <a:rPr lang="it-IT" dirty="0" smtClean="0">
                <a:effectLst>
                  <a:outerShdw blurRad="38100" dist="38100" dir="2700000" algn="tl">
                    <a:srgbClr val="000000">
                      <a:alpha val="43137"/>
                    </a:srgbClr>
                  </a:outerShdw>
                </a:effectLst>
                <a:latin typeface="+mn-lt"/>
              </a:rPr>
              <a:t>sintetizzata nel 1932 negli Stati Uniti a partire dalla morfina. </a:t>
            </a:r>
          </a:p>
          <a:p>
            <a:pPr algn="just"/>
            <a:r>
              <a:rPr lang="it-IT" sz="2000" dirty="0" smtClean="0">
                <a:effectLst>
                  <a:outerShdw blurRad="38100" dist="38100" dir="2700000" algn="tl">
                    <a:srgbClr val="000000">
                      <a:alpha val="43137"/>
                    </a:srgbClr>
                  </a:outerShdw>
                </a:effectLst>
                <a:latin typeface="+mn-lt"/>
              </a:rPr>
              <a:t>E’ venuta alla ribalta nel </a:t>
            </a:r>
            <a:r>
              <a:rPr lang="it-IT" sz="2000" b="1" dirty="0" smtClean="0">
                <a:solidFill>
                  <a:srgbClr val="FFC000"/>
                </a:solidFill>
                <a:effectLst>
                  <a:outerShdw blurRad="38100" dist="38100" dir="2700000" algn="tl">
                    <a:srgbClr val="000000">
                      <a:alpha val="43137"/>
                    </a:srgbClr>
                  </a:outerShdw>
                </a:effectLst>
                <a:latin typeface="+mn-lt"/>
              </a:rPr>
              <a:t>2010 in RUSSIA</a:t>
            </a:r>
            <a:r>
              <a:rPr lang="it-IT" dirty="0" smtClean="0">
                <a:effectLst>
                  <a:outerShdw blurRad="38100" dist="38100" dir="2700000" algn="tl">
                    <a:srgbClr val="000000">
                      <a:alpha val="43137"/>
                    </a:srgbClr>
                  </a:outerShdw>
                </a:effectLst>
                <a:latin typeface="+mn-lt"/>
              </a:rPr>
              <a:t>.</a:t>
            </a:r>
          </a:p>
          <a:p>
            <a:pPr algn="just"/>
            <a:r>
              <a:rPr lang="it-IT" sz="2000" dirty="0" smtClean="0">
                <a:effectLst>
                  <a:outerShdw blurRad="38100" dist="38100" dir="2700000" algn="tl">
                    <a:srgbClr val="000000">
                      <a:alpha val="43137"/>
                    </a:srgbClr>
                  </a:outerShdw>
                </a:effectLst>
                <a:latin typeface="+mn-lt"/>
              </a:rPr>
              <a:t> </a:t>
            </a:r>
          </a:p>
          <a:p>
            <a:pPr algn="just"/>
            <a:r>
              <a:rPr lang="it-IT" sz="2000" dirty="0" smtClean="0">
                <a:effectLst>
                  <a:outerShdw blurRad="38100" dist="38100" dir="2700000" algn="tl">
                    <a:srgbClr val="000000">
                      <a:alpha val="43137"/>
                    </a:srgbClr>
                  </a:outerShdw>
                </a:effectLst>
                <a:latin typeface="+mn-lt"/>
              </a:rPr>
              <a:t>Il nome utilizzato  per la "droga di strada" con </a:t>
            </a:r>
            <a:r>
              <a:rPr lang="it-IT" sz="2000" dirty="0" err="1" smtClean="0">
                <a:effectLst>
                  <a:outerShdw blurRad="38100" dist="38100" dir="2700000" algn="tl">
                    <a:srgbClr val="000000">
                      <a:alpha val="43137"/>
                    </a:srgbClr>
                  </a:outerShdw>
                </a:effectLst>
                <a:latin typeface="+mn-lt"/>
              </a:rPr>
              <a:t>desomorfina</a:t>
            </a:r>
            <a:r>
              <a:rPr lang="it-IT" sz="2000" dirty="0" smtClean="0">
                <a:effectLst>
                  <a:outerShdw blurRad="38100" dist="38100" dir="2700000" algn="tl">
                    <a:srgbClr val="000000">
                      <a:alpha val="43137"/>
                    </a:srgbClr>
                  </a:outerShdw>
                </a:effectLst>
                <a:latin typeface="+mn-lt"/>
              </a:rPr>
              <a:t> fatta in casa è "</a:t>
            </a:r>
            <a:r>
              <a:rPr lang="it-IT" sz="2000" b="1" dirty="0" err="1" smtClean="0">
                <a:solidFill>
                  <a:srgbClr val="FF0000"/>
                </a:solidFill>
                <a:effectLst>
                  <a:outerShdw blurRad="38100" dist="38100" dir="2700000" algn="tl">
                    <a:srgbClr val="000000">
                      <a:alpha val="43137"/>
                    </a:srgbClr>
                  </a:outerShdw>
                </a:effectLst>
                <a:latin typeface="+mn-lt"/>
              </a:rPr>
              <a:t>Krokodil</a:t>
            </a:r>
            <a:r>
              <a:rPr lang="it-IT" sz="2000" dirty="0" smtClean="0">
                <a:effectLst>
                  <a:outerShdw blurRad="38100" dist="38100" dir="2700000" algn="tl">
                    <a:srgbClr val="000000">
                      <a:alpha val="43137"/>
                    </a:srgbClr>
                  </a:outerShdw>
                </a:effectLst>
                <a:latin typeface="+mn-lt"/>
              </a:rPr>
              <a:t>" (coccodrillo), </a:t>
            </a:r>
            <a:r>
              <a:rPr lang="it-IT" sz="2000" dirty="0" err="1" smtClean="0">
                <a:effectLst>
                  <a:outerShdw blurRad="38100" dist="38100" dir="2700000" algn="tl">
                    <a:srgbClr val="000000">
                      <a:alpha val="43137"/>
                    </a:srgbClr>
                  </a:outerShdw>
                </a:effectLst>
                <a:latin typeface="+mn-lt"/>
              </a:rPr>
              <a:t>poichè</a:t>
            </a:r>
            <a:r>
              <a:rPr lang="it-IT" sz="2000" dirty="0" smtClean="0">
                <a:effectLst>
                  <a:outerShdw blurRad="38100" dist="38100" dir="2700000" algn="tl">
                    <a:srgbClr val="000000">
                      <a:alpha val="43137"/>
                    </a:srgbClr>
                  </a:outerShdw>
                </a:effectLst>
                <a:latin typeface="+mn-lt"/>
              </a:rPr>
              <a:t> rende rapidamente la pelle squamosa.</a:t>
            </a:r>
          </a:p>
          <a:p>
            <a:pPr algn="just"/>
            <a:r>
              <a:rPr lang="it-IT" sz="2000" dirty="0" smtClean="0">
                <a:effectLst>
                  <a:outerShdw blurRad="38100" dist="38100" dir="2700000" algn="tl">
                    <a:srgbClr val="000000">
                      <a:alpha val="43137"/>
                    </a:srgbClr>
                  </a:outerShdw>
                </a:effectLst>
              </a:rPr>
              <a:t> </a:t>
            </a:r>
          </a:p>
          <a:p>
            <a:pPr algn="just"/>
            <a:endParaRPr lang="it-IT" sz="2000" dirty="0">
              <a:solidFill>
                <a:schemeClr val="bg1"/>
              </a:solidFill>
              <a:effectLst>
                <a:outerShdw blurRad="38100" dist="38100" dir="2700000" algn="tl">
                  <a:srgbClr val="000000">
                    <a:alpha val="43137"/>
                  </a:srgbClr>
                </a:outerShdw>
              </a:effectLst>
            </a:endParaRPr>
          </a:p>
        </p:txBody>
      </p:sp>
      <p:sp>
        <p:nvSpPr>
          <p:cNvPr id="256002" name="AutoShape 2" descr="data:image/jpeg;base64,/9j/4AAQSkZJRgABAQAAAQABAAD/2wCEAAkGBhISEBISExQVFBUVFRQWFRUUFBQUFRQVFhUVFBUUFRQXHCYeFxkjGRQUHy8gIycpLCwsFR4xNTAqNSYrLCkBCQoKDgwOGA8PFykcHBwpKSkpKSkpKSkpKSkpKSkpKSwpKSkpKSwpKSwpKSkpKSksKSkpKSwpKSwpKSwpLC4pLP/AABEIAMIBAwMBIgACEQEDEQH/xAAcAAACAgMBAQAAAAAAAAAAAAADBAUGAAECBwj/xAA8EAABAwIEAwYEBAYCAgMBAAABAAIRAyEEEjFBBVFhBiJxgZGhE7HR8BQyQsEHI1KC4fFiknKyQ6LCFv/EABkBAAMBAQEAAAAAAAAAAAAAAAABAgMEBf/EACIRAQEAAgICAgMBAQAAAAAAAAABAhEDIRIxIkEEMlFxE//aAAwDAQACEQMRAD8A8NWLYCyEwxZK3lWw1AaCI0LGtRWtCCchqK1i6Dgt/iEw7ZTRhTSwxCI2qUAy1oW5CCHrsFMNPcgPlNSENxCkFclwn8O9K1E1hGqcmmCRwbbyp3C0SfCVD4amAVO8OBOg9lEbQ23DAaSfGbeC4rYMf8vePRSmFJiP256LqpTaf0jlMRfTVXBUZhaNuo6KSoUjGiNRwsN6+JPqpLDYQBo2+SjNWKt1g1riLBHpOpxchcdtOCu+H8emCcv5wOXNUyhxmNZWuOW45M8NVfcM4DRyLWNJwuRKqOB44QQfsqdpVKda4OV3I6SqZm8G9zHSx3lKtOA4qHiHWKofEOFVWjug+IUVT4tWpmCTZKzZx67UoA3CXdSVL4B/EAhwZVuOfJX/AA9VtVgc0yCouKpUe5cFO18MkKgIS2bWVYufiLEyfOfw1trURhWy1UHLWrZYsyrJhAcuatArrMthiA5zLYXbWI1OmEaALWJmnSKKzKEUYhoTAQolFbRK0cc1cO4jyQBfw5Wjh0u7GOKGarjugGHUwn8PRjUKLwzDmU9QbMfVZZVtxzo1h2i3urBgMOABrHhv43UVw6l/MM/piYBVh+GQ0fYiJiyTaQzh2SdCLjrty0TIoAmCCd72HuuME7YjzudLC0phl3ho56kQIHQ3m6qUrHTWDQNO3O310TrWLhmEEAyNYFrEgc9t0SnEmNN/8wikOxw3uDYg6RoZCovbDsI1hNeiO4T3mjRpPLorwwaxpp4eXJP0Mr2FjgCCII6FT67FkymnhQwhaVJYDEEKa49wkUazqcW1aebToo04flstpduWzXSbwHFnCBJ8Cn8SyhWs9gnmLEKtYdplO/GcOvRNAfEexZ/PRdm3ymx8uac7FdpHUKwoVZAJi+xQ2cRO1o66LvEClVgvHe/qFj6o0HqTqYIkJDFYVLdmuMs+G2m94zAQJtP+VMV2qLFSq+7C3WKSdTusUKfLjHpgFKJmiVpCEatlq6DVvKqARYudEwGrlzEtAMFdELnKu2hAcZCu20pRmwjNphMF2YZGZhUVoWGUtBoYdcOoouVyLSw06lAcYRsFWLhmFzXFwPoSoCmIkc1M8KxBpxlvz5LC+3Th6TmCw8HSJM+m3sVKGBbXSOXWfYeac4a1jmgGxAPe0v8A4lLYhgZ3tRJ8uXuU9NDfB6xLSJbfcydSdTPgE26zhPMjbkkOEZiOWpi176wIUmxjs7ZExv1nkPEpwOXOOjTzMTFrHkiZ9rCwvGpt8iucSyHZoJkARoSZmfJarPu0nQHcyYt9UWgVlQi1h4mZMb+dkzh68EkmD5aKJ4m4NJcNLHmTyHhA25lM4HFZpm9tRvrHkptGm+1eBFSh8QXNO/8AadR+6prGjfT5L0XM11Mt6QR0i4Xn1TGUaTnMJbmaSCHGbjmFfHfpz82Ou2m4W435J7D4QGxF+cJZvaemNCwR4Ih7X0zIzxyGvpzWrBmL4O8XAJHMBIuwzm7GPOyPR7UMBP8AMkHncbox49QeT33MPQgt5ix+qCI/iSE/gu2tWjAJzt5Ov6HZcVcdP6qbxbYAz1SOPY0XdSgG0j2MiyAuNPt/hiAXZgdxEwtrzw0KXN3qFtT4w9152u6b4RnYZD+CltZuk9FaEnTEJqm5VKQoasLF1C2EyK1GLlrkw8JdwSpiQu2vIQ2OXUpAzSqIvikgV22sU9gw0mbLl1UzC5ZWW205kpWnDWGpyQFZ8BgLCRd0QCDYm2qiezOGJeXGCGxY81dMFRzz1nKDaPTSwWFdmE6E4QR3pOk2/UYgCPX2R8QA4FjjNiWk2mdJtqP2XVegGulpLYLGwdIdEEwlsViMxJABDYAvBJu2QN9AY35p1UO4fCguY+lqAAY0JDZ9YBv4KSw+JBIzSDFzfUzc+EEf7SnDcM408wcBMEE2zDcExrc+6Nh3NcwGYcHQ8G82M+UifJTLVWHGtAfczDRERAm//wCT6qN4vULgIAaRI/MCCNdrbT5JT8blPe/K7OL3gg877NAQxiw6lABkGYBMkAjpuL9JVbLQdevNGDMtygHmCDGmvP0SvCse74mTMSDYkzYD9MjX/Nk8XtNIu1ItG0gTboZnyUBhqx+LDO6CQ4Dc3gXP36KNnrVi54XE3mY6f70FlQ+2PZljsa+pNquV3SQA0j2HqrbgidxBnledPy+X3K47T4Mikx+ga6CSJABECY0uB9E+PrJnzzeP+KIeyjNBr7Lb+ykc4jXVWOk2QBa+3PlCaptynSeYM/Z0XVpwbUp/Ao5papw1zdF6CaFN4vA+XKZnw1Udi+EwbCfD6o0Nqa1z2mR/vmCFJ8N4y4HUxuJ+5+/FNYnh86CPL5fRQ9bDkEls2vZBrUMc118ov0Z+91iqoxfj5ZY91iNlpDFqEWIy5KzWGGLZC1KIGIDqnURwgtpojFcpNPCBUYnCyUF7UyJ6LsOXT6aGWqTEC6DUNpR2FAbaxOYRloSwRaLoSy9Kx9rJwV7aZMm8mLmx52VwwGOEAzNjOnTby26qiYcdwOE3IBH7azzUthMRLfzXEWmJ8nGFhY7sMvpZMTjQ5rrwSJDhJjLEa63Puq3+JkukweloMn5S2yLSxJL4J/S7QQR3SfWQPMpR7mmD/wAoMjSCdvCB9ICJ6F9rPwniLSwNlzTIkOdLbxJHmZgifmj0akVGsaO8AdI70AgxH/L5FVLDVTTqlocQ0x+qR0iVauE0u8KhNhyN3C9rXPNTl1GuPyRGMfFv1BwMybEO0/8AsPQI+DeWYgwRDhOxibQDtP3qk+0GK/nSIGb+nYmBPsmcA0NezLAH9UXJ38uqcvSNd6SVTDFry3Yunws0fVVV2K+HiTmtex6g8vNX5mCLv5lQGTMG3hHMeex8V532ppgVXt0IJIPI2IUy7tLPpbsFxElxMguJkk6Rvp0ViYwVabqboIIuNT4jlFttl5vwriPdaekk7zorXhuIGGBxAGgBJg/2DX3Vb0P2VLEY5+GrVKD2/lJBEWcNnDxEFPUeNsfDQb/pBjva6Om3gfXlL9rcNTcwYl1Ml1MBrpa9uZhNramCfLMVWP8A+tYwEMptAP5hAk73IvPVdOGW5t5+eHjdLFTYTEMc0HdzSBO8z4bT5pmlQfN/DUERGn+/JU9/bN0mJIJEg73mByO8/wCV1S7eOZYjnrMn19PTleto0sWIoGYiR7WUZjOGzcCfS/8AlLN7fsNi0eWnXzR6XbCkYkTpPkIm/qgIapw0SdVinXdpaU/kB62WIDz6FvImBTXbaSzWXbRRG00y2kuxSQCwYt5Ex8Ja+GgFwFpyZ+GuDSVSkVLUN7E2WITmKgTc1bY5FexBc1LQHa5ED0swogKQWHh0OaWEkHUb/f8AlS2ApmLTpf8A1aVEcJbYdfGfJW/gjGgAzoLjW40nSQubO6ehxY7ccK4e+riqNFrS4uc0m0AMkfEcdYhonxgKI43wuphMQ/D1hBGhOj2EkNeCNjl1jUK18K4h8HG06uoEmBuMpMDxgJb+KmMbUxeGrADLUY9hMzGRzXMvsSHu9DyV4Ybw8i5LZlpXaTCXMJ5awADyVmwfxDHIXAM+G+/jCrlMtkAyeRAB5q0cOcIFzG4AuRsRyWWXprgpPavEFtVrDa5PlMFWTBgfCpZe8dSR4THWOagP4j4fKab9ZMEnUTcfJG4LjnFrIM2Fusf4T+ozl+Vj0PhzogOBECc3Q6+q84/ivSNKqxwFqrSJ0hzCJ9i30V4o4kuDWmZAmxBHTexv4qK/iDwo4jAOygl9KKrRzDR39JnuknyRNeWxyS3GvOeA8Tzd1xv8+qvnZvjmV0PpyYgOAk/UD2XkeHqljg4agyF6DwHiLTlOoMGDEdZnqtM5pjxZb6r0QUaddjmuGYOBDhOYwRGtwF5hieC/hq7qT9WGMxvmGrX+YIt4r0jhuLgC8ctAOsZt7bBRfbPhXxhTqsIlvdqSfzMM3tqQfD8xS4s9XVPn49zcVo8JaWFzj3xlIaG2ymO9PgusP2P+K5zm3pOBvI7ruo6n5jrBMOAwZRoRFzMX57Xv5KQw/EQyi5t7ggEGctz3T4nL6bLr6cPaNxHYUQSADlEmL22NtpMKDxHZrdnrpKtnDuNmm4h12uGWNYB0I0jXna61w34bqwDrNPU6HYlLR7Uc8EqDmtr0DGYCmHuywRqLxqJ0JssRqjagtpI7KK3TamWMWSwm0l2KKYp00w2ggEPw65dQUp8BDfQQEWaK5+GpP8OhVMOgI51JAfQT7qSz4ScoQ72oLmqXq4SUlVwhCrZEixbFkVzIXBagLJ2evlad55D3Kt2BBp2jun0hUjhEkCPu91b+HGwLp9R7wVzcmvt38NTHAuEsxOJNImzWZoBykjM1p720BxMeCsuN/hlhnYWoxxc9wzODy7vMcGuyFsWBkiZ10M6KicI42KOPY+coIc2YFpiJnS4Bv4K64jtwxrKhqVheC1pLW9CGtY2XT56rq4J8NMua5eV16ebdnavxaTXH82Vu9jYHT2Vl4XWkwdegi/r19lUOCYzJVe1tgKjssn9BMsB/tIVuw3Eu9ZlzqfswuTOab4XcQf8AEhoqUHEfpIdpex+kqvdmsQTSZG37W+StnaNmenUbEAtIg+q887M4iM7DsZHyPyCMO8UZ/HOX+vSaePkXdePyw6PIAzPjbopLA43u3PiHBomfAKrMxVgM0Xvl+ZcZA8ITdGoQHP7xGjcxqQSQZvGWymzbTyjzrjWEFLE1qI0a92Xo03b7Eeid7PYmHhk2JkR7rvtY0jEuO7msM+RH7KP4a4MrUwNzfzC6feLh345vZOz9IvgRbTlZSuJwQe17SYzAiwixHsorsliA6KcTnhrTMQ7WCfBS/E+z2LofzJa+kSBqc7Q42tuPNYa07Msp6eZ5nB0GZbIPKZiLdbordY/qDudyJJ06A+qbqUT8atF4fUJ6X7x6eA5Hktml3G7lp8bQTYf2n/sV1z086+yhaIGxvz8vDddPbeRJmDzIMAkc9VIu4U4XiI0JMEtmZjwlHwfDg9oIPTrrm05X9wmRNtI8wP8AssVpo8JhoBEG+lt/BYqJ5oKKK1ibbTlFbhVzbah0KacZRXLKMJqknsaD+CuTRT7aS2cOmlGOooL6SlXYdAqUEGin4ZBfQUqaSDVw6AjRSWHDAqQGHWnUUBD1+HAqPrcPIVm+GuX0AU9hEcJpGNhrqrNg8WBI7kkakyfUwojF4Esayo20yLcx87fJB/Gn+ojyH0WOU26ePKyJTI04ijmHdL8pvaHyzy/NKttLsDhGg1M0gtcSHPZl53jUdDKoT8W6A4knKQRpsZ2V84WM1Ks0iR8QkTcQ5rHD3Dl1fjerGP5P1VJxZIxFUtkyRG0gDLNjp3ecJyjiovAne8+wH7pXiTstV1idrTf9Xnr/AL1POHx8WIcfFw+Ux7LDlnysbcWXUTuO+GactcHS28AgTyI0XmeFOTFkc3OHrdXSliCJsMsHeSellSuKd3Fk6d5p+SjCa2fLd6q74I92HCRtBv6WTuGp5jAFrHWTzvyUbgHCxO/MW81OUSI1jpAFtr7rO1tJ0q/bbh5Nam4fqBafWRPukqHBgwCAcxB7zrXtpyCsnaaqMrXtElrwYO8AmFBYzEVa3edZrbiBFtPlbyXTx3eLi5prNaewvF6WalUecrmPEjWLOHzIvyC9P432to/hScwIAk3B0E2AM8vVfP8AiMG6kQ5rspIBsdQefPw6ojalRxGd5Nwp8LtX/SaXTgeKa1tWoblwfAPN5LtOknqu24hmaBclt5HIh09JjRQeFDjA2jw6Wdun6eDNMMeSSTptoQOXQLdzmsVi2w0bnUj0vNtPmjcK4wGmHAAj32MzvdRTng1O/prygR9I9VG4urD8wd3Z8+R+SQ09bw/FMO5jTmNx0WLx4Yxwtmd5FYnsaSmEw0qSZhbLeEphSDGrFaNfh0MUipl9IIHwQSlQHhQnHUghtw8IzXJSnZ/AjQQK2FUgF0WSqSg/wl1lTDqXdQQalFAQ5pITqakqlBL1KcJgiaaG4Jl7Vx8NK05CeNcTSjkc3ok2ODgCQpg0ZsoSm0tcW8jAWdb8eX0aqYfum0W5K29ma+ZgEDvUmEui5LZYQTvr81VQzq42ncqe7FPJygTDTVaRf/yErf8AG/ap/I/VCdpMPlqhsQNo21jw0CUogHV0HnI+UBWHtbgxnbA1zbbxM+yq+Fxo0NuVgfmEuefIcF6PU8OAbEnqZhVTtNRir/5D7+atlKoNenkqv2sqS9pWWHtpyfqmuD4qWMnSBP8ApTZqM2g8tr/9YVb7Oz8Fh8dgdyrNhagFxlNoIIEXnZTcZteOV0hu0WNLGUyIn4rT0MAkg9Dp5rkcWIb8OmybGD/Ux12m3/Ex6pbtdTgUxN85/wDUoPDcY5rQQAXNGS9xkqElp8nhw/vC3w9OXk7ySGCwtR7Htf8A/GJOktBgD9jCJRZPdNw4GBIBzDQHxhpXLKtVpD6ru66AdBIIOvS5+5S1d5aSBAvI3v4+itmlMzQJBgRpmtYD6+yypxGWwdJ1B0OlvZRVSuNuvLebLKT7R9/dwmWjtXEk3np4SOiTe3QfX9/BEDgR06rTqcSd7SkbCwC0hYtOJnZaQFxwwT9MKPY0tMFSFIrJRgMlEp4Vc0inKZQAnUEB9BPuKAWlKwEsiaZSstGmj0rKZ0d7DdSQX0k49Ac1WRGowJGu1SlelZIvpKbT0TGHQ3UU7lXDmpyCkixQ3FaWVwfsfmrA9qVr4cOBB0TsEukEOIQLkX5Kd7BYpxqVGsgd5pIdP5SIPnZA4PhsO2o4VWxyOxUr2TY04+p8Mdw0/UtMo4ctZtOXvE52swsBrwLhzZ5xp+6oFXCxUInQneLbL1XtTgZpuIjS3zXmfF6cODuY1W3PGXFdC06YOl/DvH6DzVa7U0YcNbRrH7KZZxB2hdbyCgeOYnOQBoN/NYY+22dtiQ4BWIpNgFxzEQBN5VqZwPFfDdUDB3dWR3o115qv9h8YxlUNf/WHA8hlyn3j3Xq543RZTfLwQY01PdFlnnflpph3i8b4ziS99MGxAcSOs/QLjBx8Vo0DpZ5OEC/Q5T5LOKVhUrOc2wEjxMkz7x5IT6Mjym3p810YzUc2d3Us3C1KoPxHaWi0AjW3iPdbqObkAGoMETfXnvshU6VSu4OByh4zG4AzA5Xx/cCj0qNOmSC4EkWG88vG/uqQ4DLeBJ8j/n5rimwzYSR6o1OmYnTUX38vRO4ag1ozOtNgDv16BMrXOGwkmXaanohYqqBOXcn6ImM4iLtGkbKKOJkGfu+qKI3UrGTdYhuqX0W0Gv8AUqSj0CkGWTlGoslJKkjNck6dRMscgGGJhlNLNcjMqpASpSS5CK7EhLOrIA7GIDmmYRaFYI1WDBWf2sk9hQ3MCdqMsknC6uRFoDqQS1Wkn8qBWaqCOe1Be1NvppeogE3tUn2WeG4qntMj1Cj3qe7IcK+JUNV1m0483HRPGdlfSy8d4bVqZMhDW/qO/K1uU+qo3ajhVBlCp3SCwCHSbnS43XrT+H/EbYgCL3+4XkH8SceCDh2kEB/eI3I2W+erEY7lK8H4fgxSDnBpcRq6CVUePZH1yKYEDkuKeHdYAm/VMYfBtafH5rDHj1d7bZcm5rRB2Di4sZ2RDXqkFpe4iOe3IlSz8Ht4ddeiLR4cG3O8xbUFv1WnjGfkg8Phctvf3TDWCSPEeohM4lgBEdNOmpSzXgEz9wdfdAZAyaxlqCSZkCoPlLD5rmi9oqAsl/Mu0idvULGMH8wO0+GXAH9Ra9pAJ6gn0KI/iBLmBrAOUXjwQEjg5nLyvA0+5hLcRxjiIMj6pnhWJDXuD75rTpAiBC54+GlwLdI9eaPpP2ga+JPqgtxUBFr00lUp3SWb/FdVijZWJB6qx6Ox6QpOTDHqDSdKomqdVRNOojioQgJVtVZUrqJdiit08RzQDr6hK0x53QqdZMASsrbavXQjAdUQYiCttdZAqNlV4p2dbi5stPpqNDspTVPFyiZf0abeYQKhTFRshKOsrSXqOSlVM4nRJoMF5Ur2f7TPwxLQ1r2PIzNcPcKJqhAcU5dFe3ruF46ajIgUxGjd15p/EfBMs6BJdbmVxQ7R1mCA7QW3Vd4vj31quZ5Lo5rXyl+k6K0GZb9FqpVghDqYjYcluk3MR1QSR4cA2S7x+/VOV6rc2gidR1Fj5dEg+qCSOQAEbkc/vZdNxfX9V9NLoBXEOsIsYI8bjX1Ci9D7H5JuvWsDe5d02af3SVQjTafspHGMrS9s2/PPL8jjv1RMLiPytpDq558L/P5Jb4YknZsm2+ggeZHqi0q8yAMrQNBy8UlGGu35+/2Vuq+W/LZA+LELRrCyaQXuuuKjJXUi+65DoskYDsPdYmwB9wsQF2CKxYsWahqWqbq6LFiAVWBaWKcjhnDKRprFiU9nXZQahusWK0BPNlqmVixZZLhqmbLmqsWK8U0nVSjlixUAaqTqrFiAC5ReJ1csWKp7KlBsmaH5CsWK0uidfB37IVE3/u/cLFiZBPN/7nfukiNPE/ssWJKHGh8v/ZqWae87wHzKxYkbg/T5rs6+axYgOT9+qxw18PotrEE6WlixBv/Z"/>
          <p:cNvSpPr>
            <a:spLocks noChangeAspect="1" noChangeArrowheads="1"/>
          </p:cNvSpPr>
          <p:nvPr/>
        </p:nvSpPr>
        <p:spPr bwMode="auto">
          <a:xfrm>
            <a:off x="0" y="-1333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56004" name="AutoShape 4" descr="data:image/jpeg;base64,/9j/4AAQSkZJRgABAQAAAQABAAD/2wCEAAkGBhISEBISExQVFBUVFRQWFRUUFBQUFRQVFhUVFBUUFRQXHCYeFxkjGRQUHy8gIycpLCwsFR4xNTAqNSYrLCkBCQoKDgwOGA8PFykcHBwpKSkpKSkpKSkpKSkpKSkpKSwpKSkpKSwpKSwpKSkpKSksKSkpKSwpKSwpKSwpLC4pLP/AABEIAMIBAwMBIgACEQEDEQH/xAAcAAACAgMBAQAAAAAAAAAAAAADBAUGAAECBwj/xAA8EAABAwIEAwYEBAYCAgMBAAABAAIRAyEEEjFBBVFhBiJxgZGhE7HR8BQyQsEHI1KC4fFiknKyQ6LCFv/EABkBAAMBAQEAAAAAAAAAAAAAAAABAgMEBf/EACIRAQEAAgICAgMBAQAAAAAAAAABAhEDIRIxIkEEMlFxE//aAAwDAQACEQMRAD8A8NWLYCyEwxZK3lWw1AaCI0LGtRWtCCchqK1i6Dgt/iEw7ZTRhTSwxCI2qUAy1oW5CCHrsFMNPcgPlNSENxCkFclwn8O9K1E1hGqcmmCRwbbyp3C0SfCVD4amAVO8OBOg9lEbQ23DAaSfGbeC4rYMf8vePRSmFJiP256LqpTaf0jlMRfTVXBUZhaNuo6KSoUjGiNRwsN6+JPqpLDYQBo2+SjNWKt1g1riLBHpOpxchcdtOCu+H8emCcv5wOXNUyhxmNZWuOW45M8NVfcM4DRyLWNJwuRKqOB44QQfsqdpVKda4OV3I6SqZm8G9zHSx3lKtOA4qHiHWKofEOFVWjug+IUVT4tWpmCTZKzZx67UoA3CXdSVL4B/EAhwZVuOfJX/AA9VtVgc0yCouKpUe5cFO18MkKgIS2bWVYufiLEyfOfw1trURhWy1UHLWrZYsyrJhAcuatArrMthiA5zLYXbWI1OmEaALWJmnSKKzKEUYhoTAQolFbRK0cc1cO4jyQBfw5Wjh0u7GOKGarjugGHUwn8PRjUKLwzDmU9QbMfVZZVtxzo1h2i3urBgMOABrHhv43UVw6l/MM/piYBVh+GQ0fYiJiyTaQzh2SdCLjrty0TIoAmCCd72HuuME7YjzudLC0phl3ho56kQIHQ3m6qUrHTWDQNO3O310TrWLhmEEAyNYFrEgc9t0SnEmNN/8wikOxw3uDYg6RoZCovbDsI1hNeiO4T3mjRpPLorwwaxpp4eXJP0Mr2FjgCCII6FT67FkymnhQwhaVJYDEEKa49wkUazqcW1aebToo04flstpduWzXSbwHFnCBJ8Cn8SyhWs9gnmLEKtYdplO/GcOvRNAfEexZ/PRdm3ymx8uac7FdpHUKwoVZAJi+xQ2cRO1o66LvEClVgvHe/qFj6o0HqTqYIkJDFYVLdmuMs+G2m94zAQJtP+VMV2qLFSq+7C3WKSdTusUKfLjHpgFKJmiVpCEatlq6DVvKqARYudEwGrlzEtAMFdELnKu2hAcZCu20pRmwjNphMF2YZGZhUVoWGUtBoYdcOoouVyLSw06lAcYRsFWLhmFzXFwPoSoCmIkc1M8KxBpxlvz5LC+3Th6TmCw8HSJM+m3sVKGBbXSOXWfYeac4a1jmgGxAPe0v8A4lLYhgZ3tRJ8uXuU9NDfB6xLSJbfcydSdTPgE26zhPMjbkkOEZiOWpi176wIUmxjs7ZExv1nkPEpwOXOOjTzMTFrHkiZ9rCwvGpt8iucSyHZoJkARoSZmfJarPu0nQHcyYt9UWgVlQi1h4mZMb+dkzh68EkmD5aKJ4m4NJcNLHmTyHhA25lM4HFZpm9tRvrHkptGm+1eBFSh8QXNO/8AadR+6prGjfT5L0XM11Mt6QR0i4Xn1TGUaTnMJbmaSCHGbjmFfHfpz82Ou2m4W435J7D4QGxF+cJZvaemNCwR4Ih7X0zIzxyGvpzWrBmL4O8XAJHMBIuwzm7GPOyPR7UMBP8AMkHncbox49QeT33MPQgt5ix+qCI/iSE/gu2tWjAJzt5Ov6HZcVcdP6qbxbYAz1SOPY0XdSgG0j2MiyAuNPt/hiAXZgdxEwtrzw0KXN3qFtT4w9152u6b4RnYZD+CltZuk9FaEnTEJqm5VKQoasLF1C2EyK1GLlrkw8JdwSpiQu2vIQ2OXUpAzSqIvikgV22sU9gw0mbLl1UzC5ZWW205kpWnDWGpyQFZ8BgLCRd0QCDYm2qiezOGJeXGCGxY81dMFRzz1nKDaPTSwWFdmE6E4QR3pOk2/UYgCPX2R8QA4FjjNiWk2mdJtqP2XVegGulpLYLGwdIdEEwlsViMxJABDYAvBJu2QN9AY35p1UO4fCguY+lqAAY0JDZ9YBv4KSw+JBIzSDFzfUzc+EEf7SnDcM408wcBMEE2zDcExrc+6Nh3NcwGYcHQ8G82M+UifJTLVWHGtAfczDRERAm//wCT6qN4vULgIAaRI/MCCNdrbT5JT8blPe/K7OL3gg877NAQxiw6lABkGYBMkAjpuL9JVbLQdevNGDMtygHmCDGmvP0SvCse74mTMSDYkzYD9MjX/Nk8XtNIu1ItG0gTboZnyUBhqx+LDO6CQ4Dc3gXP36KNnrVi54XE3mY6f70FlQ+2PZljsa+pNquV3SQA0j2HqrbgidxBnledPy+X3K47T4Mikx+ga6CSJABECY0uB9E+PrJnzzeP+KIeyjNBr7Lb+ykc4jXVWOk2QBa+3PlCaptynSeYM/Z0XVpwbUp/Ao5papw1zdF6CaFN4vA+XKZnw1Udi+EwbCfD6o0Nqa1z2mR/vmCFJ8N4y4HUxuJ+5+/FNYnh86CPL5fRQ9bDkEls2vZBrUMc118ov0Z+91iqoxfj5ZY91iNlpDFqEWIy5KzWGGLZC1KIGIDqnURwgtpojFcpNPCBUYnCyUF7UyJ6LsOXT6aGWqTEC6DUNpR2FAbaxOYRloSwRaLoSy9Kx9rJwV7aZMm8mLmx52VwwGOEAzNjOnTby26qiYcdwOE3IBH7azzUthMRLfzXEWmJ8nGFhY7sMvpZMTjQ5rrwSJDhJjLEa63Puq3+JkukweloMn5S2yLSxJL4J/S7QQR3SfWQPMpR7mmD/wAoMjSCdvCB9ICJ6F9rPwniLSwNlzTIkOdLbxJHmZgifmj0akVGsaO8AdI70AgxH/L5FVLDVTTqlocQ0x+qR0iVauE0u8KhNhyN3C9rXPNTl1GuPyRGMfFv1BwMybEO0/8AsPQI+DeWYgwRDhOxibQDtP3qk+0GK/nSIGb+nYmBPsmcA0NezLAH9UXJ38uqcvSNd6SVTDFry3Yunws0fVVV2K+HiTmtex6g8vNX5mCLv5lQGTMG3hHMeex8V532ppgVXt0IJIPI2IUy7tLPpbsFxElxMguJkk6Rvp0ViYwVabqboIIuNT4jlFttl5vwriPdaekk7zorXhuIGGBxAGgBJg/2DX3Vb0P2VLEY5+GrVKD2/lJBEWcNnDxEFPUeNsfDQb/pBjva6Om3gfXlL9rcNTcwYl1Ml1MBrpa9uZhNramCfLMVWP8A+tYwEMptAP5hAk73IvPVdOGW5t5+eHjdLFTYTEMc0HdzSBO8z4bT5pmlQfN/DUERGn+/JU9/bN0mJIJEg73mByO8/wCV1S7eOZYjnrMn19PTleto0sWIoGYiR7WUZjOGzcCfS/8AlLN7fsNi0eWnXzR6XbCkYkTpPkIm/qgIapw0SdVinXdpaU/kB62WIDz6FvImBTXbaSzWXbRRG00y2kuxSQCwYt5Ex8Ja+GgFwFpyZ+GuDSVSkVLUN7E2WITmKgTc1bY5FexBc1LQHa5ED0swogKQWHh0OaWEkHUb/f8AlS2ApmLTpf8A1aVEcJbYdfGfJW/gjGgAzoLjW40nSQubO6ehxY7ccK4e+riqNFrS4uc0m0AMkfEcdYhonxgKI43wuphMQ/D1hBGhOj2EkNeCNjl1jUK18K4h8HG06uoEmBuMpMDxgJb+KmMbUxeGrADLUY9hMzGRzXMvsSHu9DyV4Ybw8i5LZlpXaTCXMJ5awADyVmwfxDHIXAM+G+/jCrlMtkAyeRAB5q0cOcIFzG4AuRsRyWWXprgpPavEFtVrDa5PlMFWTBgfCpZe8dSR4THWOagP4j4fKab9ZMEnUTcfJG4LjnFrIM2Fusf4T+ozl+Vj0PhzogOBECc3Q6+q84/ivSNKqxwFqrSJ0hzCJ9i30V4o4kuDWmZAmxBHTexv4qK/iDwo4jAOygl9KKrRzDR39JnuknyRNeWxyS3GvOeA8Tzd1xv8+qvnZvjmV0PpyYgOAk/UD2XkeHqljg4agyF6DwHiLTlOoMGDEdZnqtM5pjxZb6r0QUaddjmuGYOBDhOYwRGtwF5hieC/hq7qT9WGMxvmGrX+YIt4r0jhuLgC8ctAOsZt7bBRfbPhXxhTqsIlvdqSfzMM3tqQfD8xS4s9XVPn49zcVo8JaWFzj3xlIaG2ymO9PgusP2P+K5zm3pOBvI7ruo6n5jrBMOAwZRoRFzMX57Xv5KQw/EQyi5t7ggEGctz3T4nL6bLr6cPaNxHYUQSADlEmL22NtpMKDxHZrdnrpKtnDuNmm4h12uGWNYB0I0jXna61w34bqwDrNPU6HYlLR7Uc8EqDmtr0DGYCmHuywRqLxqJ0JssRqjagtpI7KK3TamWMWSwm0l2KKYp00w2ggEPw65dQUp8BDfQQEWaK5+GpP8OhVMOgI51JAfQT7qSz4ScoQ72oLmqXq4SUlVwhCrZEixbFkVzIXBagLJ2evlad55D3Kt2BBp2jun0hUjhEkCPu91b+HGwLp9R7wVzcmvt38NTHAuEsxOJNImzWZoBykjM1p720BxMeCsuN/hlhnYWoxxc9wzODy7vMcGuyFsWBkiZ10M6KicI42KOPY+coIc2YFpiJnS4Bv4K64jtwxrKhqVheC1pLW9CGtY2XT56rq4J8NMua5eV16ebdnavxaTXH82Vu9jYHT2Vl4XWkwdegi/r19lUOCYzJVe1tgKjssn9BMsB/tIVuw3Eu9ZlzqfswuTOab4XcQf8AEhoqUHEfpIdpex+kqvdmsQTSZG37W+StnaNmenUbEAtIg+q887M4iM7DsZHyPyCMO8UZ/HOX+vSaePkXdePyw6PIAzPjbopLA43u3PiHBomfAKrMxVgM0Xvl+ZcZA8ITdGoQHP7xGjcxqQSQZvGWymzbTyjzrjWEFLE1qI0a92Xo03b7Eeid7PYmHhk2JkR7rvtY0jEuO7msM+RH7KP4a4MrUwNzfzC6feLh345vZOz9IvgRbTlZSuJwQe17SYzAiwixHsorsliA6KcTnhrTMQ7WCfBS/E+z2LofzJa+kSBqc7Q42tuPNYa07Msp6eZ5nB0GZbIPKZiLdbordY/qDudyJJ06A+qbqUT8atF4fUJ6X7x6eA5Hktml3G7lp8bQTYf2n/sV1z086+yhaIGxvz8vDddPbeRJmDzIMAkc9VIu4U4XiI0JMEtmZjwlHwfDg9oIPTrrm05X9wmRNtI8wP8AssVpo8JhoBEG+lt/BYqJ5oKKK1ibbTlFbhVzbah0KacZRXLKMJqknsaD+CuTRT7aS2cOmlGOooL6SlXYdAqUEGin4ZBfQUqaSDVw6AjRSWHDAqQGHWnUUBD1+HAqPrcPIVm+GuX0AU9hEcJpGNhrqrNg8WBI7kkakyfUwojF4Esayo20yLcx87fJB/Gn+ojyH0WOU26ePKyJTI04ijmHdL8pvaHyzy/NKttLsDhGg1M0gtcSHPZl53jUdDKoT8W6A4knKQRpsZ2V84WM1Ks0iR8QkTcQ5rHD3Dl1fjerGP5P1VJxZIxFUtkyRG0gDLNjp3ecJyjiovAne8+wH7pXiTstV1idrTf9Xnr/AL1POHx8WIcfFw+Ux7LDlnysbcWXUTuO+GactcHS28AgTyI0XmeFOTFkc3OHrdXSliCJsMsHeSellSuKd3Fk6d5p+SjCa2fLd6q74I92HCRtBv6WTuGp5jAFrHWTzvyUbgHCxO/MW81OUSI1jpAFtr7rO1tJ0q/bbh5Nam4fqBafWRPukqHBgwCAcxB7zrXtpyCsnaaqMrXtElrwYO8AmFBYzEVa3edZrbiBFtPlbyXTx3eLi5prNaewvF6WalUecrmPEjWLOHzIvyC9P432to/hScwIAk3B0E2AM8vVfP8AiMG6kQ5rspIBsdQefPw6ojalRxGd5Nwp8LtX/SaXTgeKa1tWoblwfAPN5LtOknqu24hmaBclt5HIh09JjRQeFDjA2jw6Wdun6eDNMMeSSTptoQOXQLdzmsVi2w0bnUj0vNtPmjcK4wGmHAAj32MzvdRTng1O/prygR9I9VG4urD8wd3Z8+R+SQ09bw/FMO5jTmNx0WLx4Yxwtmd5FYnsaSmEw0qSZhbLeEphSDGrFaNfh0MUipl9IIHwQSlQHhQnHUghtw8IzXJSnZ/AjQQK2FUgF0WSqSg/wl1lTDqXdQQalFAQ5pITqakqlBL1KcJgiaaG4Jl7Vx8NK05CeNcTSjkc3ok2ODgCQpg0ZsoSm0tcW8jAWdb8eX0aqYfum0W5K29ma+ZgEDvUmEui5LZYQTvr81VQzq42ncqe7FPJygTDTVaRf/yErf8AG/ap/I/VCdpMPlqhsQNo21jw0CUogHV0HnI+UBWHtbgxnbA1zbbxM+yq+Fxo0NuVgfmEuefIcF6PU8OAbEnqZhVTtNRir/5D7+atlKoNenkqv2sqS9pWWHtpyfqmuD4qWMnSBP8ApTZqM2g8tr/9YVb7Oz8Fh8dgdyrNhagFxlNoIIEXnZTcZteOV0hu0WNLGUyIn4rT0MAkg9Dp5rkcWIb8OmybGD/Ux12m3/Ex6pbtdTgUxN85/wDUoPDcY5rQQAXNGS9xkqElp8nhw/vC3w9OXk7ySGCwtR7Htf8A/GJOktBgD9jCJRZPdNw4GBIBzDQHxhpXLKtVpD6ru66AdBIIOvS5+5S1d5aSBAvI3v4+itmlMzQJBgRpmtYD6+yypxGWwdJ1B0OlvZRVSuNuvLebLKT7R9/dwmWjtXEk3np4SOiTe3QfX9/BEDgR06rTqcSd7SkbCwC0hYtOJnZaQFxwwT9MKPY0tMFSFIrJRgMlEp4Vc0inKZQAnUEB9BPuKAWlKwEsiaZSstGmj0rKZ0d7DdSQX0k49Ac1WRGowJGu1SlelZIvpKbT0TGHQ3UU7lXDmpyCkixQ3FaWVwfsfmrA9qVr4cOBB0TsEukEOIQLkX5Kd7BYpxqVGsgd5pIdP5SIPnZA4PhsO2o4VWxyOxUr2TY04+p8Mdw0/UtMo4ctZtOXvE52swsBrwLhzZ5xp+6oFXCxUInQneLbL1XtTgZpuIjS3zXmfF6cODuY1W3PGXFdC06YOl/DvH6DzVa7U0YcNbRrH7KZZxB2hdbyCgeOYnOQBoN/NYY+22dtiQ4BWIpNgFxzEQBN5VqZwPFfDdUDB3dWR3o115qv9h8YxlUNf/WHA8hlyn3j3Xq543RZTfLwQY01PdFlnnflpph3i8b4ziS99MGxAcSOs/QLjBx8Vo0DpZ5OEC/Q5T5LOKVhUrOc2wEjxMkz7x5IT6Mjym3p810YzUc2d3Us3C1KoPxHaWi0AjW3iPdbqObkAGoMETfXnvshU6VSu4OByh4zG4AzA5Xx/cCj0qNOmSC4EkWG88vG/uqQ4DLeBJ8j/n5rimwzYSR6o1OmYnTUX38vRO4ag1ozOtNgDv16BMrXOGwkmXaanohYqqBOXcn6ImM4iLtGkbKKOJkGfu+qKI3UrGTdYhuqX0W0Gv8AUqSj0CkGWTlGoslJKkjNck6dRMscgGGJhlNLNcjMqpASpSS5CK7EhLOrIA7GIDmmYRaFYI1WDBWf2sk9hQ3MCdqMsknC6uRFoDqQS1Wkn8qBWaqCOe1Be1NvppeogE3tUn2WeG4qntMj1Cj3qe7IcK+JUNV1m0483HRPGdlfSy8d4bVqZMhDW/qO/K1uU+qo3ajhVBlCp3SCwCHSbnS43XrT+H/EbYgCL3+4XkH8SceCDh2kEB/eI3I2W+erEY7lK8H4fgxSDnBpcRq6CVUePZH1yKYEDkuKeHdYAm/VMYfBtafH5rDHj1d7bZcm5rRB2Di4sZ2RDXqkFpe4iOe3IlSz8Ht4ddeiLR4cG3O8xbUFv1WnjGfkg8Phctvf3TDWCSPEeohM4lgBEdNOmpSzXgEz9wdfdAZAyaxlqCSZkCoPlLD5rmi9oqAsl/Mu0idvULGMH8wO0+GXAH9Ra9pAJ6gn0KI/iBLmBrAOUXjwQEjg5nLyvA0+5hLcRxjiIMj6pnhWJDXuD75rTpAiBC54+GlwLdI9eaPpP2ga+JPqgtxUBFr00lUp3SWb/FdVijZWJB6qx6Ox6QpOTDHqDSdKomqdVRNOojioQgJVtVZUrqJdiit08RzQDr6hK0x53QqdZMASsrbavXQjAdUQYiCttdZAqNlV4p2dbi5stPpqNDspTVPFyiZf0abeYQKhTFRshKOsrSXqOSlVM4nRJoMF5Ur2f7TPwxLQ1r2PIzNcPcKJqhAcU5dFe3ruF46ajIgUxGjd15p/EfBMs6BJdbmVxQ7R1mCA7QW3Vd4vj31quZ5Lo5rXyl+k6K0GZb9FqpVghDqYjYcluk3MR1QSR4cA2S7x+/VOV6rc2gidR1Fj5dEg+qCSOQAEbkc/vZdNxfX9V9NLoBXEOsIsYI8bjX1Ci9D7H5JuvWsDe5d02af3SVQjTafspHGMrS9s2/PPL8jjv1RMLiPytpDq558L/P5Jb4YknZsm2+ggeZHqi0q8yAMrQNBy8UlGGu35+/2Vuq+W/LZA+LELRrCyaQXuuuKjJXUi+65DoskYDsPdYmwB9wsQF2CKxYsWahqWqbq6LFiAVWBaWKcjhnDKRprFiU9nXZQahusWK0BPNlqmVixZZLhqmbLmqsWK8U0nVSjlixUAaqTqrFiAC5ReJ1csWKp7KlBsmaH5CsWK0uidfB37IVE3/u/cLFiZBPN/7nfukiNPE/ssWJKHGh8v/ZqWae87wHzKxYkbg/T5rs6+axYgOT9+qxw18PotrEE6WlixBv/Z"/>
          <p:cNvSpPr>
            <a:spLocks noChangeAspect="1" noChangeArrowheads="1"/>
          </p:cNvSpPr>
          <p:nvPr/>
        </p:nvSpPr>
        <p:spPr bwMode="auto">
          <a:xfrm>
            <a:off x="0" y="-1333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 name="Rectangle 2"/>
          <p:cNvSpPr>
            <a:spLocks noChangeArrowheads="1"/>
          </p:cNvSpPr>
          <p:nvPr/>
        </p:nvSpPr>
        <p:spPr bwMode="auto">
          <a:xfrm>
            <a:off x="467544" y="188640"/>
            <a:ext cx="8229600" cy="1250950"/>
          </a:xfrm>
          <a:prstGeom prst="rect">
            <a:avLst/>
          </a:prstGeom>
          <a:noFill/>
          <a:ln w="9360">
            <a:noFill/>
            <a:round/>
            <a:headEnd/>
            <a:tailEnd/>
          </a:ln>
          <a:effectLst/>
        </p:spPr>
        <p:txBody>
          <a:bodyPr lIns="90000" tIns="46800" rIns="45720" bIns="46800" anchor="ctr"/>
          <a:lstStyle/>
          <a:p>
            <a:pPr algn="ct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it-IT" sz="4400" b="1" dirty="0" smtClean="0">
                <a:solidFill>
                  <a:srgbClr val="FFC800"/>
                </a:solidFill>
                <a:effectLst>
                  <a:outerShdw blurRad="38100" dist="38100" dir="2700000" algn="tl">
                    <a:srgbClr val="000000">
                      <a:alpha val="43137"/>
                    </a:srgbClr>
                  </a:outerShdw>
                </a:effectLst>
                <a:latin typeface="Aharoni" charset="0"/>
                <a:ea typeface="Microsoft YaHei" charset="0"/>
                <a:cs typeface="Microsoft YaHei" charset="0"/>
              </a:rPr>
              <a:t>DESOMORFINA (</a:t>
            </a:r>
            <a:r>
              <a:rPr lang="it-IT" sz="4400" b="1" dirty="0" err="1" smtClean="0">
                <a:solidFill>
                  <a:srgbClr val="FFC800"/>
                </a:solidFill>
                <a:effectLst>
                  <a:outerShdw blurRad="38100" dist="38100" dir="2700000" algn="tl">
                    <a:srgbClr val="000000">
                      <a:alpha val="43137"/>
                    </a:srgbClr>
                  </a:outerShdw>
                </a:effectLst>
                <a:latin typeface="Aharoni" charset="0"/>
                <a:ea typeface="Microsoft YaHei" charset="0"/>
                <a:cs typeface="Microsoft YaHei" charset="0"/>
              </a:rPr>
              <a:t>Krokodil</a:t>
            </a:r>
            <a:r>
              <a:rPr lang="it-IT" sz="4400" b="1" dirty="0" smtClean="0">
                <a:solidFill>
                  <a:srgbClr val="FFC800"/>
                </a:solidFill>
                <a:effectLst>
                  <a:outerShdw blurRad="38100" dist="38100" dir="2700000" algn="tl">
                    <a:srgbClr val="000000">
                      <a:alpha val="43137"/>
                    </a:srgbClr>
                  </a:outerShdw>
                </a:effectLst>
                <a:latin typeface="Aharoni" charset="0"/>
                <a:ea typeface="Microsoft YaHei" charset="0"/>
                <a:cs typeface="Microsoft YaHei" charset="0"/>
              </a:rPr>
              <a:t>)</a:t>
            </a:r>
            <a:endParaRPr lang="it-IT" sz="4400" b="1" dirty="0">
              <a:solidFill>
                <a:srgbClr val="FFC800"/>
              </a:solidFill>
              <a:effectLst>
                <a:outerShdw blurRad="38100" dist="38100" dir="2700000" algn="tl">
                  <a:srgbClr val="000000">
                    <a:alpha val="43137"/>
                  </a:srgbClr>
                </a:outerShdw>
              </a:effectLst>
              <a:latin typeface="Aharoni" charset="0"/>
              <a:ea typeface="Microsoft YaHei" charset="0"/>
              <a:cs typeface="Microsoft YaHei" charset="0"/>
            </a:endParaRPr>
          </a:p>
        </p:txBody>
      </p:sp>
      <p:sp>
        <p:nvSpPr>
          <p:cNvPr id="8" name="Rettangolo 7"/>
          <p:cNvSpPr/>
          <p:nvPr/>
        </p:nvSpPr>
        <p:spPr>
          <a:xfrm>
            <a:off x="4932040" y="5589240"/>
            <a:ext cx="3929090" cy="1015663"/>
          </a:xfrm>
          <a:prstGeom prst="rect">
            <a:avLst/>
          </a:prstGeom>
        </p:spPr>
        <p:txBody>
          <a:bodyPr wrap="square">
            <a:spAutoFit/>
          </a:bodyPr>
          <a:lstStyle/>
          <a:p>
            <a:pPr algn="just"/>
            <a:r>
              <a:rPr lang="it-IT" sz="2000" dirty="0">
                <a:solidFill>
                  <a:srgbClr val="FFFFFF"/>
                </a:solidFill>
                <a:effectLst>
                  <a:outerShdw blurRad="38100" dist="38100" dir="2700000" algn="tl">
                    <a:srgbClr val="000000">
                      <a:alpha val="43137"/>
                    </a:srgbClr>
                  </a:outerShdw>
                </a:effectLst>
                <a:latin typeface="+mn-lt"/>
              </a:rPr>
              <a:t>In Russia la </a:t>
            </a:r>
            <a:r>
              <a:rPr lang="it-IT" sz="2000" dirty="0" err="1">
                <a:solidFill>
                  <a:srgbClr val="FFFFFF"/>
                </a:solidFill>
                <a:effectLst>
                  <a:outerShdw blurRad="38100" dist="38100" dir="2700000" algn="tl">
                    <a:srgbClr val="000000">
                      <a:alpha val="43137"/>
                    </a:srgbClr>
                  </a:outerShdw>
                </a:effectLst>
                <a:latin typeface="+mn-lt"/>
              </a:rPr>
              <a:t>desomorfina</a:t>
            </a:r>
            <a:r>
              <a:rPr lang="it-IT" sz="2000" dirty="0">
                <a:solidFill>
                  <a:srgbClr val="FFFFFF"/>
                </a:solidFill>
                <a:effectLst>
                  <a:outerShdw blurRad="38100" dist="38100" dir="2700000" algn="tl">
                    <a:srgbClr val="000000">
                      <a:alpha val="43137"/>
                    </a:srgbClr>
                  </a:outerShdw>
                </a:effectLst>
                <a:latin typeface="+mn-lt"/>
              </a:rPr>
              <a:t> è utilizzata come </a:t>
            </a:r>
            <a:r>
              <a:rPr lang="it-IT" sz="2000" b="1" dirty="0">
                <a:solidFill>
                  <a:srgbClr val="FFC000"/>
                </a:solidFill>
                <a:effectLst>
                  <a:outerShdw blurRad="38100" dist="38100" dir="2700000" algn="tl">
                    <a:srgbClr val="000000">
                      <a:alpha val="43137"/>
                    </a:srgbClr>
                  </a:outerShdw>
                </a:effectLst>
                <a:latin typeface="+mn-lt"/>
              </a:rPr>
              <a:t>alternativa economica </a:t>
            </a:r>
            <a:r>
              <a:rPr lang="it-IT" sz="2000" b="1" dirty="0" smtClean="0">
                <a:solidFill>
                  <a:srgbClr val="FFC000"/>
                </a:solidFill>
                <a:effectLst>
                  <a:outerShdw blurRad="38100" dist="38100" dir="2700000" algn="tl">
                    <a:srgbClr val="000000">
                      <a:alpha val="43137"/>
                    </a:srgbClr>
                  </a:outerShdw>
                </a:effectLst>
                <a:latin typeface="+mn-lt"/>
              </a:rPr>
              <a:t>all'eroina</a:t>
            </a:r>
            <a:r>
              <a:rPr lang="it-IT" dirty="0">
                <a:solidFill>
                  <a:srgbClr val="FFFFFF"/>
                </a:solidFill>
                <a:effectLst>
                  <a:outerShdw blurRad="38100" dist="38100" dir="2700000" algn="tl">
                    <a:srgbClr val="000000">
                      <a:alpha val="43137"/>
                    </a:srgbClr>
                  </a:outerShdw>
                </a:effectLst>
                <a:latin typeface="+mn-lt"/>
              </a:rPr>
              <a:t>.</a:t>
            </a:r>
            <a:r>
              <a:rPr lang="it-IT" sz="2000" dirty="0" smtClean="0">
                <a:solidFill>
                  <a:srgbClr val="FFFFFF"/>
                </a:solidFill>
                <a:effectLst>
                  <a:outerShdw blurRad="38100" dist="38100" dir="2700000" algn="tl">
                    <a:srgbClr val="000000">
                      <a:alpha val="43137"/>
                    </a:srgbClr>
                  </a:outerShdw>
                </a:effectLst>
                <a:latin typeface="+mn-lt"/>
              </a:rPr>
              <a:t> </a:t>
            </a:r>
            <a:endParaRPr lang="it-IT" dirty="0">
              <a:latin typeface="+mn-lt"/>
            </a:endParaRPr>
          </a:p>
        </p:txBody>
      </p:sp>
      <p:pic>
        <p:nvPicPr>
          <p:cNvPr id="13" name="Picture 2" descr="krokodil, effetti"/>
          <p:cNvPicPr>
            <a:picLocks noChangeAspect="1" noChangeArrowheads="1"/>
          </p:cNvPicPr>
          <p:nvPr/>
        </p:nvPicPr>
        <p:blipFill>
          <a:blip r:embed="rId4" cstate="print"/>
          <a:srcRect/>
          <a:stretch>
            <a:fillRect/>
          </a:stretch>
        </p:blipFill>
        <p:spPr bwMode="auto">
          <a:xfrm>
            <a:off x="323528" y="3429000"/>
            <a:ext cx="4392488" cy="3168352"/>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9512" y="4797152"/>
            <a:ext cx="8750206" cy="1891287"/>
          </a:xfrm>
          <a:prstGeom prst="rect">
            <a:avLst/>
          </a:prstGeom>
        </p:spPr>
        <p:txBody>
          <a:bodyPr wrap="square">
            <a:spAutoFit/>
          </a:bodyPr>
          <a:lstStyle/>
          <a:p>
            <a:pPr algn="ctr">
              <a:lnSpc>
                <a:spcPct val="150000"/>
              </a:lnSpc>
            </a:pPr>
            <a:r>
              <a:rPr lang="it-IT" sz="2000" dirty="0">
                <a:solidFill>
                  <a:srgbClr val="FFFFFF"/>
                </a:solidFill>
                <a:effectLst>
                  <a:outerShdw blurRad="38100" dist="38100" dir="2700000" algn="tl">
                    <a:srgbClr val="000000">
                      <a:alpha val="43137"/>
                    </a:srgbClr>
                  </a:outerShdw>
                </a:effectLst>
                <a:latin typeface="+mn-lt"/>
              </a:rPr>
              <a:t>Sono documentati casi che hanno richiesto l'amputazione degli arti in tossicomani di lunga </a:t>
            </a:r>
            <a:r>
              <a:rPr lang="it-IT" sz="2000" dirty="0" smtClean="0">
                <a:solidFill>
                  <a:srgbClr val="FFFFFF"/>
                </a:solidFill>
                <a:effectLst>
                  <a:outerShdw blurRad="38100" dist="38100" dir="2700000" algn="tl">
                    <a:srgbClr val="000000">
                      <a:alpha val="43137"/>
                    </a:srgbClr>
                  </a:outerShdw>
                </a:effectLst>
                <a:latin typeface="+mn-lt"/>
              </a:rPr>
              <a:t>data. I danni </a:t>
            </a:r>
            <a:r>
              <a:rPr lang="it-IT" sz="2000" dirty="0">
                <a:solidFill>
                  <a:srgbClr val="FFFFFF"/>
                </a:solidFill>
                <a:effectLst>
                  <a:outerShdw blurRad="38100" dist="38100" dir="2700000" algn="tl">
                    <a:srgbClr val="000000">
                      <a:alpha val="43137"/>
                    </a:srgbClr>
                  </a:outerShdw>
                </a:effectLst>
                <a:latin typeface="+mn-lt"/>
              </a:rPr>
              <a:t>ai tessuti provocati dalla </a:t>
            </a:r>
            <a:r>
              <a:rPr lang="it-IT" sz="2000" dirty="0" err="1">
                <a:solidFill>
                  <a:srgbClr val="FFFFFF"/>
                </a:solidFill>
                <a:effectLst>
                  <a:outerShdw blurRad="38100" dist="38100" dir="2700000" algn="tl">
                    <a:srgbClr val="000000">
                      <a:alpha val="43137"/>
                    </a:srgbClr>
                  </a:outerShdw>
                </a:effectLst>
                <a:latin typeface="+mn-lt"/>
              </a:rPr>
              <a:t>desomorfina</a:t>
            </a:r>
            <a:r>
              <a:rPr lang="it-IT" sz="2000" dirty="0">
                <a:solidFill>
                  <a:srgbClr val="FFFFFF"/>
                </a:solidFill>
                <a:effectLst>
                  <a:outerShdw blurRad="38100" dist="38100" dir="2700000" algn="tl">
                    <a:srgbClr val="000000">
                      <a:alpha val="43137"/>
                    </a:srgbClr>
                  </a:outerShdw>
                </a:effectLst>
                <a:latin typeface="+mn-lt"/>
              </a:rPr>
              <a:t> fatta in casa sono talmente gravi che la </a:t>
            </a:r>
            <a:r>
              <a:rPr lang="it-IT" sz="2000" dirty="0">
                <a:solidFill>
                  <a:srgbClr val="FFC000"/>
                </a:solidFill>
                <a:effectLst>
                  <a:outerShdw blurRad="38100" dist="38100" dir="2700000" algn="tl">
                    <a:srgbClr val="000000">
                      <a:alpha val="43137"/>
                    </a:srgbClr>
                  </a:outerShdw>
                </a:effectLst>
                <a:latin typeface="+mn-lt"/>
              </a:rPr>
              <a:t>speranza di vita </a:t>
            </a:r>
            <a:r>
              <a:rPr lang="it-IT" sz="2000" dirty="0">
                <a:solidFill>
                  <a:srgbClr val="FFFFFF"/>
                </a:solidFill>
                <a:effectLst>
                  <a:outerShdw blurRad="38100" dist="38100" dir="2700000" algn="tl">
                    <a:srgbClr val="000000">
                      <a:alpha val="43137"/>
                    </a:srgbClr>
                  </a:outerShdw>
                </a:effectLst>
                <a:latin typeface="+mn-lt"/>
              </a:rPr>
              <a:t>dei tossicodipendenti che ne fanno uso continuativo sembra essere al massimo di </a:t>
            </a:r>
            <a:r>
              <a:rPr lang="it-IT" sz="2000" dirty="0">
                <a:solidFill>
                  <a:srgbClr val="FFC000"/>
                </a:solidFill>
                <a:effectLst>
                  <a:outerShdw blurRad="38100" dist="38100" dir="2700000" algn="tl">
                    <a:srgbClr val="000000">
                      <a:alpha val="43137"/>
                    </a:srgbClr>
                  </a:outerShdw>
                </a:effectLst>
                <a:latin typeface="+mn-lt"/>
              </a:rPr>
              <a:t>due o tre anni</a:t>
            </a:r>
            <a:endParaRPr lang="it-IT" dirty="0">
              <a:solidFill>
                <a:srgbClr val="FFC000"/>
              </a:solidFill>
              <a:latin typeface="+mn-lt"/>
            </a:endParaRPr>
          </a:p>
        </p:txBody>
      </p:sp>
      <p:pic>
        <p:nvPicPr>
          <p:cNvPr id="5" name="Picture 6" descr="http://www.controcopertina.com/wp-content/uploads/2012/08/russia-teenagers-using-krokodil-drug-445x400.jpg"/>
          <p:cNvPicPr>
            <a:picLocks noChangeAspect="1" noChangeArrowheads="1"/>
          </p:cNvPicPr>
          <p:nvPr/>
        </p:nvPicPr>
        <p:blipFill>
          <a:blip r:embed="rId3" cstate="print"/>
          <a:srcRect/>
          <a:stretch>
            <a:fillRect/>
          </a:stretch>
        </p:blipFill>
        <p:spPr bwMode="auto">
          <a:xfrm>
            <a:off x="6732240" y="2564904"/>
            <a:ext cx="2411760" cy="2088232"/>
          </a:xfrm>
          <a:prstGeom prst="rect">
            <a:avLst/>
          </a:prstGeom>
          <a:ln>
            <a:noFill/>
          </a:ln>
          <a:effectLst>
            <a:softEdge rad="112500"/>
          </a:effectLst>
        </p:spPr>
      </p:pic>
      <p:sp>
        <p:nvSpPr>
          <p:cNvPr id="7" name="Rettangolo 6"/>
          <p:cNvSpPr/>
          <p:nvPr/>
        </p:nvSpPr>
        <p:spPr>
          <a:xfrm>
            <a:off x="971600" y="332656"/>
            <a:ext cx="7100022" cy="769441"/>
          </a:xfrm>
          <a:prstGeom prst="rect">
            <a:avLst/>
          </a:prstGeom>
        </p:spPr>
        <p:txBody>
          <a:bodyPr wrap="none">
            <a:spAutoFit/>
          </a:bodyPr>
          <a:lstStyle/>
          <a:p>
            <a:pPr algn="ctr" hangingPunct="1">
              <a:lnSpc>
                <a:spcPct val="100000"/>
              </a:lnSpc>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it-IT" sz="4400" b="1" dirty="0" smtClean="0">
                <a:solidFill>
                  <a:srgbClr val="FFC800"/>
                </a:solidFill>
                <a:effectLst>
                  <a:outerShdw blurRad="38100" dist="38100" dir="2700000" algn="tl">
                    <a:srgbClr val="000000">
                      <a:alpha val="43137"/>
                    </a:srgbClr>
                  </a:outerShdw>
                </a:effectLst>
                <a:latin typeface="Aharoni" pitchFamily="2" charset="-79"/>
                <a:ea typeface="Microsoft YaHei" charset="0"/>
                <a:cs typeface="Aharoni" pitchFamily="2" charset="-79"/>
              </a:rPr>
              <a:t>DESOMORFINA (</a:t>
            </a:r>
            <a:r>
              <a:rPr lang="it-IT" sz="4400" b="1" dirty="0" err="1" smtClean="0">
                <a:solidFill>
                  <a:srgbClr val="FFC800"/>
                </a:solidFill>
                <a:effectLst>
                  <a:outerShdw blurRad="38100" dist="38100" dir="2700000" algn="tl">
                    <a:srgbClr val="000000">
                      <a:alpha val="43137"/>
                    </a:srgbClr>
                  </a:outerShdw>
                </a:effectLst>
                <a:latin typeface="Aharoni" pitchFamily="2" charset="-79"/>
                <a:ea typeface="Microsoft YaHei" charset="0"/>
                <a:cs typeface="Aharoni" pitchFamily="2" charset="-79"/>
              </a:rPr>
              <a:t>Krokodil</a:t>
            </a:r>
            <a:r>
              <a:rPr lang="it-IT" sz="4400" b="1" dirty="0" smtClean="0">
                <a:solidFill>
                  <a:srgbClr val="FFC800"/>
                </a:solidFill>
                <a:effectLst>
                  <a:outerShdw blurRad="38100" dist="38100" dir="2700000" algn="tl">
                    <a:srgbClr val="000000">
                      <a:alpha val="43137"/>
                    </a:srgbClr>
                  </a:outerShdw>
                </a:effectLst>
                <a:latin typeface="Aharoni" pitchFamily="2" charset="-79"/>
                <a:ea typeface="Microsoft YaHei" charset="0"/>
                <a:cs typeface="Aharoni" pitchFamily="2" charset="-79"/>
              </a:rPr>
              <a:t>)</a:t>
            </a:r>
            <a:endParaRPr lang="it-IT" sz="4400" b="1" dirty="0">
              <a:solidFill>
                <a:srgbClr val="FFC800"/>
              </a:solidFill>
              <a:effectLst>
                <a:outerShdw blurRad="38100" dist="38100" dir="2700000" algn="tl">
                  <a:srgbClr val="000000">
                    <a:alpha val="43137"/>
                  </a:srgbClr>
                </a:outerShdw>
              </a:effectLst>
              <a:latin typeface="Aharoni" pitchFamily="2" charset="-79"/>
              <a:ea typeface="Microsoft YaHei" charset="0"/>
              <a:cs typeface="Aharoni" pitchFamily="2" charset="-79"/>
            </a:endParaRPr>
          </a:p>
        </p:txBody>
      </p:sp>
      <p:pic>
        <p:nvPicPr>
          <p:cNvPr id="59396" name="Picture 4" descr="http://www.tuttasalute.net/wp-content/uploads/2013/03/Krokodil2.jpg">
            <a:hlinkClick r:id="rId4"/>
          </p:cNvPr>
          <p:cNvPicPr>
            <a:picLocks noChangeAspect="1" noChangeArrowheads="1"/>
          </p:cNvPicPr>
          <p:nvPr/>
        </p:nvPicPr>
        <p:blipFill>
          <a:blip r:embed="rId5" cstate="print"/>
          <a:srcRect/>
          <a:stretch>
            <a:fillRect/>
          </a:stretch>
        </p:blipFill>
        <p:spPr bwMode="auto">
          <a:xfrm>
            <a:off x="2627784" y="2276872"/>
            <a:ext cx="4130824" cy="2498998"/>
          </a:xfrm>
          <a:prstGeom prst="rect">
            <a:avLst/>
          </a:prstGeom>
          <a:ln>
            <a:noFill/>
          </a:ln>
          <a:effectLst>
            <a:softEdge rad="112500"/>
          </a:effectLst>
        </p:spPr>
      </p:pic>
      <p:sp>
        <p:nvSpPr>
          <p:cNvPr id="9" name="CasellaDiTesto 8"/>
          <p:cNvSpPr txBox="1"/>
          <p:nvPr/>
        </p:nvSpPr>
        <p:spPr>
          <a:xfrm>
            <a:off x="1187624" y="1556792"/>
            <a:ext cx="6805264" cy="646331"/>
          </a:xfrm>
          <a:prstGeom prst="rect">
            <a:avLst/>
          </a:prstGeom>
          <a:noFill/>
        </p:spPr>
        <p:txBody>
          <a:bodyPr wrap="square" rtlCol="0">
            <a:spAutoFit/>
          </a:bodyPr>
          <a:lstStyle/>
          <a:p>
            <a:r>
              <a:rPr lang="it-IT" sz="3600" b="1" dirty="0" smtClean="0">
                <a:solidFill>
                  <a:srgbClr val="FF0000"/>
                </a:solidFill>
                <a:latin typeface="+mn-lt"/>
              </a:rPr>
              <a:t>CAUSA GRAVI DANNI TISSUTALI</a:t>
            </a:r>
            <a:endParaRPr lang="it-IT" sz="3600" b="1" dirty="0">
              <a:solidFill>
                <a:srgbClr val="FF0000"/>
              </a:solidFill>
              <a:latin typeface="+mn-lt"/>
            </a:endParaRPr>
          </a:p>
        </p:txBody>
      </p:sp>
      <p:pic>
        <p:nvPicPr>
          <p:cNvPr id="59398" name="Picture 6" descr="http://dybiz.com/sites_randomblog/wp-content/uploads/2011/06/krokodil_drug6344.jpg">
            <a:hlinkClick r:id="rId6"/>
          </p:cNvPr>
          <p:cNvPicPr>
            <a:picLocks noChangeAspect="1" noChangeArrowheads="1"/>
          </p:cNvPicPr>
          <p:nvPr/>
        </p:nvPicPr>
        <p:blipFill>
          <a:blip r:embed="rId7" cstate="print"/>
          <a:srcRect/>
          <a:stretch>
            <a:fillRect/>
          </a:stretch>
        </p:blipFill>
        <p:spPr bwMode="auto">
          <a:xfrm>
            <a:off x="0" y="2636912"/>
            <a:ext cx="2627784" cy="20162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2" name="AutoShape 4" descr="data:image/jpeg;base64,/9j/4AAQSkZJRgABAQAAAQABAAD/2wBDAAkGBwgHBgkIBwgKCgkLDRYPDQwMDRsUFRAWIB0iIiAdHx8kKDQsJCYxJx8fLT0tMTU3Ojo6Iys/RD84QzQ5Ojf/2wBDAQoKCg0MDRoPDxo3JR8lNzc3Nzc3Nzc3Nzc3Nzc3Nzc3Nzc3Nzc3Nzc3Nzc3Nzc3Nzc3Nzc3Nzc3Nzc3Nzc3Nzf/wAARCACuASIDASIAAhEBAxEB/8QAHAAAAgMBAQEBAAAAAAAAAAAAAwQCBQYAAQcI/8QAPBAAAgEDAwIEAgcGBgMBAQAAAQIDAAQREiExBUETIlFhMnEGFEKBkaGyFSM1c7HBJTNDUmJy0eHwFvH/xAAZAQADAQEBAAAAAAAAAAAAAAABAgMABAX/xAAlEQACAgICAgICAwEAAAAAAAAAAQIRAyESMRNBIlEEMkJhcRT/2gAMAwEAAhEDEQA/AMjDCCuMHB3zRbe3k1CNjhdPYUeBPKPlTMZBUEDOWx99cTR0IiSIiiKoPviiFFViAN9O5HAowjDYPcbCipEoUjGdsb0rQU0gChChAOoZx7UZSmgK4OCO1CHkjZExseCOKJHqIG4A2wSPalKUQdpRO53CjYIBsaIlwY8s8Qzxsd6i4Z2YowZVGl8nj3PtRIY4VeFomwzbHGcURAzSKxyunYfCec10Ls8+ll5Bzkb1JIGEusZLgZ9jTAhXxvFwQ+nBxWX9mF7iwbqSKiaU0b4cUSP6PRrCFks7R2A+Mjn8qsbIAyNvvp/vUXtinEt4F9fEwM/fQcLYH+RKK4+ipf6OwPIS3TbYpjGBjOfXioP9FbHv0iEA+mmr5YWERYXNyMLjBxn58V0TO8yZluFwOGUYb8qHCumZ/kS+jMzfRCwKHw+mYbtsuP610n0RsJSPGtbgjHfJ/vVpJ066STKop3LHErjPPoKe6VDexTO064QptmYvvn3G1L8vtkl+U2+LgZmX6IdOEaoiXKAdtxtQm+iViyCN5LlQr5UhT3/tW1nGZl1dgdtGf7V6oY58FUByMkLp2p0p3qRXyxrcUYQfQuyDFvrU4GeMc/lQ5volHofF5LoT4VcZzt6Vu54r4eM0Uq76fDXA8vrUL5w7IEK6gcHfBzTS8iV8jLJjf8T59/8AholG3UQD7qKsOjdEPT4mRbmNwWJw2xraRJcBggii0Z5YknFQmjcSNmGKSP1yAfzpHLI12Mp4lviU9q1vbu0cuDK6+XSQQKI8Y0YIIwdiDvin0iy0mqGEKu6suCaTmRtbtqJGnbtRi5NbC5Qk/igLBmDEkZzge4oJGThT5vemoYwqnA3BOD61Ca18RiQSPbtRo3KtAGAdBrY6l7il3GlwPwPoaduF8GLCDGeSKAFLYGxOd89qzRl2AlIdcHLMuaVzrXUV4PrThBDMNO45pfJUZABye9J7KLoVdSXBzsRgD1pYoA/BOaYulLSIxxjGyZ4NKGVlY6Xyx4GNs0aBZX38bLdEkFxVZdJjkc78Vb3jMZAJNpByFqquFbxFUnG/41eJCTEAuCScgDk0CQspV4yVdGDKR69qekRjlSPkaUnGHCj171WJFn6Z6bf3b9OtXe4cs0KFiSdzgV1A6Vn9l2f8hP0iuqop8wXOgkFQcbZrogWKgAr5jq70JQSiKq6scH+1MxSMqliufSuG9nVxpDYbQASBpHJzXeMwbYDSPxoWotEcEEfPj51zas7EsTnBxQboMYonJMisNKDzDPPNTjMYlVSz6scEbGvFh1rknA1bVPBaUqqgBcDV6itVmba0ARXjJRsgMoyy79+aatZIkR9JZiu+64xXMkbZbTvnAIGcGij3AYD7IHNE1WMK5KAuNOTRNQDb7fOgyEOpVTuORXQl9QVhnnOe4oiBrFZDfAxPhMEuMcirOeEXfgqAfDSQO4A9OPzxSNkBHdELkeU80+rurbHYiqYlbsjk7JvnRJpBJwcaTgn5UCyjukkcXMhcFFwcYGd8/fxmmlZO4Aoi6TsDR/539mWSlVCPUWvI2jFsvkPJUZOfTHpVgoJQFwFYjcA96Iqb7HJ+fNSNu2QWB4zzTPA6J2I3MeJFYIWwMjGcflUokVlBYyLr35Y4p7xJI10oNI9xQmLOSWJAJ7bUvhkhrFneMSBw++MdxmhPLGGk1SHyDLAjYflTvgjSSp29a4QM2AoJ9qDxTNaEGhlbJEzFNiAOff7qDbxTBrnXcyOJTlAQP3Y9BvVuLcGRVUEnuDtmu+pOralI82+wzQWGdB5IrHTwbSTWQW0nLYxmkI/PECa0V3YA9MuZSxJVeMYzWcJZQAAOam1w0y+P5KyQUKD6ZobNgkEdqkzqVznigOGdiuTgjvyN61oameTAsgPoahpCv5ds7milgAR6Diq57omUblcjGPeswxVhJ8eIdsGkX0gsCckds7miXdy4XUDjBwcUlc3XhRmVowV0aie+1LVj3XZRde+kEdrcG3t4y8sZySTsD3zWXu+p3l22ZZ3wOFBwBWhTo46vPJdT5jMhJwvanI/onbAfG/4b11QcYrolLHORi45ZkcSI7hh9oGjfXp2ILknHJrSXP0eaEkggjtkc1UXttoDKVxjnApucXoR45R2ewXayRnWcHttkffUJPP5hzxvStk7AFVQOM5OacJVVJPlyeCa1UxHtH6L6UT+y7Pf/AEE/SK6u6V/C7P8AkJ+kV1UFo+Uwz+XVIuOfh5NNW80AIXVhn4B2NKQKzPpwyEH4gv2aZhtyrEviQjAB9K4TpvVBw0cZ1BSMHA9DUoGjkLZLDTjO/Y1O2jDgmQBsbCvba3MTSknUrfCMcD0rJWa66CHciJACo3x2rpcZBbBKDGoH4aNEAoI4GdsUpJAFjfWxKs+QCc0WtAQyQSBh9TDJbHFerICg0tjfGTtU0zhAQM9/evY7RPEV85wSWDd6FB5E00uocKdxzXKx1Y3GPxqVwhYoqbL3x2rtBJ8uQMEYPes0ZBbWZE1SPnYDen4rm3dQ4bG3pVYmoxnUoHbTU4zpA0EAenpRhJx6BLGnss/rNvq068NiprMh4bPyqmIAdiDvyPcURNQbQupe+SaqskiTxoukulU70xH1GLGnUwHpyKpsajp9e+ea5I2E+M7YO/rTrLIDxo0adVtSNMsYOO4FGEthOMJJGrd9YxWeCEBQ5zjf515qJdhsMAYFOsrfaE8f0zQFYXlXePQNvKwApqMx6tXixbbD2FZZVPfNQIkVjzgmgsrD4/7Na08G5ZowexzS0l7BG276vQLuKzZGjYAsc8050yG2e7H1tlVdJxrOEJ9zR8rZnjO+kX0jt7fps6GIliM4B9+9Z3pdxLdQGeUKCzEBV9K1fV4+jmOVYra2ld/soAUXbn/1VEsUcSBEUKg9BiubIm52XxKo0Bde/GdqCpbWfNlgMZ7GuuHZHZicdtPakm6gUZh4QLd8Gk47HctE5pwrHUcHjPaq26CiUFdiTvmo9Ru5NZK4wdgBVal5JKSH3wM7jemcGzRmkWTlfCOdxjFU3W7vQscQDFXG4TkKO9Eed2K4JAzk+1FsoIbtJmlYEKdmPYCtGFPYU+bGfo9eW11bhCVLAHDLwwq6jt9eooQcDj0qm6VZQxSPf+HpyCkQO2R6mkr/AOtW9zK8eZihBEZUgsD6HNXVPoa2ux/qjaM69iOBWM63cKuQh87c1e3dzJdRBjE8bD4lbt99ZK7iluOoSRwoztngUIL5CZZ6O6c2mOXI5xg+9MMRIFzgjY0tEGRBH3zvR0Q6TgHI96ZvZCqR+j+lD/C7P+Qn6RXV3SiP2XZ/yE/SK6qCHyW2maZI4w6grnOWwRvtVpAsMKhywLNscHI2qvigQMpdiwO5XOMVYW0aAg4Chc6QOK4Uzp9DIByuBjIJ+VE1ZUAfjS0pZJonzkgH5GpgrMcZxsDtRFB+NJoeN93JOCO2KajOtELDdgM0owBBUFWYdxXRtIpyGyFG/wA6XkOolipHptnavfFwWB2IOxpdJdUGtVJHGOK9iTUcE5XOcEZprFofQ6lz2qY96XWTCsBjUBQ2caiSwB7kHijZlGwzKzFgwwO3yqcRXOMZzvvS8hZip3z3waL4hV8MQBtigkHk+jzWjamdfMNxv2PrTELM+nZcAYNLeGVfKqfQ77ffTaBgCCR7YpkIw64HsPSig57Usz6EyO2+5qeogkA0wpN3wxA5qSqGjyDyN6GBqbJ5FGBAwNQ39qajI5SRyc1Fm5J3xUwPL8z2oWSGYMO1AxNcHPHtXhwDjO1SjUaDgd+a6RAMHfag+goF5QCMZ3ztS8jngH8RU3lKv2GeKXnkXLgDBO1CrHuiuvSzh31KU4Oe1I4QTuY8qxXntRrg6Uw+QC+TpIpeaZY420AltWMtyaNE+xKf/Ndt88UqUQSM67FtjTptp7jzKuBzS09vNCD5cgUwzixSZgqEgAgUkLgxQlGJEcxIYqMkUK8uBAzLhiHz5R3qz6RYx31uMNolQ9/WtWxsa3st+nE3UUTNepJEi7aU9OKsZJ4MeI4BbG9UKWK27k4KODuVOAaDd3qRAqrF3xstGyzaRHq98s831e3T50tcR2fT7R5fEP1lhsmnZ29KRUyAmYsQ2cjHb3pOeR57gB2LNnkmlUlZNyE8MXLSbEtmjsR2JB9qLIgUkMQaBhtROCB60/ZGTP0f0r+F2f8AIT9Irq86X/DLPf8A0E/SK6qkz5afK+wHl2G3PtTKOVY406PU1B4tcWhMb5/GuggfxJPGYsmRpwdjXDWzp5aGMhRs+RyM9qkkwVSwOMnzZ/CgSyMbjQDhANz/AHqIYKHLKAgYbgVmzJaDO6RSkjUdQ5FREgUZ3y5qLMTEGUYByd68t8eUOPPx8qnbHG0yEQOScbkj+lSh8wYIxBxu3tVejvC5JfdidRPAo8F3NnRGFkP2sDGKdC2PwFmR1dDk9+c/OvdmBGk+4oaM7qxjJbfvxU7UuzSAMcrjk96NWC6GoWCJv8Rxt7V4RpfUQWDb5A2FeKpyC52A4AqHjeUlVOxxg7U3SoA1GQQGBG/tRCwU8ZzxQYTsMAYwMAdq9BOcMMk8E1kzWFJbSwwAPXNeqGPfPfaoasYzz6VwkIOM4HpRFDs+EA7nc71ES+cBmOCMbc1Bn8x1AHNSXBHmwPStYegkU+Aqn123pi40aSw+I7YpINqYZGAdh86aUeXGc7b1RJ0I2j2AkocYz2FQkzwpxUJJVjyM8cGgS3fB2U53oMMWdKyqy5PFVt5dnVjYd68vbnVq8wzjmlfqct5N4jHw19e9CPY1NgJZWndUhXU+cgjt86et+nkt4tx55PyH3U3awQWy4jQZ7sareudcislWKJ1edjsueB3NOOoqJYlY4VJdgq98ms/1W7S4LCLaJfLnu7elLz9RGFe7nXzDI82w+VV8t/Y6m8wZgxfKLz2296VybHSSK+9s2uWWUHJzjB4qUNpcQHxbS4dAMB3HBNWyXXTwFYoQhGdYXYGpTS2jAed3TOyx/DmtyCoLsWt4ZLlh9Zu5ZSfspt/Su6lbLbIIVVYFk5blj8/nVhBfQwuVjjAX1xz91KXscxlaRpFkLEsMrkgfjTaYJRFbS0juLddAZsDHoTRJ/o66R+KiYJ5Gc010SVYNHiLsRnJ9TWma4WSEqFXBFGMNCuj5hdRurFGXDA6TQGJEmcnc4xV99JYDFcCQDY81RP5WJXHvmijnkqZ+j+lD/C7P+Qn6RXV3Sv4XZ8/5CfpFdVCZ8ySQF8Z4G9cs/m8pAz61WyS4OFO5rkkDOrDj0Brhs6aLN3wx7nG4ro5MoykbemaA0q6VZ8knbahxM662B4PB9KVtBSDiQmMYJCjkVGNlAOWJDcsO1CEzGQKSGBx99ER1w8fhYBGM5z+VJTsbkSGlo2mDbc6SATkUzF4cjtpTSSNzikQqiVtIDgndMkHOKbgdvCVUTw2zjBOadMDLGAaI2OQCTRUYDLBdyNzS6lgNJ3OOa8+saEOc7dwKdCjolBXIIIHNS0gjbA3z86rUuIkyTIuk7HJqX7TtlGIpGlIyMg57+po1ZqZaoQqjTgDHFDkm5OOKrh1JChcxuFHJGGA/ChDqMEiu6zL5d2z2Hyo1RmnZZy3MUSGR3CqvJNINc3V6xWMGKM9h8R+ZqrguJOpXRYgiFfgX+5961VhEqxnCgU8Y2PGNbZXr0iKQLqLazuxO5phknsFBDmWAcqTkqPY/2p6d2VRhQd6GUJXDZNFxKOmga3SqVdTlCMqwPNdN1GJCv73cj4RufyqquLVhOIvEKwsc4G29OQW8UIIQAHue5oK+iPjR5LfBiQkUh+Yxml4xcznYaEJzknJplrdWbWSTjtwKBfdQgs4yXdRgd+aKQ/GKGYrWKEAkam9TvXXFzHEpLMBisrefSZwh8GMk9mY4rN3nWb+V9XikZ7KOKboXyRRsuo9Rd0YLkg8AbfiazEFsbq/acsGjC6fKNs98Ur043F7dqLhpGRdyGYkGtOuFXCoMelK5NDJKWxBrKAFSmEwMaeQfuqUNoiKAI2kwfiIxv8zT4GB5Qoz6CvW0j4iTSqTH4oVS2BTRoQLj4VXP5miCwiVfMCFHYGmAxxngVEfvGx/8aVsZIWjiEU4kiXZvJpz29af6dBDMJkkBPGT6igSxuWOkgLpxuNx8qD0i5SxlZZwfDK427emKaLpmZZXFlCmkRjSoHFEt1CoF5xxmkn6jNPeJH4IjjPYnerAAEbVZSslp9FR9JYw9o7KAWUZrEyaiurO+efatt1SJzDOxzp0kVjnGoDtQRHMqZ+jOlfwuz/kJ+kV1edK/hdn/ACE/SK6qET4yT+8OrcY7CvGLIBoORnn0pdbkHZxqb5UeOYMdGn39q4OLL8kxgOWVQG459RXsbFc6TgDHc0o04QZIAJ5IqUFx+71FTueaVx2MmOwkaQWG4O1TjdvE8586jOnvvQYz5iTsDvXSSAjBJw2dxyaNGHC6vpyAB89xTFvJpYa8ehzVeZPKTjGDjTxmopK8uPBBLevYUFFthRazXMejUzYA29z8qTRpriRSVOj/AG/+aLbWLSOGnOpqsoYfDkGAujG5rqhj+zJJdifUOk/X7SOMs8RXfK49Kz1/0iOACGW9keUjUq53x8vSt0WRV1ZwPWqi9s7O8k8WaJWddlkGzD76soGclRiImv7CVArOYy3odNRuepJc3q6cCNfiI70f6SLJZgIlwzRu2Arcis+GZQNLEYoOPoVSfo+jfR67glXSpwy9jWotpV0/1r5t9H7tFJBzhdgRWxhuSEwo255pOi9WrLuSdeMgVESaiAMiqL65qmKg53qytnyASTQsV6CXKCRSp77ggcVm+rdcfpT+E8LuxGVbsa1ZOry+tU/0h6ZHeQo7IHkhOpQdt6YVvRnm6z1GUgYWMegyTVfPK8kmqZiSTuWNWkMamMs2dXZRsKrL2eO3k/eRgxg5JVdwf71RQs43kfsEzQMhDspYducUrIyBsIMk9qBf3ETP4keMdqL0VHnl1/DGNg3fPtWkklYY/J0iw6WjoxYrhj9kcCriMMfjYfcKjFDhRhycetFQEZ32rmbO6EaR6AQMIMV3h4+LJNSLbAZrzSzbgbetJ2UIuMrjO/rU4wUHzqQVeGNTJQA5NGgWRdtMeaq7xChyPyp6WTUfKdhQpyAvm4o0axCXqmGtpmGDESr/APU9/wAau7C5E4bDZ3OKx3WJE+sC3TGrGWbHHoKsPopduJZLeQnYZGfSqxVEVNN0i9v2YpJH/wAc1hJpvClaNwQFPOK+g3SalYH8qxPVYSLyQKBvvTLTEzLR+helY/Zdnv8A6CfpFdXdK/hdn/IT9IrqezmPgAaZTtExB7+tMxsSAHH40Vy3hsQGJBwdRwPnQ9BBbThmAz5R+dJ0FBDGCpxlQe4NShdkBjYBlJ5xihZOcORxkb0vK81u2tpk0E8EYI+VK0n2MrLGS605ARiB6EYpKS/kDCJIgdv92TUDPJc+WEFVP2sbmrHp3T1iIJxvuSaTgr0WhGT7GbW3lu2VrgYX/aOKdmsXLxCCXQi/FimLZAVB2PocVMlh6H0zTqCRQZDaRzuBQpZwg1ZGRS7SsqFpMAfOsz9IOt+GfBtmBc/lVEJJ0tmoN6ZQFB8vJpa+vI7W3d2bAUZNYu061dWx/ekuh/EV51Xqsl/pjU/u9i23JpuWiSdsWvrp764aVxu3wj0HpUIoyCCe9dpCgMN87YqeWIJTOR2FTbLpUM9NnWC4CMupXOMZxt6+1bG1kxbgK2Qd81h4nIuY5GUAdwBtzWmTqSIhT2yM0suhoPuyEfUDH1Zoy2FxWqtJtQUhsj1r5vdTN9c+sAnBOD8q3P0emDwrkg5FBRJuWzTRbHPrUpVUihxny5P9akhBfJOAdsU9GTMv12J7FjJGmY357YNY2+nWcsXcj/iP/t6+o9WtEu7WSCVcq64NfMl6I0d9JDdu4WNiNQ4YdvlRUq7IzxW7Qt0jp8N7I/iuwReFHc1qbK0S2hEUajA9qlbW0USKiIFUcAGmUiGQdIqU52dGPHREeUbkV6d8ckf8RTCJGOFGPlUwM9qnotTF1BDbJ25NFCseTt6VMjJO1eg43omBsgx70u/tTEjbUu7Ac0TUDJAGMn8KTvbvw42bnGw96NcS6QcHfvVXMfHfJOFXgHvRSI5JUUU+tWZpB5mOWY+ppjpd08fUoXDZz5aauIVfOSMYpS1sbg3CPFGSqtkE7AiqqSZzxT5aNzIwKZ7AVmutAJKXPDDk1eJcK8aow0uo3FVvVo1k8Mt8Abf8KWzpyr4n23pf8Ms9/wDQT9Irq96Vj9l2e5/yE/SK6qnEfC1lDnxVGdsOGb+1c0kYXSfPjdDwPlioy2Uayl9JBcbjOxqawaVQRoCCcEn0pLZSOOL9iN3daQdEYUncAjg96BbwPMjSy5PpVpPZRyEasZ9aIngQxeGCTkUKbLxio9BunQqsKkDYirFcADScZNUzXbxR+Qg4GN6B+1VKeZvMOaKSQXI1JukRAuoe5pW46jGhOWGPnWXm6wWJ05I9qQluZpzuCB6UxN5Ei36t1suhjiO/Gx4rP5BlEh3HJJoy2bkF8H5HvRJLGVIDOQdPGk8j3rP49kt5OgJcYKA7HihjHGN881xbU3AG2BipMAF3J1fLtWbspGNEx6ZavQdOcZxQwwKk5wR2qDStvS0U5JBS7Ko32ztvTnT7ee+kUkYjHLevsKF02xa7kzJkIPs53NbOzgiiVc41DjA2FHjeifJtlZ1Tp4+qBVA1DcUP6NXbI/hMcFTxV5MiyRsMjPGKy8mbHqaMPhJwaLVMz2j6PbT649u3vRopEY4Bzg/hVT0ifxI8MQc96sYYFgZmT7ZyaDHQ8R4ikntVH1K2AlEoHscirmJsmh3cIdGGAQaWSHRn16dLkvG2Qd9JG3/qvfDZDiQFTXsvVR025WC9VhE58koGR8jVik9nexDw5kYHgg0jjZVKtleMdu9e9tsUae3aLzKwZfXuKFwM4/Ck3ZjwZGf61Etj5V40gx7Cq+S4kupGjttgpwz+/oKKMGmuFVgq5Z+yrzUWtp5sfYJ9s0xbWSQrnSS547k07cyxQx4YgEDjO9Oo2EpJ+kSyDDyvg9htmlx0xFOGy2O2a4/SGFpmGosAdsDNceo+IdSwy4/6ms4iKWO9jEVrDHygz6kVNzGo8pA9qRk6g2DmGTH/AFpZ5bmQ5EDIp7ttQA5R9D0jx6tQbB7Ul1G4WSNFTzya84Hy70Pw5HyJHxjsm/50aKBYEYInPLHk/M1rROcrR9x6UP8AC7P+Qn6RXV70rP7Ls+f8hP0iuroOQ+MqjTReZAwzhg22KDNbODlGII4B2rKW1/cW7ho5W27E5H4VqOk9Yh6gRb3pVGbbLHn76tPCmriLGTj2VReWGaTXIdz8J7UCfqIXYYLVc9d6DJJGstqCxH2QeRVJD0eZ/iQ59DzUFH7LPI6FpL2WX4Qfur2GCaY5bSo/5f8AirL9mi2jzNIka+hapK0BQmOR3098YH509QXZP5y6FxZBlUNJgDnA5o6RJEoCgfeM5ri5bQFjwD9rJ3pmK3PxHOfekeWK/VDxwSfZCGJpSdTacdqdiVDEbZgSRyfUUFFCSYG/rn1ry5ufDyp2B7gb1CaeTbOzFWPropb60eCVgRsCd/UetKvkAd9qvZpoLjKSLiTGAfT3FV62DTO2h87+mwpoSb0xMtR2iv0M2/AoyQK2wXJ4q5t7BV3ddZ7BeBTUsDSoI/BKr6g71eK+zhm2+iptVu+myB9BZO4HYVewX6yoHjYEH8qG9qQgUvKTj0FV8ls9mxe3VtJ3ZT3ppRX8TY5yX7F2t0G3zxVN11t1b1rortXOxwe4PP4Uv1I+NCTnipM6LTWjT9DnbQm+/f3rWQEtF5tyfSvn/wBHLkNboCfOu3zrY9Ouda4zjG1YeJYAlXAX/wDlNqNa4O+1LRgaRnGTziiRswY+9Yoiu6r06O5iZZEDA8g1lW+t9Am8oM9o3AbbB9M9q+gPhwdxmqy9ghnZreRQQy5INJRWE676K6xvbfqMZMB0yKPMjKCR/wCqhOPDB0Yx6AbfdVH1Tp0vR51ubV2EWrCsDuh9D6imY+p/WrQudpRs6g7fMUrj9FJwSXJdEepXbeS2g/zpTj/qO5prpqraoVZPNGdPFZ6wu2brFxO4GIkwAewq3PUFkhjVnHi3TZOnkDk/kMU6jRCE01ZfJKpw+wHGap+szR3EywEjcb774qLXSyNL5yIowFA/3H/7FDjmsoGzOkrSN9oR6t/uoN0tAyS1ohb2aLjwoiB7LTqQSqRiNcdyTxQfr0auRFBM5G+6kV4L+8f/ACrIADu7ZqTtkFSGHtkA1MyLn25NLMIXOZZCPVcHAoZPUpNTTLEkO2dt81GSFmBCqDIP95LY+4UKQbYbXbR+UKCR6nf8BQrh5JEbTDkf8zpFe+FLDEQfDQEbkLgn86WuJDLHu7BT9ocGmSvoVvWz7f0of4XZ/wAhP0iurzpX8Ls/5Cd/+Irq69kdH5xtbaK5kjSNdTMfhHem+sdDbp7KYZQ+rcxn4l/81SKWjcMhIYHYg7irOfqk97Ir3BBkVAhYbah7+9dOOam66JuLiWvQ+vEYgu2YngMT29DVzdQR3aahlXxsyHH41hjhzqAwfar7o/UXRBnzMPKc+lPkwKX+gU+OwdxYjIxwDucbmiwW+gBFjGBvih9WlmS8DxFRC4B0cb+9EN3LZwCR0Rlb0O9ec8ckzuhkiw/1VucDHpTWyxjIz60na9SkuW0KoyR34o7WtzyHiCnsM0FEq5oTvHKP5Byds0ocu41En503eW7rhWYYwc4qung0xNIrEGtQjkqPHCtMsZONRAq9jjiiUQrHg47nOKr+jxeL064DhGZGDKxGat7WxKL4jSlnxuarGNHLklyZMlBHhXwMcKtBaNi4MBcnuCuxpqKNZNgSCKMIXi3Vs7ck02yehXwbgjBjiHuXP9Ki0Eke5kjHbSEpjwTI3mOT86J9TQkauaDsNIUlsYblMy+CccMVGRVZcdMj0sIp8H0K5FX4sosbAD7q5rGHbIJz70tjVRjLZZrCYAg+U84IBBrY9NvAyKwIzUnsY3DIwXAG4xkGpRWFrDEPDiCngnFKUjOi3t70sAAwz7U40oIyNvlWWFvPHIXSZcHsVpn61PCFMmk/I0U0XjNMu2mZBkk/KljJ++MxbcrgD0FVv16WbeMAZ2Oo1x8Rs5kIb/jsK3+GlOK7GL3E9rNFIoIYGsLbXH1a7KnLAqVIXetvD09blSZZZDjtq2r0dJtovLHlR7ACsoMV/kri4owH1e9kmmkggcLKMHUMU0LW8aWOUiNCgwFyf/FbVemoxB1H+lc3T4k339R5u9NxZzrIZfpsdyItEsZQqxOornUfWrJVKkMUBYjk5FXh6ejYIduO9RaAQ7MFIpfFfZnkZVoZdO0UQXjck5oVxcXKriJl2GAoXAq7aGN4yCDjHbtVcY1EhSQZ9wcVvCvQPIyoF3esxSRY02ByBnG/v7Ue3Z3RmeWRmyeGxweNqcntUjA0cMd9Xel4NIunQDYgH/78KZY0gcmwaw+OSD6+Ysd/kK9lQBdAHkX7ParCMgfuwuBS94wCumBkA70yx6ByPr3Sv4XZ/wAhP0iur3pQ/wALs/5CfpFdSDH/2Q=="/>
          <p:cNvSpPr>
            <a:spLocks noChangeAspect="1" noChangeArrowheads="1"/>
          </p:cNvSpPr>
          <p:nvPr/>
        </p:nvSpPr>
        <p:spPr bwMode="auto">
          <a:xfrm>
            <a:off x="0" y="-1333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58054" name="AutoShape 6" descr="data:image/jpeg;base64,/9j/4AAQSkZJRgABAQAAAQABAAD/2wBDAAkGBwgHBgkIBwgKCgkLDRYPDQwMDRsUFRAWIB0iIiAdHx8kKDQsJCYxJx8fLT0tMTU3Ojo6Iys/RD84QzQ5Ojf/2wBDAQoKCg0MDRoPDxo3JR8lNzc3Nzc3Nzc3Nzc3Nzc3Nzc3Nzc3Nzc3Nzc3Nzc3Nzc3Nzc3Nzc3Nzc3Nzc3Nzc3Nzf/wAARCACuASIDASIAAhEBAxEB/8QAHAAAAgMBAQEBAAAAAAAAAAAAAwQCBQYAAQcI/8QAPBAAAgEDAwIEAgcGBgMBAQAAAQIDAAQREiExBUETIlFhMnEGFEKBkaGyFSM1c7HBJTNDUmJy0eHwFvH/xAAZAQADAQEBAAAAAAAAAAAAAAABAgMABAX/xAAlEQACAgICAgICAwEAAAAAAAAAAQIRAyESMRNBIlEEMkJhcRT/2gAMAwEAAhEDEQA/AMjDCCuMHB3zRbe3k1CNjhdPYUeBPKPlTMZBUEDOWx99cTR0IiSIiiKoPviiFFViAN9O5HAowjDYPcbCipEoUjGdsb0rQU0gChChAOoZx7UZSmgK4OCO1CHkjZExseCOKJHqIG4A2wSPalKUQdpRO53CjYIBsaIlwY8s8Qzxsd6i4Z2YowZVGl8nj3PtRIY4VeFomwzbHGcURAzSKxyunYfCec10Ls8+ll5Bzkb1JIGEusZLgZ9jTAhXxvFwQ+nBxWX9mF7iwbqSKiaU0b4cUSP6PRrCFks7R2A+Mjn8qsbIAyNvvp/vUXtinEt4F9fEwM/fQcLYH+RKK4+ipf6OwPIS3TbYpjGBjOfXioP9FbHv0iEA+mmr5YWERYXNyMLjBxn58V0TO8yZluFwOGUYb8qHCumZ/kS+jMzfRCwKHw+mYbtsuP610n0RsJSPGtbgjHfJ/vVpJ066STKop3LHErjPPoKe6VDexTO064QptmYvvn3G1L8vtkl+U2+LgZmX6IdOEaoiXKAdtxtQm+iViyCN5LlQr5UhT3/tW1nGZl1dgdtGf7V6oY58FUByMkLp2p0p3qRXyxrcUYQfQuyDFvrU4GeMc/lQ5volHofF5LoT4VcZzt6Vu54r4eM0Uq76fDXA8vrUL5w7IEK6gcHfBzTS8iV8jLJjf8T59/8AholG3UQD7qKsOjdEPT4mRbmNwWJw2xraRJcBggii0Z5YknFQmjcSNmGKSP1yAfzpHLI12Mp4lviU9q1vbu0cuDK6+XSQQKI8Y0YIIwdiDvin0iy0mqGEKu6suCaTmRtbtqJGnbtRi5NbC5Qk/igLBmDEkZzge4oJGThT5vemoYwqnA3BOD61Ca18RiQSPbtRo3KtAGAdBrY6l7il3GlwPwPoaduF8GLCDGeSKAFLYGxOd89qzRl2AlIdcHLMuaVzrXUV4PrThBDMNO45pfJUZABye9J7KLoVdSXBzsRgD1pYoA/BOaYulLSIxxjGyZ4NKGVlY6Xyx4GNs0aBZX38bLdEkFxVZdJjkc78Vb3jMZAJNpByFqquFbxFUnG/41eJCTEAuCScgDk0CQspV4yVdGDKR69qekRjlSPkaUnGHCj171WJFn6Z6bf3b9OtXe4cs0KFiSdzgV1A6Vn9l2f8hP0iuqop8wXOgkFQcbZrogWKgAr5jq70JQSiKq6scH+1MxSMqliufSuG9nVxpDYbQASBpHJzXeMwbYDSPxoWotEcEEfPj51zas7EsTnBxQboMYonJMisNKDzDPPNTjMYlVSz6scEbGvFh1rknA1bVPBaUqqgBcDV6itVmba0ARXjJRsgMoyy79+aatZIkR9JZiu+64xXMkbZbTvnAIGcGij3AYD7IHNE1WMK5KAuNOTRNQDb7fOgyEOpVTuORXQl9QVhnnOe4oiBrFZDfAxPhMEuMcirOeEXfgqAfDSQO4A9OPzxSNkBHdELkeU80+rurbHYiqYlbsjk7JvnRJpBJwcaTgn5UCyjukkcXMhcFFwcYGd8/fxmmlZO4Aoi6TsDR/539mWSlVCPUWvI2jFsvkPJUZOfTHpVgoJQFwFYjcA96Iqb7HJ+fNSNu2QWB4zzTPA6J2I3MeJFYIWwMjGcflUokVlBYyLr35Y4p7xJI10oNI9xQmLOSWJAJ7bUvhkhrFneMSBw++MdxmhPLGGk1SHyDLAjYflTvgjSSp29a4QM2AoJ9qDxTNaEGhlbJEzFNiAOff7qDbxTBrnXcyOJTlAQP3Y9BvVuLcGRVUEnuDtmu+pOralI82+wzQWGdB5IrHTwbSTWQW0nLYxmkI/PECa0V3YA9MuZSxJVeMYzWcJZQAAOam1w0y+P5KyQUKD6ZobNgkEdqkzqVznigOGdiuTgjvyN61oameTAsgPoahpCv5ds7milgAR6Diq57omUblcjGPeswxVhJ8eIdsGkX0gsCckds7miXdy4XUDjBwcUlc3XhRmVowV0aie+1LVj3XZRde+kEdrcG3t4y8sZySTsD3zWXu+p3l22ZZ3wOFBwBWhTo46vPJdT5jMhJwvanI/onbAfG/4b11QcYrolLHORi45ZkcSI7hh9oGjfXp2ILknHJrSXP0eaEkggjtkc1UXttoDKVxjnApucXoR45R2ewXayRnWcHttkffUJPP5hzxvStk7AFVQOM5OacJVVJPlyeCa1UxHtH6L6UT+y7Pf/AEE/SK6u6V/C7P8AkJ+kV1UFo+Uwz+XVIuOfh5NNW80AIXVhn4B2NKQKzPpwyEH4gv2aZhtyrEviQjAB9K4TpvVBw0cZ1BSMHA9DUoGjkLZLDTjO/Y1O2jDgmQBsbCvba3MTSknUrfCMcD0rJWa66CHciJACo3x2rpcZBbBKDGoH4aNEAoI4GdsUpJAFjfWxKs+QCc0WtAQyQSBh9TDJbHFerICg0tjfGTtU0zhAQM9/evY7RPEV85wSWDd6FB5E00uocKdxzXKx1Y3GPxqVwhYoqbL3x2rtBJ8uQMEYPes0ZBbWZE1SPnYDen4rm3dQ4bG3pVYmoxnUoHbTU4zpA0EAenpRhJx6BLGnss/rNvq068NiprMh4bPyqmIAdiDvyPcURNQbQupe+SaqskiTxoukulU70xH1GLGnUwHpyKpsajp9e+ea5I2E+M7YO/rTrLIDxo0adVtSNMsYOO4FGEthOMJJGrd9YxWeCEBQ5zjf515qJdhsMAYFOsrfaE8f0zQFYXlXePQNvKwApqMx6tXixbbD2FZZVPfNQIkVjzgmgsrD4/7Na08G5ZowexzS0l7BG276vQLuKzZGjYAsc8050yG2e7H1tlVdJxrOEJ9zR8rZnjO+kX0jt7fps6GIliM4B9+9Z3pdxLdQGeUKCzEBV9K1fV4+jmOVYra2ld/soAUXbn/1VEsUcSBEUKg9BiubIm52XxKo0Bde/GdqCpbWfNlgMZ7GuuHZHZicdtPakm6gUZh4QLd8Gk47HctE5pwrHUcHjPaq26CiUFdiTvmo9Ru5NZK4wdgBVal5JKSH3wM7jemcGzRmkWTlfCOdxjFU3W7vQscQDFXG4TkKO9Eed2K4JAzk+1FsoIbtJmlYEKdmPYCtGFPYU+bGfo9eW11bhCVLAHDLwwq6jt9eooQcDj0qm6VZQxSPf+HpyCkQO2R6mkr/AOtW9zK8eZihBEZUgsD6HNXVPoa2ux/qjaM69iOBWM63cKuQh87c1e3dzJdRBjE8bD4lbt99ZK7iluOoSRwoztngUIL5CZZ6O6c2mOXI5xg+9MMRIFzgjY0tEGRBH3zvR0Q6TgHI96ZvZCqR+j+lD/C7P+Qn6RXV3SiP2XZ/yE/SK6qCHyW2maZI4w6grnOWwRvtVpAsMKhywLNscHI2qvigQMpdiwO5XOMVYW0aAg4Chc6QOK4Uzp9DIByuBjIJ+VE1ZUAfjS0pZJonzkgH5GpgrMcZxsDtRFB+NJoeN93JOCO2KajOtELDdgM0owBBUFWYdxXRtIpyGyFG/wA6XkOolipHptnavfFwWB2IOxpdJdUGtVJHGOK9iTUcE5XOcEZprFofQ6lz2qY96XWTCsBjUBQ2caiSwB7kHijZlGwzKzFgwwO3yqcRXOMZzvvS8hZip3z3waL4hV8MQBtigkHk+jzWjamdfMNxv2PrTELM+nZcAYNLeGVfKqfQ77ffTaBgCCR7YpkIw64HsPSig57Usz6EyO2+5qeogkA0wpN3wxA5qSqGjyDyN6GBqbJ5FGBAwNQ39qajI5SRyc1Fm5J3xUwPL8z2oWSGYMO1AxNcHPHtXhwDjO1SjUaDgd+a6RAMHfag+goF5QCMZ3ztS8jngH8RU3lKv2GeKXnkXLgDBO1CrHuiuvSzh31KU4Oe1I4QTuY8qxXntRrg6Uw+QC+TpIpeaZY420AltWMtyaNE+xKf/Ndt88UqUQSM67FtjTptp7jzKuBzS09vNCD5cgUwzixSZgqEgAgUkLgxQlGJEcxIYqMkUK8uBAzLhiHz5R3qz6RYx31uMNolQ9/WtWxsa3st+nE3UUTNepJEi7aU9OKsZJ4MeI4BbG9UKWK27k4KODuVOAaDd3qRAqrF3xstGyzaRHq98s831e3T50tcR2fT7R5fEP1lhsmnZ29KRUyAmYsQ2cjHb3pOeR57gB2LNnkmlUlZNyE8MXLSbEtmjsR2JB9qLIgUkMQaBhtROCB60/ZGTP0f0r+F2f8AIT9Irq86X/DLPf8A0E/SK6qkz5afK+wHl2G3PtTKOVY406PU1B4tcWhMb5/GuggfxJPGYsmRpwdjXDWzp5aGMhRs+RyM9qkkwVSwOMnzZ/CgSyMbjQDhANz/AHqIYKHLKAgYbgVmzJaDO6RSkjUdQ5FREgUZ3y5qLMTEGUYByd68t8eUOPPx8qnbHG0yEQOScbkj+lSh8wYIxBxu3tVejvC5JfdidRPAo8F3NnRGFkP2sDGKdC2PwFmR1dDk9+c/OvdmBGk+4oaM7qxjJbfvxU7UuzSAMcrjk96NWC6GoWCJv8Rxt7V4RpfUQWDb5A2FeKpyC52A4AqHjeUlVOxxg7U3SoA1GQQGBG/tRCwU8ZzxQYTsMAYwMAdq9BOcMMk8E1kzWFJbSwwAPXNeqGPfPfaoasYzz6VwkIOM4HpRFDs+EA7nc71ES+cBmOCMbc1Bn8x1AHNSXBHmwPStYegkU+Aqn123pi40aSw+I7YpINqYZGAdh86aUeXGc7b1RJ0I2j2AkocYz2FQkzwpxUJJVjyM8cGgS3fB2U53oMMWdKyqy5PFVt5dnVjYd68vbnVq8wzjmlfqct5N4jHw19e9CPY1NgJZWndUhXU+cgjt86et+nkt4tx55PyH3U3awQWy4jQZ7sareudcislWKJ1edjsueB3NOOoqJYlY4VJdgq98ms/1W7S4LCLaJfLnu7elLz9RGFe7nXzDI82w+VV8t/Y6m8wZgxfKLz2296VybHSSK+9s2uWWUHJzjB4qUNpcQHxbS4dAMB3HBNWyXXTwFYoQhGdYXYGpTS2jAed3TOyx/DmtyCoLsWt4ZLlh9Zu5ZSfspt/Su6lbLbIIVVYFk5blj8/nVhBfQwuVjjAX1xz91KXscxlaRpFkLEsMrkgfjTaYJRFbS0juLddAZsDHoTRJ/o66R+KiYJ5Gc010SVYNHiLsRnJ9TWma4WSEqFXBFGMNCuj5hdRurFGXDA6TQGJEmcnc4xV99JYDFcCQDY81RP5WJXHvmijnkqZ+j+lD/C7P+Qn6RXV3Sv4XZ8/5CfpFdVCZ8ySQF8Z4G9cs/m8pAz61WyS4OFO5rkkDOrDj0Brhs6aLN3wx7nG4ro5MoykbemaA0q6VZ8knbahxM662B4PB9KVtBSDiQmMYJCjkVGNlAOWJDcsO1CEzGQKSGBx99ER1w8fhYBGM5z+VJTsbkSGlo2mDbc6SATkUzF4cjtpTSSNzikQqiVtIDgndMkHOKbgdvCVUTw2zjBOadMDLGAaI2OQCTRUYDLBdyNzS6lgNJ3OOa8+saEOc7dwKdCjolBXIIIHNS0gjbA3z86rUuIkyTIuk7HJqX7TtlGIpGlIyMg57+po1ZqZaoQqjTgDHFDkm5OOKrh1JChcxuFHJGGA/ChDqMEiu6zL5d2z2Hyo1RmnZZy3MUSGR3CqvJNINc3V6xWMGKM9h8R+ZqrguJOpXRYgiFfgX+5961VhEqxnCgU8Y2PGNbZXr0iKQLqLazuxO5phknsFBDmWAcqTkqPY/2p6d2VRhQd6GUJXDZNFxKOmga3SqVdTlCMqwPNdN1GJCv73cj4RufyqquLVhOIvEKwsc4G29OQW8UIIQAHue5oK+iPjR5LfBiQkUh+Yxml4xcznYaEJzknJplrdWbWSTjtwKBfdQgs4yXdRgd+aKQ/GKGYrWKEAkam9TvXXFzHEpLMBisrefSZwh8GMk9mY4rN3nWb+V9XikZ7KOKboXyRRsuo9Rd0YLkg8AbfiazEFsbq/acsGjC6fKNs98Ur043F7dqLhpGRdyGYkGtOuFXCoMelK5NDJKWxBrKAFSmEwMaeQfuqUNoiKAI2kwfiIxv8zT4GB5Qoz6CvW0j4iTSqTH4oVS2BTRoQLj4VXP5miCwiVfMCFHYGmAxxngVEfvGx/8aVsZIWjiEU4kiXZvJpz29af6dBDMJkkBPGT6igSxuWOkgLpxuNx8qD0i5SxlZZwfDK427emKaLpmZZXFlCmkRjSoHFEt1CoF5xxmkn6jNPeJH4IjjPYnerAAEbVZSslp9FR9JYw9o7KAWUZrEyaiurO+efatt1SJzDOxzp0kVjnGoDtQRHMqZ+jOlfwuz/kJ+kV1edK/hdn/ACE/SK6qET4yT+8OrcY7CvGLIBoORnn0pdbkHZxqb5UeOYMdGn39q4OLL8kxgOWVQG459RXsbFc6TgDHc0o04QZIAJ5IqUFx+71FTueaVx2MmOwkaQWG4O1TjdvE8586jOnvvQYz5iTsDvXSSAjBJw2dxyaNGHC6vpyAB89xTFvJpYa8ehzVeZPKTjGDjTxmopK8uPBBLevYUFFthRazXMejUzYA29z8qTRpriRSVOj/AG/+aLbWLSOGnOpqsoYfDkGAujG5rqhj+zJJdifUOk/X7SOMs8RXfK49Kz1/0iOACGW9keUjUq53x8vSt0WRV1ZwPWqi9s7O8k8WaJWddlkGzD76soGclRiImv7CVArOYy3odNRuepJc3q6cCNfiI70f6SLJZgIlwzRu2Arcis+GZQNLEYoOPoVSfo+jfR67glXSpwy9jWotpV0/1r5t9H7tFJBzhdgRWxhuSEwo255pOi9WrLuSdeMgVESaiAMiqL65qmKg53qytnyASTQsV6CXKCRSp77ggcVm+rdcfpT+E8LuxGVbsa1ZOry+tU/0h6ZHeQo7IHkhOpQdt6YVvRnm6z1GUgYWMegyTVfPK8kmqZiSTuWNWkMamMs2dXZRsKrL2eO3k/eRgxg5JVdwf71RQs43kfsEzQMhDspYducUrIyBsIMk9qBf3ETP4keMdqL0VHnl1/DGNg3fPtWkklYY/J0iw6WjoxYrhj9kcCriMMfjYfcKjFDhRhycetFQEZ32rmbO6EaR6AQMIMV3h4+LJNSLbAZrzSzbgbetJ2UIuMrjO/rU4wUHzqQVeGNTJQA5NGgWRdtMeaq7xChyPyp6WTUfKdhQpyAvm4o0axCXqmGtpmGDESr/APU9/wAau7C5E4bDZ3OKx3WJE+sC3TGrGWbHHoKsPopduJZLeQnYZGfSqxVEVNN0i9v2YpJH/wAc1hJpvClaNwQFPOK+g3SalYH8qxPVYSLyQKBvvTLTEzLR+helY/Zdnv8A6CfpFdXdK/hdn/IT9IrqezmPgAaZTtExB7+tMxsSAHH40Vy3hsQGJBwdRwPnQ9BBbThmAz5R+dJ0FBDGCpxlQe4NShdkBjYBlJ5xihZOcORxkb0vK81u2tpk0E8EYI+VK0n2MrLGS605ARiB6EYpKS/kDCJIgdv92TUDPJc+WEFVP2sbmrHp3T1iIJxvuSaTgr0WhGT7GbW3lu2VrgYX/aOKdmsXLxCCXQi/FimLZAVB2PocVMlh6H0zTqCRQZDaRzuBQpZwg1ZGRS7SsqFpMAfOsz9IOt+GfBtmBc/lVEJJ0tmoN6ZQFB8vJpa+vI7W3d2bAUZNYu061dWx/ekuh/EV51Xqsl/pjU/u9i23JpuWiSdsWvrp764aVxu3wj0HpUIoyCCe9dpCgMN87YqeWIJTOR2FTbLpUM9NnWC4CMupXOMZxt6+1bG1kxbgK2Qd81h4nIuY5GUAdwBtzWmTqSIhT2yM0suhoPuyEfUDH1Zoy2FxWqtJtQUhsj1r5vdTN9c+sAnBOD8q3P0emDwrkg5FBRJuWzTRbHPrUpVUihxny5P9akhBfJOAdsU9GTMv12J7FjJGmY357YNY2+nWcsXcj/iP/t6+o9WtEu7WSCVcq64NfMl6I0d9JDdu4WNiNQ4YdvlRUq7IzxW7Qt0jp8N7I/iuwReFHc1qbK0S2hEUajA9qlbW0USKiIFUcAGmUiGQdIqU52dGPHREeUbkV6d8ckf8RTCJGOFGPlUwM9qnotTF1BDbJ25NFCseTt6VMjJO1eg43omBsgx70u/tTEjbUu7Ac0TUDJAGMn8KTvbvw42bnGw96NcS6QcHfvVXMfHfJOFXgHvRSI5JUUU+tWZpB5mOWY+ppjpd08fUoXDZz5aauIVfOSMYpS1sbg3CPFGSqtkE7AiqqSZzxT5aNzIwKZ7AVmutAJKXPDDk1eJcK8aow0uo3FVvVo1k8Mt8Abf8KWzpyr4n23pf8Ms9/wDQT9Irq96Vj9l2e5/yE/SK6qnEfC1lDnxVGdsOGb+1c0kYXSfPjdDwPlioy2Uayl9JBcbjOxqawaVQRoCCcEn0pLZSOOL9iN3daQdEYUncAjg96BbwPMjSy5PpVpPZRyEasZ9aIngQxeGCTkUKbLxio9BunQqsKkDYirFcADScZNUzXbxR+Qg4GN6B+1VKeZvMOaKSQXI1JukRAuoe5pW46jGhOWGPnWXm6wWJ05I9qQluZpzuCB6UxN5Ei36t1suhjiO/Gx4rP5BlEh3HJJoy2bkF8H5HvRJLGVIDOQdPGk8j3rP49kt5OgJcYKA7HihjHGN881xbU3AG2BipMAF3J1fLtWbspGNEx6ZavQdOcZxQwwKk5wR2qDStvS0U5JBS7Ko32ztvTnT7ee+kUkYjHLevsKF02xa7kzJkIPs53NbOzgiiVc41DjA2FHjeifJtlZ1Tp4+qBVA1DcUP6NXbI/hMcFTxV5MiyRsMjPGKy8mbHqaMPhJwaLVMz2j6PbT649u3vRopEY4Bzg/hVT0ifxI8MQc96sYYFgZmT7ZyaDHQ8R4ikntVH1K2AlEoHscirmJsmh3cIdGGAQaWSHRn16dLkvG2Qd9JG3/qvfDZDiQFTXsvVR025WC9VhE58koGR8jVik9nexDw5kYHgg0jjZVKtleMdu9e9tsUae3aLzKwZfXuKFwM4/Ck3ZjwZGf61Etj5V40gx7Cq+S4kupGjttgpwz+/oKKMGmuFVgq5Z+yrzUWtp5sfYJ9s0xbWSQrnSS547k07cyxQx4YgEDjO9Oo2EpJ+kSyDDyvg9htmlx0xFOGy2O2a4/SGFpmGosAdsDNceo+IdSwy4/6ms4iKWO9jEVrDHygz6kVNzGo8pA9qRk6g2DmGTH/AFpZ5bmQ5EDIp7ttQA5R9D0jx6tQbB7Ul1G4WSNFTzya84Hy70Pw5HyJHxjsm/50aKBYEYInPLHk/M1rROcrR9x6UP8AC7P+Qn6RXV70rP7Ls+f8hP0iuroOQ+MqjTReZAwzhg22KDNbODlGII4B2rKW1/cW7ho5W27E5H4VqOk9Yh6gRb3pVGbbLHn76tPCmriLGTj2VReWGaTXIdz8J7UCfqIXYYLVc9d6DJJGstqCxH2QeRVJD0eZ/iQ59DzUFH7LPI6FpL2WX4Qfur2GCaY5bSo/5f8AirL9mi2jzNIka+hapK0BQmOR3098YH509QXZP5y6FxZBlUNJgDnA5o6RJEoCgfeM5ri5bQFjwD9rJ3pmK3PxHOfekeWK/VDxwSfZCGJpSdTacdqdiVDEbZgSRyfUUFFCSYG/rn1ry5ufDyp2B7gb1CaeTbOzFWPropb60eCVgRsCd/UetKvkAd9qvZpoLjKSLiTGAfT3FV62DTO2h87+mwpoSb0xMtR2iv0M2/AoyQK2wXJ4q5t7BV3ddZ7BeBTUsDSoI/BKr6g71eK+zhm2+iptVu+myB9BZO4HYVewX6yoHjYEH8qG9qQgUvKTj0FV8ls9mxe3VtJ3ZT3ppRX8TY5yX7F2t0G3zxVN11t1b1rortXOxwe4PP4Uv1I+NCTnipM6LTWjT9DnbQm+/f3rWQEtF5tyfSvn/wBHLkNboCfOu3zrY9Ouda4zjG1YeJYAlXAX/wDlNqNa4O+1LRgaRnGTziiRswY+9Yoiu6r06O5iZZEDA8g1lW+t9Am8oM9o3AbbB9M9q+gPhwdxmqy9ghnZreRQQy5INJRWE676K6xvbfqMZMB0yKPMjKCR/wCqhOPDB0Yx6AbfdVH1Tp0vR51ubV2EWrCsDuh9D6imY+p/WrQudpRs6g7fMUrj9FJwSXJdEepXbeS2g/zpTj/qO5prpqraoVZPNGdPFZ6wu2brFxO4GIkwAewq3PUFkhjVnHi3TZOnkDk/kMU6jRCE01ZfJKpw+wHGap+szR3EywEjcb774qLXSyNL5yIowFA/3H/7FDjmsoGzOkrSN9oR6t/uoN0tAyS1ohb2aLjwoiB7LTqQSqRiNcdyTxQfr0auRFBM5G+6kV4L+8f/ACrIADu7ZqTtkFSGHtkA1MyLn25NLMIXOZZCPVcHAoZPUpNTTLEkO2dt81GSFmBCqDIP95LY+4UKQbYbXbR+UKCR6nf8BQrh5JEbTDkf8zpFe+FLDEQfDQEbkLgn86WuJDLHu7BT9ocGmSvoVvWz7f0of4XZ/wAhP0iurzpX8Ls/5Cd/+Irq69kdH5xtbaK5kjSNdTMfhHem+sdDbp7KYZQ+rcxn4l/81SKWjcMhIYHYg7irOfqk97Ir3BBkVAhYbah7+9dOOam66JuLiWvQ+vEYgu2YngMT29DVzdQR3aahlXxsyHH41hjhzqAwfar7o/UXRBnzMPKc+lPkwKX+gU+OwdxYjIxwDucbmiwW+gBFjGBvih9WlmS8DxFRC4B0cb+9EN3LZwCR0Rlb0O9ec8ckzuhkiw/1VucDHpTWyxjIz60na9SkuW0KoyR34o7WtzyHiCnsM0FEq5oTvHKP5Byds0ocu41En503eW7rhWYYwc4qung0xNIrEGtQjkqPHCtMsZONRAq9jjiiUQrHg47nOKr+jxeL064DhGZGDKxGat7WxKL4jSlnxuarGNHLklyZMlBHhXwMcKtBaNi4MBcnuCuxpqKNZNgSCKMIXi3Vs7ck02yehXwbgjBjiHuXP9Ki0Eke5kjHbSEpjwTI3mOT86J9TQkauaDsNIUlsYblMy+CccMVGRVZcdMj0sIp8H0K5FX4sosbAD7q5rGHbIJz70tjVRjLZZrCYAg+U84IBBrY9NvAyKwIzUnsY3DIwXAG4xkGpRWFrDEPDiCngnFKUjOi3t70sAAwz7U40oIyNvlWWFvPHIXSZcHsVpn61PCFMmk/I0U0XjNMu2mZBkk/KljJ++MxbcrgD0FVv16WbeMAZ2Oo1x8Rs5kIb/jsK3+GlOK7GL3E9rNFIoIYGsLbXH1a7KnLAqVIXetvD09blSZZZDjtq2r0dJtovLHlR7ACsoMV/kri4owH1e9kmmkggcLKMHUMU0LW8aWOUiNCgwFyf/FbVemoxB1H+lc3T4k339R5u9NxZzrIZfpsdyItEsZQqxOornUfWrJVKkMUBYjk5FXh6ejYIduO9RaAQ7MFIpfFfZnkZVoZdO0UQXjck5oVxcXKriJl2GAoXAq7aGN4yCDjHbtVcY1EhSQZ9wcVvCvQPIyoF3esxSRY02ByBnG/v7Ue3Z3RmeWRmyeGxweNqcntUjA0cMd9Xel4NIunQDYgH/78KZY0gcmwaw+OSD6+Ysd/kK9lQBdAHkX7ParCMgfuwuBS94wCumBkA70yx6ByPr3Sv4XZ/wAhP0iur3pQ/wALs/5CfpFdSDH/2Q=="/>
          <p:cNvSpPr>
            <a:spLocks noChangeAspect="1" noChangeArrowheads="1"/>
          </p:cNvSpPr>
          <p:nvPr/>
        </p:nvSpPr>
        <p:spPr bwMode="auto">
          <a:xfrm>
            <a:off x="0" y="-736600"/>
            <a:ext cx="2762250" cy="16573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58056" name="Picture 8" descr="http://www.panorama.it/images/scienza/15760499-2/Arriva-krokodil-la-nuova-droga-killer_h_partb.jpg"/>
          <p:cNvPicPr>
            <a:picLocks noChangeAspect="1" noChangeArrowheads="1"/>
          </p:cNvPicPr>
          <p:nvPr/>
        </p:nvPicPr>
        <p:blipFill>
          <a:blip r:embed="rId2" cstate="print"/>
          <a:srcRect/>
          <a:stretch>
            <a:fillRect/>
          </a:stretch>
        </p:blipFill>
        <p:spPr bwMode="auto">
          <a:xfrm>
            <a:off x="755576" y="1844824"/>
            <a:ext cx="7657331" cy="4584797"/>
          </a:xfrm>
          <a:prstGeom prst="rect">
            <a:avLst/>
          </a:prstGeom>
          <a:ln>
            <a:noFill/>
          </a:ln>
          <a:effectLst>
            <a:softEdge rad="112500"/>
          </a:effectLst>
        </p:spPr>
      </p:pic>
      <p:pic>
        <p:nvPicPr>
          <p:cNvPr id="57346" name="Picture 2" descr="http://img826.imageshack.us/img826/557/marilynmonroey.jpg">
            <a:hlinkClick r:id="rId3"/>
          </p:cNvPr>
          <p:cNvPicPr>
            <a:picLocks noChangeAspect="1" noChangeArrowheads="1"/>
          </p:cNvPicPr>
          <p:nvPr/>
        </p:nvPicPr>
        <p:blipFill>
          <a:blip r:embed="rId4" cstate="print"/>
          <a:srcRect/>
          <a:stretch>
            <a:fillRect/>
          </a:stretch>
        </p:blipFill>
        <p:spPr bwMode="auto">
          <a:xfrm>
            <a:off x="827584" y="1628800"/>
            <a:ext cx="7632848" cy="5229200"/>
          </a:xfrm>
          <a:prstGeom prst="rect">
            <a:avLst/>
          </a:prstGeom>
          <a:ln>
            <a:noFill/>
          </a:ln>
          <a:effectLst>
            <a:softEdge rad="112500"/>
          </a:effectLst>
        </p:spPr>
      </p:pic>
      <p:sp>
        <p:nvSpPr>
          <p:cNvPr id="6" name="CasellaDiTesto 5"/>
          <p:cNvSpPr txBox="1"/>
          <p:nvPr/>
        </p:nvSpPr>
        <p:spPr>
          <a:xfrm>
            <a:off x="755576" y="332656"/>
            <a:ext cx="7488832" cy="954107"/>
          </a:xfrm>
          <a:prstGeom prst="rect">
            <a:avLst/>
          </a:prstGeom>
          <a:noFill/>
        </p:spPr>
        <p:txBody>
          <a:bodyPr wrap="square" rtlCol="0">
            <a:spAutoFit/>
          </a:bodyPr>
          <a:lstStyle/>
          <a:p>
            <a:pPr algn="ctr"/>
            <a:r>
              <a:rPr lang="it-IT" sz="2800" dirty="0" smtClean="0">
                <a:solidFill>
                  <a:srgbClr val="FFC000"/>
                </a:solidFill>
                <a:latin typeface="Aharoni" pitchFamily="2" charset="-79"/>
                <a:cs typeface="Aharoni" pitchFamily="2" charset="-79"/>
              </a:rPr>
              <a:t>FUGA DAL MONDO?</a:t>
            </a:r>
          </a:p>
          <a:p>
            <a:pPr algn="ctr"/>
            <a:r>
              <a:rPr lang="it-IT" sz="2800" dirty="0" smtClean="0">
                <a:solidFill>
                  <a:srgbClr val="FFC000"/>
                </a:solidFill>
                <a:latin typeface="Aharoni" pitchFamily="2" charset="-79"/>
                <a:cs typeface="Aharoni" pitchFamily="2" charset="-79"/>
              </a:rPr>
              <a:t>Per qualche momento, </a:t>
            </a:r>
            <a:r>
              <a:rPr lang="it-IT" sz="2800" dirty="0" err="1" smtClean="0">
                <a:solidFill>
                  <a:srgbClr val="FFC000"/>
                </a:solidFill>
                <a:latin typeface="Aharoni" pitchFamily="2" charset="-79"/>
                <a:cs typeface="Aharoni" pitchFamily="2" charset="-79"/>
              </a:rPr>
              <a:t>certo…</a:t>
            </a:r>
            <a:endParaRPr lang="it-IT" sz="2800" dirty="0">
              <a:solidFill>
                <a:srgbClr val="FFC000"/>
              </a:solidFill>
              <a:latin typeface="Aharoni" pitchFamily="2" charset="-79"/>
              <a:cs typeface="Aharoni" pitchFamily="2" charset="-79"/>
            </a:endParaRPr>
          </a:p>
        </p:txBody>
      </p:sp>
      <p:sp>
        <p:nvSpPr>
          <p:cNvPr id="7" name="CasellaDiTesto 6"/>
          <p:cNvSpPr txBox="1"/>
          <p:nvPr/>
        </p:nvSpPr>
        <p:spPr>
          <a:xfrm>
            <a:off x="1259632" y="548680"/>
            <a:ext cx="6192688" cy="523220"/>
          </a:xfrm>
          <a:prstGeom prst="rect">
            <a:avLst/>
          </a:prstGeom>
          <a:noFill/>
        </p:spPr>
        <p:txBody>
          <a:bodyPr wrap="square" rtlCol="0">
            <a:spAutoFit/>
          </a:bodyPr>
          <a:lstStyle/>
          <a:p>
            <a:pPr algn="ctr"/>
            <a:r>
              <a:rPr lang="it-IT" sz="2800" dirty="0" smtClean="0">
                <a:solidFill>
                  <a:srgbClr val="FFC000"/>
                </a:solidFill>
                <a:latin typeface="Aharoni" pitchFamily="2" charset="-79"/>
                <a:cs typeface="Aharoni" pitchFamily="2" charset="-79"/>
              </a:rPr>
              <a:t>… il problema e’ quando si ritorna!</a:t>
            </a:r>
            <a:endParaRPr lang="it-IT" sz="2800" dirty="0">
              <a:solidFill>
                <a:srgbClr val="FFC000"/>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7346"/>
                                        </p:tgtEl>
                                        <p:attrNameLst>
                                          <p:attrName>style.visibility</p:attrName>
                                        </p:attrNameLst>
                                      </p:cBhvr>
                                      <p:to>
                                        <p:strVal val="hidden"/>
                                      </p:to>
                                    </p:set>
                                  </p:childTnLst>
                                </p:cTn>
                              </p:par>
                              <p:par>
                                <p:cTn id="9" presetID="55"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http://www.redacon.it/wp-content/uploads/Allucinogeni.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CasellaDiTesto 2"/>
          <p:cNvSpPr txBox="1"/>
          <p:nvPr/>
        </p:nvSpPr>
        <p:spPr>
          <a:xfrm>
            <a:off x="3203848" y="1124744"/>
            <a:ext cx="184731" cy="400110"/>
          </a:xfrm>
          <a:prstGeom prst="rect">
            <a:avLst/>
          </a:prstGeom>
          <a:noFill/>
        </p:spPr>
        <p:txBody>
          <a:bodyPr wrap="none" rtlCol="0">
            <a:spAutoFit/>
          </a:bodyPr>
          <a:lstStyle/>
          <a:p>
            <a:endParaRPr lang="it-IT" dirty="0"/>
          </a:p>
        </p:txBody>
      </p:sp>
      <p:sp>
        <p:nvSpPr>
          <p:cNvPr id="191491" name="WordArt 3"/>
          <p:cNvSpPr>
            <a:spLocks noChangeArrowheads="1" noChangeShapeType="1" noTextEdit="1"/>
          </p:cNvSpPr>
          <p:nvPr/>
        </p:nvSpPr>
        <p:spPr bwMode="auto">
          <a:xfrm>
            <a:off x="323528" y="2708920"/>
            <a:ext cx="8496944" cy="1656184"/>
          </a:xfrm>
          <a:prstGeom prst="rect">
            <a:avLst/>
          </a:prstGeom>
        </p:spPr>
        <p:txBody>
          <a:bodyPr wrap="none" fromWordArt="1">
            <a:prstTxWarp prst="textDeflate">
              <a:avLst>
                <a:gd name="adj" fmla="val 26227"/>
              </a:avLst>
            </a:prstTxWarp>
          </a:bodyPr>
          <a:lstStyle/>
          <a:p>
            <a:pPr algn="ctr" rtl="0"/>
            <a:r>
              <a:rPr lang="it-IT" sz="3600" kern="10" spc="0" smtClean="0">
                <a:ln w="9525">
                  <a:solidFill>
                    <a:srgbClr val="000000"/>
                  </a:solidFill>
                  <a:round/>
                  <a:headEnd/>
                  <a:tailEnd/>
                </a:ln>
                <a:solidFill>
                  <a:srgbClr val="000000"/>
                </a:solidFill>
                <a:effectLst/>
                <a:latin typeface="Impact"/>
              </a:rPr>
              <a:t>ALLUCINOGENI</a:t>
            </a:r>
            <a:endParaRPr lang="it-IT" sz="3600" kern="10" spc="0">
              <a:ln w="9525">
                <a:solidFill>
                  <a:srgbClr val="000000"/>
                </a:solidFill>
                <a:round/>
                <a:headEnd/>
                <a:tailEnd/>
              </a:ln>
              <a:solidFill>
                <a:srgbClr val="000000"/>
              </a:solidFill>
              <a:effectLst/>
              <a:latin typeface="Impac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1"/>
          <p:cNvSpPr txBox="1">
            <a:spLocks noChangeArrowheads="1"/>
          </p:cNvSpPr>
          <p:nvPr/>
        </p:nvSpPr>
        <p:spPr bwMode="auto">
          <a:xfrm>
            <a:off x="900113" y="1773238"/>
            <a:ext cx="7416800" cy="4832350"/>
          </a:xfrm>
          <a:prstGeom prst="rect">
            <a:avLst/>
          </a:prstGeom>
          <a:noFill/>
          <a:ln w="9525">
            <a:noFill/>
            <a:miter lim="800000"/>
            <a:headEnd/>
            <a:tailEnd/>
          </a:ln>
        </p:spPr>
        <p:txBody>
          <a:bodyPr>
            <a:spAutoFit/>
          </a:bodyPr>
          <a:lstStyle/>
          <a:p>
            <a:pPr algn="ctr"/>
            <a:r>
              <a:rPr lang="it-IT" sz="2800"/>
              <a:t>Il </a:t>
            </a:r>
            <a:r>
              <a:rPr lang="it-IT" sz="2800" b="1"/>
              <a:t>CIRCUITO DELLA GRATIFICAZIONE</a:t>
            </a:r>
            <a:r>
              <a:rPr lang="it-IT" sz="2800"/>
              <a:t> è </a:t>
            </a:r>
            <a:r>
              <a:rPr lang="it-IT" sz="2800">
                <a:solidFill>
                  <a:srgbClr val="FFC000"/>
                </a:solidFill>
              </a:rPr>
              <a:t>FISIOLOGICO</a:t>
            </a:r>
            <a:r>
              <a:rPr lang="it-IT" sz="2800"/>
              <a:t>, è positivo che ci sia perché è alla </a:t>
            </a:r>
            <a:r>
              <a:rPr lang="it-IT" sz="2800">
                <a:solidFill>
                  <a:srgbClr val="FFC000"/>
                </a:solidFill>
              </a:rPr>
              <a:t>BASE DELLA SOPRAVVIVENZA FISICA ed EMOTIVA  DELLA SPECIE </a:t>
            </a:r>
            <a:r>
              <a:rPr lang="it-IT" sz="2800"/>
              <a:t>permettendone </a:t>
            </a:r>
            <a:r>
              <a:rPr lang="it-IT" sz="2800">
                <a:solidFill>
                  <a:srgbClr val="FFC000"/>
                </a:solidFill>
              </a:rPr>
              <a:t>l’ADATTAMENTO ALL’AMBIENTE</a:t>
            </a:r>
            <a:r>
              <a:rPr lang="it-IT" sz="2800"/>
              <a:t> circostante.</a:t>
            </a:r>
          </a:p>
          <a:p>
            <a:pPr algn="ctr"/>
            <a:r>
              <a:rPr lang="it-IT" sz="2800"/>
              <a:t>Purtroppo ci sono situazioni in cui può rivoltarsi contro la persona.</a:t>
            </a:r>
          </a:p>
          <a:p>
            <a:pPr algn="ctr"/>
            <a:endParaRPr lang="it-IT"/>
          </a:p>
          <a:p>
            <a:pPr algn="ctr"/>
            <a:endParaRPr lang="it-IT"/>
          </a:p>
          <a:p>
            <a:pPr algn="ctr"/>
            <a:r>
              <a:rPr lang="it-IT" sz="4400" b="1">
                <a:solidFill>
                  <a:srgbClr val="FFC000"/>
                </a:solidFill>
              </a:rPr>
              <a:t>COME?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6" name="Picture 4" descr="http://upload.wikimedia.org/wikipedia/commons/7/72/Mimosa_Hostilis.jpg">
            <a:hlinkClick r:id="rId2"/>
          </p:cNvPr>
          <p:cNvPicPr>
            <a:picLocks noChangeAspect="1" noChangeArrowheads="1"/>
          </p:cNvPicPr>
          <p:nvPr/>
        </p:nvPicPr>
        <p:blipFill>
          <a:blip r:embed="rId3" cstate="print"/>
          <a:srcRect/>
          <a:stretch>
            <a:fillRect/>
          </a:stretch>
        </p:blipFill>
        <p:spPr bwMode="auto">
          <a:xfrm>
            <a:off x="4499992" y="3429000"/>
            <a:ext cx="4644008" cy="2304256"/>
          </a:xfrm>
          <a:prstGeom prst="rect">
            <a:avLst/>
          </a:prstGeom>
          <a:ln>
            <a:noFill/>
          </a:ln>
          <a:effectLst>
            <a:softEdge rad="112500"/>
          </a:effectLst>
        </p:spPr>
      </p:pic>
      <p:pic>
        <p:nvPicPr>
          <p:cNvPr id="192518" name="Picture 6" descr="File:Bufo bufo small.jpg">
            <a:hlinkClick r:id="rId4"/>
          </p:cNvPr>
          <p:cNvPicPr>
            <a:picLocks noChangeAspect="1" noChangeArrowheads="1"/>
          </p:cNvPicPr>
          <p:nvPr/>
        </p:nvPicPr>
        <p:blipFill>
          <a:blip r:embed="rId5" cstate="print"/>
          <a:srcRect/>
          <a:stretch>
            <a:fillRect/>
          </a:stretch>
        </p:blipFill>
        <p:spPr bwMode="auto">
          <a:xfrm>
            <a:off x="4499991" y="3708005"/>
            <a:ext cx="4644009" cy="3149995"/>
          </a:xfrm>
          <a:prstGeom prst="rect">
            <a:avLst/>
          </a:prstGeom>
          <a:ln>
            <a:noFill/>
          </a:ln>
          <a:effectLst>
            <a:softEdge rad="112500"/>
          </a:effectLst>
        </p:spPr>
      </p:pic>
      <p:pic>
        <p:nvPicPr>
          <p:cNvPr id="192514" name="Picture 2" descr="http://www.filmzone.it/wp-content/uploads/2008/06/shrooms.jpg">
            <a:hlinkClick r:id="rId6"/>
          </p:cNvPr>
          <p:cNvPicPr>
            <a:picLocks noChangeAspect="1" noChangeArrowheads="1"/>
          </p:cNvPicPr>
          <p:nvPr/>
        </p:nvPicPr>
        <p:blipFill>
          <a:blip r:embed="rId7" cstate="print"/>
          <a:srcRect/>
          <a:stretch>
            <a:fillRect/>
          </a:stretch>
        </p:blipFill>
        <p:spPr bwMode="auto">
          <a:xfrm>
            <a:off x="0" y="3356992"/>
            <a:ext cx="5004048" cy="3501008"/>
          </a:xfrm>
          <a:prstGeom prst="rect">
            <a:avLst/>
          </a:prstGeom>
          <a:ln>
            <a:noFill/>
          </a:ln>
          <a:effectLst>
            <a:softEdge rad="112500"/>
          </a:effectLst>
        </p:spPr>
      </p:pic>
      <p:sp>
        <p:nvSpPr>
          <p:cNvPr id="2" name="CasellaDiTesto 1"/>
          <p:cNvSpPr txBox="1"/>
          <p:nvPr/>
        </p:nvSpPr>
        <p:spPr>
          <a:xfrm>
            <a:off x="2411760" y="332656"/>
            <a:ext cx="4608512" cy="769441"/>
          </a:xfrm>
          <a:prstGeom prst="rect">
            <a:avLst/>
          </a:prstGeom>
          <a:noFill/>
        </p:spPr>
        <p:txBody>
          <a:bodyPr wrap="square" rtlCol="0">
            <a:spAutoFit/>
          </a:bodyPr>
          <a:lstStyle/>
          <a:p>
            <a:r>
              <a:rPr lang="it-IT" sz="4400" dirty="0" smtClean="0">
                <a:solidFill>
                  <a:srgbClr val="FFC000"/>
                </a:solidFill>
                <a:latin typeface="Aharoni" pitchFamily="2" charset="-79"/>
                <a:cs typeface="Aharoni" pitchFamily="2" charset="-79"/>
              </a:rPr>
              <a:t>ALLUCINOGENI</a:t>
            </a:r>
            <a:endParaRPr lang="it-IT" sz="4400" dirty="0">
              <a:solidFill>
                <a:srgbClr val="FFC000"/>
              </a:solidFill>
              <a:latin typeface="Aharoni" pitchFamily="2" charset="-79"/>
              <a:cs typeface="Aharoni" pitchFamily="2" charset="-79"/>
            </a:endParaRPr>
          </a:p>
        </p:txBody>
      </p:sp>
      <p:sp>
        <p:nvSpPr>
          <p:cNvPr id="3" name="Rettangolo 2"/>
          <p:cNvSpPr/>
          <p:nvPr/>
        </p:nvSpPr>
        <p:spPr>
          <a:xfrm>
            <a:off x="0" y="1484784"/>
            <a:ext cx="9144000" cy="1938992"/>
          </a:xfrm>
          <a:prstGeom prst="rect">
            <a:avLst/>
          </a:prstGeom>
        </p:spPr>
        <p:txBody>
          <a:bodyPr wrap="square">
            <a:spAutoFit/>
          </a:bodyPr>
          <a:lstStyle/>
          <a:p>
            <a:pPr algn="ctr"/>
            <a:r>
              <a:rPr lang="it-IT" sz="2400" dirty="0" smtClean="0">
                <a:latin typeface="+mn-lt"/>
              </a:rPr>
              <a:t>E’ un </a:t>
            </a:r>
            <a:r>
              <a:rPr lang="it-IT" sz="2400" b="1" dirty="0" smtClean="0">
                <a:solidFill>
                  <a:srgbClr val="FFC000"/>
                </a:solidFill>
                <a:latin typeface="+mn-lt"/>
              </a:rPr>
              <a:t>gruppo eterogeneo </a:t>
            </a:r>
            <a:r>
              <a:rPr lang="it-IT" sz="2400" dirty="0" smtClean="0">
                <a:latin typeface="+mn-lt"/>
              </a:rPr>
              <a:t>di sostanze che non si limitano ad amplificare gli stati usuali della mente, quanto piuttosto ad indurre esperienze che sono qualitativamente diverse da quelle della coscienza ordinaria. Tali esperienze sono spesso paragonate a </a:t>
            </a:r>
            <a:r>
              <a:rPr lang="it-IT" sz="2400" b="1" dirty="0" smtClean="0">
                <a:solidFill>
                  <a:srgbClr val="FFC000"/>
                </a:solidFill>
                <a:latin typeface="+mn-lt"/>
              </a:rPr>
              <a:t>stati di coscienza non-ordinari</a:t>
            </a:r>
            <a:r>
              <a:rPr lang="it-IT" sz="2400" dirty="0" smtClean="0">
                <a:latin typeface="+mn-lt"/>
              </a:rPr>
              <a:t>, come la trance, la meditazione, e i sogni.</a:t>
            </a:r>
            <a:endParaRPr lang="it-IT" sz="2400" dirty="0">
              <a:latin typeface="+mn-lt"/>
            </a:endParaRPr>
          </a:p>
        </p:txBody>
      </p:sp>
      <p:pic>
        <p:nvPicPr>
          <p:cNvPr id="192520" name="Picture 8" descr="http://azarius.it/media/images/news/peyote2.jpg">
            <a:hlinkClick r:id="rId8"/>
          </p:cNvPr>
          <p:cNvPicPr>
            <a:picLocks noChangeAspect="1" noChangeArrowheads="1"/>
          </p:cNvPicPr>
          <p:nvPr/>
        </p:nvPicPr>
        <p:blipFill>
          <a:blip r:embed="rId9" cstate="print"/>
          <a:srcRect/>
          <a:stretch>
            <a:fillRect/>
          </a:stretch>
        </p:blipFill>
        <p:spPr bwMode="auto">
          <a:xfrm>
            <a:off x="3275856" y="4133849"/>
            <a:ext cx="2857500" cy="2724151"/>
          </a:xfrm>
          <a:prstGeom prst="rect">
            <a:avLst/>
          </a:prstGeom>
          <a:ln>
            <a:noFill/>
          </a:ln>
          <a:effectLst>
            <a:softEdge rad="112500"/>
          </a:effectLst>
        </p:spPr>
      </p:pic>
      <p:pic>
        <p:nvPicPr>
          <p:cNvPr id="192526" name="Picture 14" descr="http://upload.wikimedia.org/wikipedia/commons/c/cb/AciD.jpg">
            <a:hlinkClick r:id="rId10"/>
          </p:cNvPr>
          <p:cNvPicPr>
            <a:picLocks noChangeAspect="1" noChangeArrowheads="1"/>
          </p:cNvPicPr>
          <p:nvPr/>
        </p:nvPicPr>
        <p:blipFill>
          <a:blip r:embed="rId11" cstate="print"/>
          <a:srcRect/>
          <a:stretch>
            <a:fillRect/>
          </a:stretch>
        </p:blipFill>
        <p:spPr bwMode="auto">
          <a:xfrm>
            <a:off x="4427984" y="3356992"/>
            <a:ext cx="4716016" cy="3501008"/>
          </a:xfrm>
          <a:prstGeom prst="rect">
            <a:avLst/>
          </a:prstGeom>
          <a:noFill/>
        </p:spPr>
      </p:pic>
      <p:pic>
        <p:nvPicPr>
          <p:cNvPr id="192524" name="Picture 12" descr="http://spb.fotolog.com/photo/59/19/16/jhon91/1211823332_f.jpg">
            <a:hlinkClick r:id="rId12"/>
          </p:cNvPr>
          <p:cNvPicPr>
            <a:picLocks noChangeAspect="1" noChangeArrowheads="1"/>
          </p:cNvPicPr>
          <p:nvPr/>
        </p:nvPicPr>
        <p:blipFill>
          <a:blip r:embed="rId13" cstate="print"/>
          <a:srcRect/>
          <a:stretch>
            <a:fillRect/>
          </a:stretch>
        </p:blipFill>
        <p:spPr bwMode="auto">
          <a:xfrm>
            <a:off x="0" y="3356992"/>
            <a:ext cx="4467225" cy="350100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92514"/>
                                        </p:tgtEl>
                                        <p:attrNameLst>
                                          <p:attrName>style.visibility</p:attrName>
                                        </p:attrNameLst>
                                      </p:cBhvr>
                                      <p:to>
                                        <p:strVal val="visible"/>
                                      </p:to>
                                    </p:set>
                                    <p:anim calcmode="lin" valueType="num">
                                      <p:cBhvr>
                                        <p:cTn id="7" dur="1000" fill="hold"/>
                                        <p:tgtEl>
                                          <p:spTgt spid="192514"/>
                                        </p:tgtEl>
                                        <p:attrNameLst>
                                          <p:attrName>ppt_w</p:attrName>
                                        </p:attrNameLst>
                                      </p:cBhvr>
                                      <p:tavLst>
                                        <p:tav tm="0">
                                          <p:val>
                                            <p:strVal val="#ppt_w*0.70"/>
                                          </p:val>
                                        </p:tav>
                                        <p:tav tm="100000">
                                          <p:val>
                                            <p:strVal val="#ppt_w"/>
                                          </p:val>
                                        </p:tav>
                                      </p:tavLst>
                                    </p:anim>
                                    <p:anim calcmode="lin" valueType="num">
                                      <p:cBhvr>
                                        <p:cTn id="8" dur="1000" fill="hold"/>
                                        <p:tgtEl>
                                          <p:spTgt spid="192514"/>
                                        </p:tgtEl>
                                        <p:attrNameLst>
                                          <p:attrName>ppt_h</p:attrName>
                                        </p:attrNameLst>
                                      </p:cBhvr>
                                      <p:tavLst>
                                        <p:tav tm="0">
                                          <p:val>
                                            <p:strVal val="#ppt_h"/>
                                          </p:val>
                                        </p:tav>
                                        <p:tav tm="100000">
                                          <p:val>
                                            <p:strVal val="#ppt_h"/>
                                          </p:val>
                                        </p:tav>
                                      </p:tavLst>
                                    </p:anim>
                                    <p:animEffect transition="in" filter="fade">
                                      <p:cBhvr>
                                        <p:cTn id="9" dur="1000"/>
                                        <p:tgtEl>
                                          <p:spTgt spid="19251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92516"/>
                                        </p:tgtEl>
                                        <p:attrNameLst>
                                          <p:attrName>style.visibility</p:attrName>
                                        </p:attrNameLst>
                                      </p:cBhvr>
                                      <p:to>
                                        <p:strVal val="visible"/>
                                      </p:to>
                                    </p:set>
                                    <p:anim calcmode="lin" valueType="num">
                                      <p:cBhvr>
                                        <p:cTn id="13" dur="2000" fill="hold"/>
                                        <p:tgtEl>
                                          <p:spTgt spid="192516"/>
                                        </p:tgtEl>
                                        <p:attrNameLst>
                                          <p:attrName>ppt_w</p:attrName>
                                        </p:attrNameLst>
                                      </p:cBhvr>
                                      <p:tavLst>
                                        <p:tav tm="0">
                                          <p:val>
                                            <p:strVal val="#ppt_w*0.70"/>
                                          </p:val>
                                        </p:tav>
                                        <p:tav tm="100000">
                                          <p:val>
                                            <p:strVal val="#ppt_w"/>
                                          </p:val>
                                        </p:tav>
                                      </p:tavLst>
                                    </p:anim>
                                    <p:anim calcmode="lin" valueType="num">
                                      <p:cBhvr>
                                        <p:cTn id="14" dur="2000" fill="hold"/>
                                        <p:tgtEl>
                                          <p:spTgt spid="192516"/>
                                        </p:tgtEl>
                                        <p:attrNameLst>
                                          <p:attrName>ppt_h</p:attrName>
                                        </p:attrNameLst>
                                      </p:cBhvr>
                                      <p:tavLst>
                                        <p:tav tm="0">
                                          <p:val>
                                            <p:strVal val="#ppt_h"/>
                                          </p:val>
                                        </p:tav>
                                        <p:tav tm="100000">
                                          <p:val>
                                            <p:strVal val="#ppt_h"/>
                                          </p:val>
                                        </p:tav>
                                      </p:tavLst>
                                    </p:anim>
                                    <p:animEffect transition="in" filter="fade">
                                      <p:cBhvr>
                                        <p:cTn id="15" dur="2000"/>
                                        <p:tgtEl>
                                          <p:spTgt spid="192516"/>
                                        </p:tgtEl>
                                      </p:cBhvr>
                                    </p:animEffect>
                                  </p:childTnLst>
                                </p:cTn>
                              </p:par>
                            </p:childTnLst>
                          </p:cTn>
                        </p:par>
                        <p:par>
                          <p:cTn id="16" fill="hold">
                            <p:stCondLst>
                              <p:cond delay="3000"/>
                            </p:stCondLst>
                            <p:childTnLst>
                              <p:par>
                                <p:cTn id="17" presetID="55" presetClass="entr" presetSubtype="0" fill="hold" nodeType="afterEffect">
                                  <p:stCondLst>
                                    <p:cond delay="0"/>
                                  </p:stCondLst>
                                  <p:childTnLst>
                                    <p:set>
                                      <p:cBhvr>
                                        <p:cTn id="18" dur="1" fill="hold">
                                          <p:stCondLst>
                                            <p:cond delay="0"/>
                                          </p:stCondLst>
                                        </p:cTn>
                                        <p:tgtEl>
                                          <p:spTgt spid="192518"/>
                                        </p:tgtEl>
                                        <p:attrNameLst>
                                          <p:attrName>style.visibility</p:attrName>
                                        </p:attrNameLst>
                                      </p:cBhvr>
                                      <p:to>
                                        <p:strVal val="visible"/>
                                      </p:to>
                                    </p:set>
                                    <p:anim calcmode="lin" valueType="num">
                                      <p:cBhvr>
                                        <p:cTn id="19" dur="2000" fill="hold"/>
                                        <p:tgtEl>
                                          <p:spTgt spid="192518"/>
                                        </p:tgtEl>
                                        <p:attrNameLst>
                                          <p:attrName>ppt_w</p:attrName>
                                        </p:attrNameLst>
                                      </p:cBhvr>
                                      <p:tavLst>
                                        <p:tav tm="0">
                                          <p:val>
                                            <p:strVal val="#ppt_w*0.70"/>
                                          </p:val>
                                        </p:tav>
                                        <p:tav tm="100000">
                                          <p:val>
                                            <p:strVal val="#ppt_w"/>
                                          </p:val>
                                        </p:tav>
                                      </p:tavLst>
                                    </p:anim>
                                    <p:anim calcmode="lin" valueType="num">
                                      <p:cBhvr>
                                        <p:cTn id="20" dur="2000" fill="hold"/>
                                        <p:tgtEl>
                                          <p:spTgt spid="192518"/>
                                        </p:tgtEl>
                                        <p:attrNameLst>
                                          <p:attrName>ppt_h</p:attrName>
                                        </p:attrNameLst>
                                      </p:cBhvr>
                                      <p:tavLst>
                                        <p:tav tm="0">
                                          <p:val>
                                            <p:strVal val="#ppt_h"/>
                                          </p:val>
                                        </p:tav>
                                        <p:tav tm="100000">
                                          <p:val>
                                            <p:strVal val="#ppt_h"/>
                                          </p:val>
                                        </p:tav>
                                      </p:tavLst>
                                    </p:anim>
                                    <p:animEffect transition="in" filter="fade">
                                      <p:cBhvr>
                                        <p:cTn id="21" dur="2000"/>
                                        <p:tgtEl>
                                          <p:spTgt spid="192518"/>
                                        </p:tgtEl>
                                      </p:cBhvr>
                                    </p:animEffect>
                                  </p:childTnLst>
                                </p:cTn>
                              </p:par>
                            </p:childTnLst>
                          </p:cTn>
                        </p:par>
                        <p:par>
                          <p:cTn id="22" fill="hold">
                            <p:stCondLst>
                              <p:cond delay="5000"/>
                            </p:stCondLst>
                            <p:childTnLst>
                              <p:par>
                                <p:cTn id="23" presetID="55" presetClass="entr" presetSubtype="0" fill="hold" nodeType="afterEffect">
                                  <p:stCondLst>
                                    <p:cond delay="0"/>
                                  </p:stCondLst>
                                  <p:childTnLst>
                                    <p:set>
                                      <p:cBhvr>
                                        <p:cTn id="24" dur="1" fill="hold">
                                          <p:stCondLst>
                                            <p:cond delay="0"/>
                                          </p:stCondLst>
                                        </p:cTn>
                                        <p:tgtEl>
                                          <p:spTgt spid="192520"/>
                                        </p:tgtEl>
                                        <p:attrNameLst>
                                          <p:attrName>style.visibility</p:attrName>
                                        </p:attrNameLst>
                                      </p:cBhvr>
                                      <p:to>
                                        <p:strVal val="visible"/>
                                      </p:to>
                                    </p:set>
                                    <p:anim calcmode="lin" valueType="num">
                                      <p:cBhvr>
                                        <p:cTn id="25" dur="2000" fill="hold"/>
                                        <p:tgtEl>
                                          <p:spTgt spid="192520"/>
                                        </p:tgtEl>
                                        <p:attrNameLst>
                                          <p:attrName>ppt_w</p:attrName>
                                        </p:attrNameLst>
                                      </p:cBhvr>
                                      <p:tavLst>
                                        <p:tav tm="0">
                                          <p:val>
                                            <p:strVal val="#ppt_w*0.70"/>
                                          </p:val>
                                        </p:tav>
                                        <p:tav tm="100000">
                                          <p:val>
                                            <p:strVal val="#ppt_w"/>
                                          </p:val>
                                        </p:tav>
                                      </p:tavLst>
                                    </p:anim>
                                    <p:anim calcmode="lin" valueType="num">
                                      <p:cBhvr>
                                        <p:cTn id="26" dur="2000" fill="hold"/>
                                        <p:tgtEl>
                                          <p:spTgt spid="192520"/>
                                        </p:tgtEl>
                                        <p:attrNameLst>
                                          <p:attrName>ppt_h</p:attrName>
                                        </p:attrNameLst>
                                      </p:cBhvr>
                                      <p:tavLst>
                                        <p:tav tm="0">
                                          <p:val>
                                            <p:strVal val="#ppt_h"/>
                                          </p:val>
                                        </p:tav>
                                        <p:tav tm="100000">
                                          <p:val>
                                            <p:strVal val="#ppt_h"/>
                                          </p:val>
                                        </p:tav>
                                      </p:tavLst>
                                    </p:anim>
                                    <p:animEffect transition="in" filter="fade">
                                      <p:cBhvr>
                                        <p:cTn id="27" dur="2000"/>
                                        <p:tgtEl>
                                          <p:spTgt spid="192520"/>
                                        </p:tgtEl>
                                      </p:cBhvr>
                                    </p:animEffect>
                                  </p:childTnLst>
                                </p:cTn>
                              </p:par>
                            </p:childTnLst>
                          </p:cTn>
                        </p:par>
                        <p:par>
                          <p:cTn id="28" fill="hold">
                            <p:stCondLst>
                              <p:cond delay="7000"/>
                            </p:stCondLst>
                            <p:childTnLst>
                              <p:par>
                                <p:cTn id="29" presetID="55" presetClass="entr" presetSubtype="0" fill="hold" nodeType="afterEffect">
                                  <p:stCondLst>
                                    <p:cond delay="0"/>
                                  </p:stCondLst>
                                  <p:childTnLst>
                                    <p:set>
                                      <p:cBhvr>
                                        <p:cTn id="30" dur="1" fill="hold">
                                          <p:stCondLst>
                                            <p:cond delay="0"/>
                                          </p:stCondLst>
                                        </p:cTn>
                                        <p:tgtEl>
                                          <p:spTgt spid="192524"/>
                                        </p:tgtEl>
                                        <p:attrNameLst>
                                          <p:attrName>style.visibility</p:attrName>
                                        </p:attrNameLst>
                                      </p:cBhvr>
                                      <p:to>
                                        <p:strVal val="visible"/>
                                      </p:to>
                                    </p:set>
                                    <p:anim calcmode="lin" valueType="num">
                                      <p:cBhvr>
                                        <p:cTn id="31" dur="1000" fill="hold"/>
                                        <p:tgtEl>
                                          <p:spTgt spid="192524"/>
                                        </p:tgtEl>
                                        <p:attrNameLst>
                                          <p:attrName>ppt_w</p:attrName>
                                        </p:attrNameLst>
                                      </p:cBhvr>
                                      <p:tavLst>
                                        <p:tav tm="0">
                                          <p:val>
                                            <p:strVal val="#ppt_w*0.70"/>
                                          </p:val>
                                        </p:tav>
                                        <p:tav tm="100000">
                                          <p:val>
                                            <p:strVal val="#ppt_w"/>
                                          </p:val>
                                        </p:tav>
                                      </p:tavLst>
                                    </p:anim>
                                    <p:anim calcmode="lin" valueType="num">
                                      <p:cBhvr>
                                        <p:cTn id="32" dur="1000" fill="hold"/>
                                        <p:tgtEl>
                                          <p:spTgt spid="192524"/>
                                        </p:tgtEl>
                                        <p:attrNameLst>
                                          <p:attrName>ppt_h</p:attrName>
                                        </p:attrNameLst>
                                      </p:cBhvr>
                                      <p:tavLst>
                                        <p:tav tm="0">
                                          <p:val>
                                            <p:strVal val="#ppt_h"/>
                                          </p:val>
                                        </p:tav>
                                        <p:tav tm="100000">
                                          <p:val>
                                            <p:strVal val="#ppt_h"/>
                                          </p:val>
                                        </p:tav>
                                      </p:tavLst>
                                    </p:anim>
                                    <p:animEffect transition="in" filter="fade">
                                      <p:cBhvr>
                                        <p:cTn id="33" dur="1000"/>
                                        <p:tgtEl>
                                          <p:spTgt spid="192524"/>
                                        </p:tgtEl>
                                      </p:cBhvr>
                                    </p:animEffect>
                                  </p:childTnLst>
                                </p:cTn>
                              </p:par>
                              <p:par>
                                <p:cTn id="34" presetID="55" presetClass="entr" presetSubtype="0" fill="hold" nodeType="withEffect">
                                  <p:stCondLst>
                                    <p:cond delay="0"/>
                                  </p:stCondLst>
                                  <p:childTnLst>
                                    <p:set>
                                      <p:cBhvr>
                                        <p:cTn id="35" dur="1" fill="hold">
                                          <p:stCondLst>
                                            <p:cond delay="0"/>
                                          </p:stCondLst>
                                        </p:cTn>
                                        <p:tgtEl>
                                          <p:spTgt spid="192526"/>
                                        </p:tgtEl>
                                        <p:attrNameLst>
                                          <p:attrName>style.visibility</p:attrName>
                                        </p:attrNameLst>
                                      </p:cBhvr>
                                      <p:to>
                                        <p:strVal val="visible"/>
                                      </p:to>
                                    </p:set>
                                    <p:anim calcmode="lin" valueType="num">
                                      <p:cBhvr>
                                        <p:cTn id="36" dur="1000" fill="hold"/>
                                        <p:tgtEl>
                                          <p:spTgt spid="192526"/>
                                        </p:tgtEl>
                                        <p:attrNameLst>
                                          <p:attrName>ppt_w</p:attrName>
                                        </p:attrNameLst>
                                      </p:cBhvr>
                                      <p:tavLst>
                                        <p:tav tm="0">
                                          <p:val>
                                            <p:strVal val="#ppt_w*0.70"/>
                                          </p:val>
                                        </p:tav>
                                        <p:tav tm="100000">
                                          <p:val>
                                            <p:strVal val="#ppt_w"/>
                                          </p:val>
                                        </p:tav>
                                      </p:tavLst>
                                    </p:anim>
                                    <p:anim calcmode="lin" valueType="num">
                                      <p:cBhvr>
                                        <p:cTn id="37" dur="1000" fill="hold"/>
                                        <p:tgtEl>
                                          <p:spTgt spid="192526"/>
                                        </p:tgtEl>
                                        <p:attrNameLst>
                                          <p:attrName>ppt_h</p:attrName>
                                        </p:attrNameLst>
                                      </p:cBhvr>
                                      <p:tavLst>
                                        <p:tav tm="0">
                                          <p:val>
                                            <p:strVal val="#ppt_h"/>
                                          </p:val>
                                        </p:tav>
                                        <p:tav tm="100000">
                                          <p:val>
                                            <p:strVal val="#ppt_h"/>
                                          </p:val>
                                        </p:tav>
                                      </p:tavLst>
                                    </p:anim>
                                    <p:animEffect transition="in" filter="fade">
                                      <p:cBhvr>
                                        <p:cTn id="38" dur="1000"/>
                                        <p:tgtEl>
                                          <p:spTgt spid="192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5" name="Rectangle 7"/>
          <p:cNvSpPr>
            <a:spLocks noChangeArrowheads="1"/>
          </p:cNvSpPr>
          <p:nvPr/>
        </p:nvSpPr>
        <p:spPr bwMode="auto">
          <a:xfrm>
            <a:off x="0" y="2348880"/>
            <a:ext cx="5328592" cy="3600400"/>
          </a:xfrm>
          <a:prstGeom prst="rect">
            <a:avLst/>
          </a:prstGeom>
          <a:solidFill>
            <a:schemeClr val="tx1"/>
          </a:solidFill>
          <a:ln w="9525">
            <a:noFill/>
            <a:round/>
            <a:headEnd/>
            <a:tailEnd/>
          </a:ln>
        </p:spPr>
        <p:txBody>
          <a:bodyPr lIns="106560" tIns="106560" rIns="106560" bIns="106560" anchor="ctr"/>
          <a:lstStyle/>
          <a:p>
            <a:pPr algn="ctr">
              <a:lnSpc>
                <a:spcPct val="90000"/>
              </a:lnSpc>
              <a:spcAft>
                <a:spcPts val="1225"/>
              </a:spcAft>
              <a:buSzPct val="8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a:solidFill>
                  <a:schemeClr val="bg1"/>
                </a:solidFill>
                <a:latin typeface="+mn-lt"/>
              </a:rPr>
              <a:t>La Ketamina </a:t>
            </a:r>
            <a:r>
              <a:rPr lang="it-IT" sz="2800" b="1" dirty="0" smtClean="0">
                <a:solidFill>
                  <a:schemeClr val="bg1"/>
                </a:solidFill>
                <a:latin typeface="+mn-lt"/>
              </a:rPr>
              <a:t>è un </a:t>
            </a:r>
            <a:r>
              <a:rPr lang="it-IT" sz="2800" b="1" dirty="0" smtClean="0">
                <a:solidFill>
                  <a:srgbClr val="FF0000"/>
                </a:solidFill>
                <a:latin typeface="+mn-lt"/>
              </a:rPr>
              <a:t>anestetico dissociativo</a:t>
            </a:r>
            <a:r>
              <a:rPr lang="it-IT" sz="2800" b="1" dirty="0" smtClean="0">
                <a:solidFill>
                  <a:schemeClr val="bg1"/>
                </a:solidFill>
                <a:latin typeface="+mn-lt"/>
              </a:rPr>
              <a:t> </a:t>
            </a:r>
            <a:r>
              <a:rPr lang="it-IT" sz="2800" b="1" dirty="0">
                <a:solidFill>
                  <a:schemeClr val="bg1"/>
                </a:solidFill>
                <a:latin typeface="+mn-lt"/>
              </a:rPr>
              <a:t>per uso veterinario e </a:t>
            </a:r>
            <a:r>
              <a:rPr lang="it-IT" sz="2800" b="1" dirty="0" smtClean="0">
                <a:solidFill>
                  <a:schemeClr val="bg1"/>
                </a:solidFill>
                <a:latin typeface="+mn-lt"/>
              </a:rPr>
              <a:t>in alcuni casi anche umano.</a:t>
            </a:r>
          </a:p>
          <a:p>
            <a:pPr algn="ctr">
              <a:lnSpc>
                <a:spcPct val="90000"/>
              </a:lnSpc>
              <a:spcAft>
                <a:spcPts val="1225"/>
              </a:spcAft>
              <a:buSzPct val="8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smtClean="0">
                <a:solidFill>
                  <a:schemeClr val="bg1"/>
                </a:solidFill>
                <a:latin typeface="+mn-lt"/>
              </a:rPr>
              <a:t>Si chiama “dissociativo” </a:t>
            </a:r>
            <a:r>
              <a:rPr lang="it-IT" sz="2800" b="1" dirty="0" err="1" smtClean="0">
                <a:solidFill>
                  <a:schemeClr val="bg1"/>
                </a:solidFill>
                <a:latin typeface="+mn-lt"/>
              </a:rPr>
              <a:t>perchè</a:t>
            </a:r>
            <a:r>
              <a:rPr lang="it-IT" sz="2800" b="1" dirty="0" smtClean="0">
                <a:solidFill>
                  <a:schemeClr val="bg1"/>
                </a:solidFill>
                <a:latin typeface="+mn-lt"/>
              </a:rPr>
              <a:t> il paziente subisce un </a:t>
            </a:r>
            <a:r>
              <a:rPr lang="it-IT" sz="2800" b="1" dirty="0">
                <a:solidFill>
                  <a:schemeClr val="bg1"/>
                </a:solidFill>
                <a:latin typeface="+mn-lt"/>
              </a:rPr>
              <a:t>effetto di </a:t>
            </a:r>
            <a:r>
              <a:rPr lang="it-IT" sz="2800" b="1" dirty="0" smtClean="0">
                <a:solidFill>
                  <a:srgbClr val="FF0000"/>
                </a:solidFill>
                <a:latin typeface="+mn-lt"/>
              </a:rPr>
              <a:t>rimozione </a:t>
            </a:r>
            <a:r>
              <a:rPr lang="it-IT" sz="2800" b="1" dirty="0">
                <a:solidFill>
                  <a:srgbClr val="FF0000"/>
                </a:solidFill>
                <a:latin typeface="+mn-lt"/>
              </a:rPr>
              <a:t>dal </a:t>
            </a:r>
            <a:r>
              <a:rPr lang="it-IT" sz="2800" b="1" dirty="0" smtClean="0">
                <a:solidFill>
                  <a:srgbClr val="FF0000"/>
                </a:solidFill>
                <a:latin typeface="+mn-lt"/>
              </a:rPr>
              <a:t>corpo</a:t>
            </a:r>
            <a:r>
              <a:rPr lang="it-IT" sz="2800" b="1" dirty="0" smtClean="0">
                <a:solidFill>
                  <a:schemeClr val="bg1"/>
                </a:solidFill>
                <a:latin typeface="+mn-lt"/>
              </a:rPr>
              <a:t>.</a:t>
            </a:r>
            <a:endParaRPr lang="it-IT" sz="2800" b="1" dirty="0">
              <a:solidFill>
                <a:schemeClr val="bg1"/>
              </a:solidFill>
              <a:latin typeface="+mn-lt"/>
            </a:endParaRPr>
          </a:p>
        </p:txBody>
      </p:sp>
      <p:sp>
        <p:nvSpPr>
          <p:cNvPr id="104453" name="Rectangle 8"/>
          <p:cNvSpPr>
            <a:spLocks noChangeArrowheads="1"/>
          </p:cNvSpPr>
          <p:nvPr/>
        </p:nvSpPr>
        <p:spPr bwMode="auto">
          <a:xfrm>
            <a:off x="457200" y="115888"/>
            <a:ext cx="8229600" cy="1250950"/>
          </a:xfrm>
          <a:prstGeom prst="rect">
            <a:avLst/>
          </a:prstGeom>
          <a:noFill/>
          <a:ln w="9525">
            <a:noFill/>
            <a:round/>
            <a:headEnd/>
            <a:tailEnd/>
          </a:ln>
        </p:spPr>
        <p:txBody>
          <a:bodyPr lIns="90000" tIns="46800" rIns="4572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a:solidFill>
                  <a:srgbClr val="FFC800"/>
                </a:solidFill>
                <a:latin typeface="Aharoni" pitchFamily="2" charset="-79"/>
              </a:rPr>
              <a:t>KETAMINA</a:t>
            </a:r>
          </a:p>
        </p:txBody>
      </p:sp>
      <p:pic>
        <p:nvPicPr>
          <p:cNvPr id="54274" name="Picture 2" descr="http://1.bp.blogspot.com/-x1yi0B-KyYY/UbBMOL4r0QI/AAAAAAAAB6o/wZAL6RDXfG8/s1600/ketamina.jpg">
            <a:hlinkClick r:id="rId3"/>
          </p:cNvPr>
          <p:cNvPicPr>
            <a:picLocks noChangeAspect="1" noChangeArrowheads="1"/>
          </p:cNvPicPr>
          <p:nvPr/>
        </p:nvPicPr>
        <p:blipFill>
          <a:blip r:embed="rId4" cstate="print"/>
          <a:srcRect/>
          <a:stretch>
            <a:fillRect/>
          </a:stretch>
        </p:blipFill>
        <p:spPr bwMode="auto">
          <a:xfrm>
            <a:off x="5220072" y="2348880"/>
            <a:ext cx="3923928" cy="3600400"/>
          </a:xfrm>
          <a:prstGeom prst="rect">
            <a:avLst/>
          </a:prstGeom>
          <a:noFill/>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251520" y="1700808"/>
            <a:ext cx="4069655" cy="4824536"/>
          </a:xfrm>
          <a:prstGeom prst="rect">
            <a:avLst/>
          </a:prstGeom>
          <a:noFill/>
          <a:ln w="9525">
            <a:noFill/>
            <a:round/>
            <a:headEnd/>
            <a:tailEnd/>
          </a:ln>
        </p:spPr>
        <p:txBody>
          <a:bodyPr/>
          <a:lstStyle/>
          <a:p>
            <a:pPr algn="ctr">
              <a:spcBef>
                <a:spcPts val="650"/>
              </a:spcBef>
              <a:buSzPct val="9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dirty="0" smtClean="0">
                <a:latin typeface="+mn-lt"/>
              </a:rPr>
              <a:t>Negli animali da esperimento è stata associata ad un danno irreversibile al </a:t>
            </a:r>
            <a:r>
              <a:rPr lang="it-IT" sz="2800" dirty="0">
                <a:latin typeface="+mn-lt"/>
              </a:rPr>
              <a:t>sistema nervoso </a:t>
            </a:r>
            <a:r>
              <a:rPr lang="it-IT" sz="2800" dirty="0" smtClean="0">
                <a:latin typeface="+mn-lt"/>
              </a:rPr>
              <a:t>centrale chiamato</a:t>
            </a:r>
          </a:p>
          <a:p>
            <a:pPr algn="ctr">
              <a:spcBef>
                <a:spcPts val="650"/>
              </a:spcBef>
              <a:buSzPct val="9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i="1" dirty="0" smtClean="0">
                <a:solidFill>
                  <a:srgbClr val="FFC000"/>
                </a:solidFill>
                <a:latin typeface="+mn-lt"/>
              </a:rPr>
              <a:t>lesione </a:t>
            </a:r>
            <a:r>
              <a:rPr lang="it-IT" sz="2800" b="1" i="1" dirty="0">
                <a:solidFill>
                  <a:srgbClr val="FFC000"/>
                </a:solidFill>
                <a:latin typeface="+mn-lt"/>
              </a:rPr>
              <a:t>di </a:t>
            </a:r>
            <a:r>
              <a:rPr lang="it-IT" sz="2800" b="1" i="1" dirty="0" err="1" smtClean="0">
                <a:solidFill>
                  <a:srgbClr val="FFC000"/>
                </a:solidFill>
                <a:latin typeface="+mn-lt"/>
              </a:rPr>
              <a:t>Olney</a:t>
            </a:r>
            <a:r>
              <a:rPr lang="it-IT" sz="2800" i="1" dirty="0" smtClean="0">
                <a:solidFill>
                  <a:srgbClr val="FFC000"/>
                </a:solidFill>
                <a:latin typeface="+mn-lt"/>
              </a:rPr>
              <a:t>:</a:t>
            </a:r>
          </a:p>
          <a:p>
            <a:pPr algn="ctr">
              <a:spcBef>
                <a:spcPts val="650"/>
              </a:spcBef>
              <a:buSzPct val="9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dirty="0" smtClean="0">
                <a:latin typeface="+mn-lt"/>
              </a:rPr>
              <a:t>la sostanza causa la lisi mitocondriale e forma quindi piccoli buchi (vacuoli) tra i neuroni.</a:t>
            </a:r>
            <a:endParaRPr lang="it-IT" sz="2800" dirty="0">
              <a:latin typeface="+mn-lt"/>
            </a:endParaRPr>
          </a:p>
          <a:p>
            <a:pPr>
              <a:spcBef>
                <a:spcPts val="650"/>
              </a:spcBef>
              <a:buSzPct val="9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600" dirty="0">
              <a:latin typeface="Constantia" pitchFamily="18" charset="0"/>
            </a:endParaRPr>
          </a:p>
          <a:p>
            <a:pPr>
              <a:spcBef>
                <a:spcPts val="650"/>
              </a:spcBef>
              <a:buSzPct val="9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600" dirty="0">
              <a:latin typeface="Constantia" pitchFamily="18" charset="0"/>
            </a:endParaRPr>
          </a:p>
        </p:txBody>
      </p:sp>
      <p:sp>
        <p:nvSpPr>
          <p:cNvPr id="106499" name="Rectangle 3"/>
          <p:cNvSpPr>
            <a:spLocks noChangeArrowheads="1"/>
          </p:cNvSpPr>
          <p:nvPr/>
        </p:nvSpPr>
        <p:spPr bwMode="auto">
          <a:xfrm>
            <a:off x="457200" y="115888"/>
            <a:ext cx="8229600" cy="1250950"/>
          </a:xfrm>
          <a:prstGeom prst="rect">
            <a:avLst/>
          </a:prstGeom>
          <a:noFill/>
          <a:ln w="9525">
            <a:noFill/>
            <a:round/>
            <a:headEnd/>
            <a:tailEnd/>
          </a:ln>
        </p:spPr>
        <p:txBody>
          <a:bodyPr lIns="90000" tIns="46800" rIns="4572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a:solidFill>
                  <a:srgbClr val="FFC800"/>
                </a:solidFill>
                <a:latin typeface="Aharoni" pitchFamily="2" charset="-79"/>
              </a:rPr>
              <a:t>KETAMINA</a:t>
            </a:r>
          </a:p>
        </p:txBody>
      </p:sp>
      <p:pic>
        <p:nvPicPr>
          <p:cNvPr id="50178" name="Picture 2" descr="http://l.yimg.com/ck/image/A5153/51539/470_51539.jpg"/>
          <p:cNvPicPr>
            <a:picLocks noChangeAspect="1" noChangeArrowheads="1"/>
          </p:cNvPicPr>
          <p:nvPr/>
        </p:nvPicPr>
        <p:blipFill>
          <a:blip r:embed="rId3" cstate="print"/>
          <a:srcRect/>
          <a:stretch>
            <a:fillRect/>
          </a:stretch>
        </p:blipFill>
        <p:spPr bwMode="auto">
          <a:xfrm>
            <a:off x="4427984" y="1844824"/>
            <a:ext cx="4476750" cy="4629151"/>
          </a:xfrm>
          <a:prstGeom prst="rect">
            <a:avLst/>
          </a:prstGeom>
          <a:noFill/>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1"/>
          <p:cNvSpPr txBox="1">
            <a:spLocks noChangeArrowheads="1"/>
          </p:cNvSpPr>
          <p:nvPr/>
        </p:nvSpPr>
        <p:spPr bwMode="auto">
          <a:xfrm>
            <a:off x="0" y="1484785"/>
            <a:ext cx="9144000" cy="3312368"/>
          </a:xfrm>
          <a:prstGeom prst="rect">
            <a:avLst/>
          </a:prstGeom>
          <a:noFill/>
          <a:ln w="9525">
            <a:noFill/>
            <a:round/>
            <a:headEnd/>
            <a:tailEnd/>
          </a:ln>
        </p:spPr>
        <p:txBody>
          <a:bodyPr/>
          <a:lstStyle/>
          <a:p>
            <a:pPr marL="87313" algn="ctr">
              <a:spcBef>
                <a:spcPts val="650"/>
              </a:spcBef>
              <a:buSzPct val="95000"/>
              <a:tabLst>
                <a:tab pos="873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it-IT" sz="2600" dirty="0">
                <a:latin typeface="+mn-lt"/>
              </a:rPr>
              <a:t>Alcuni effetti della ketamina sono comuni alle </a:t>
            </a:r>
            <a:r>
              <a:rPr lang="it-IT" sz="2600" dirty="0">
                <a:solidFill>
                  <a:srgbClr val="FF0000"/>
                </a:solidFill>
                <a:latin typeface="+mn-lt"/>
              </a:rPr>
              <a:t>esperienze di “pre-morte</a:t>
            </a:r>
            <a:r>
              <a:rPr lang="it-IT" sz="2600" dirty="0" smtClean="0">
                <a:solidFill>
                  <a:srgbClr val="FF0000"/>
                </a:solidFill>
                <a:latin typeface="+mn-lt"/>
              </a:rPr>
              <a:t>”:</a:t>
            </a:r>
            <a:endParaRPr lang="it-IT" sz="2600" dirty="0">
              <a:solidFill>
                <a:srgbClr val="FF0000"/>
              </a:solidFill>
              <a:latin typeface="+mn-lt"/>
            </a:endParaRPr>
          </a:p>
          <a:p>
            <a:pPr marL="87313" algn="ctr">
              <a:spcBef>
                <a:spcPts val="650"/>
              </a:spcBef>
              <a:buClr>
                <a:srgbClr val="0BD0D9"/>
              </a:buClr>
              <a:buSzPct val="95000"/>
              <a:buFont typeface="Wingdings 2" pitchFamily="18" charset="2"/>
              <a:buChar char=""/>
              <a:tabLst>
                <a:tab pos="873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it-IT" sz="2600" dirty="0" smtClean="0">
              <a:latin typeface="+mn-lt"/>
            </a:endParaRPr>
          </a:p>
          <a:p>
            <a:pPr marL="87313">
              <a:spcBef>
                <a:spcPts val="650"/>
              </a:spcBef>
              <a:buClr>
                <a:srgbClr val="0BD0D9"/>
              </a:buClr>
              <a:buSzPct val="95000"/>
              <a:buFont typeface="Wingdings 2" pitchFamily="18" charset="2"/>
              <a:buChar char=""/>
              <a:tabLst>
                <a:tab pos="873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it-IT" sz="2600" dirty="0" smtClean="0">
                <a:latin typeface="+mn-lt"/>
              </a:rPr>
              <a:t> Convinzione </a:t>
            </a:r>
            <a:r>
              <a:rPr lang="it-IT" sz="2600" dirty="0">
                <a:latin typeface="+mn-lt"/>
              </a:rPr>
              <a:t>di essere </a:t>
            </a:r>
            <a:r>
              <a:rPr lang="it-IT" sz="2600" dirty="0" smtClean="0">
                <a:latin typeface="+mn-lt"/>
              </a:rPr>
              <a:t>morti mentre si vede il proprio corpo dall’esterno</a:t>
            </a:r>
            <a:endParaRPr lang="it-IT" sz="2600" dirty="0">
              <a:latin typeface="+mn-lt"/>
            </a:endParaRPr>
          </a:p>
          <a:p>
            <a:pPr marL="87313">
              <a:spcBef>
                <a:spcPts val="650"/>
              </a:spcBef>
              <a:buClr>
                <a:srgbClr val="0BD0D9"/>
              </a:buClr>
              <a:buSzPct val="95000"/>
              <a:buFont typeface="Wingdings 2" pitchFamily="18" charset="2"/>
              <a:buChar char=""/>
              <a:tabLst>
                <a:tab pos="873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it-IT" sz="2600" dirty="0" smtClean="0">
                <a:latin typeface="+mn-lt"/>
              </a:rPr>
              <a:t> </a:t>
            </a:r>
            <a:r>
              <a:rPr lang="it-IT" sz="2600" dirty="0" err="1" smtClean="0">
                <a:latin typeface="+mn-lt"/>
              </a:rPr>
              <a:t>Flashforward</a:t>
            </a:r>
            <a:r>
              <a:rPr lang="it-IT" sz="2600" dirty="0" smtClean="0">
                <a:latin typeface="+mn-lt"/>
              </a:rPr>
              <a:t> (apparenti visioni del futuro)</a:t>
            </a:r>
            <a:endParaRPr lang="it-IT" sz="2600" dirty="0">
              <a:latin typeface="+mn-lt"/>
            </a:endParaRPr>
          </a:p>
          <a:p>
            <a:pPr marL="87313">
              <a:spcBef>
                <a:spcPts val="650"/>
              </a:spcBef>
              <a:buClr>
                <a:srgbClr val="0BD0D9"/>
              </a:buClr>
              <a:buSzPct val="95000"/>
              <a:buFont typeface="Wingdings 2" pitchFamily="18" charset="2"/>
              <a:buChar char=""/>
              <a:tabLst>
                <a:tab pos="873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it-IT" sz="2600" dirty="0" smtClean="0">
                <a:latin typeface="+mn-lt"/>
              </a:rPr>
              <a:t> Sogni vividi (piacevoli o meno) durante la fase di risveglio.</a:t>
            </a:r>
            <a:endParaRPr lang="it-IT" sz="2600" dirty="0">
              <a:latin typeface="+mn-lt"/>
            </a:endParaRPr>
          </a:p>
        </p:txBody>
      </p:sp>
      <p:sp>
        <p:nvSpPr>
          <p:cNvPr id="107523" name="Rectangle 2"/>
          <p:cNvSpPr>
            <a:spLocks noChangeArrowheads="1"/>
          </p:cNvSpPr>
          <p:nvPr/>
        </p:nvSpPr>
        <p:spPr bwMode="auto">
          <a:xfrm>
            <a:off x="457200" y="115888"/>
            <a:ext cx="8229600" cy="1250950"/>
          </a:xfrm>
          <a:prstGeom prst="rect">
            <a:avLst/>
          </a:prstGeom>
          <a:noFill/>
          <a:ln w="9525">
            <a:noFill/>
            <a:round/>
            <a:headEnd/>
            <a:tailEnd/>
          </a:ln>
        </p:spPr>
        <p:txBody>
          <a:bodyPr lIns="90000" tIns="46800" rIns="4572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a:solidFill>
                  <a:srgbClr val="FFC800"/>
                </a:solidFill>
                <a:latin typeface="Aharoni" pitchFamily="2" charset="-79"/>
              </a:rPr>
              <a:t>KETAMINA</a:t>
            </a:r>
          </a:p>
        </p:txBody>
      </p:sp>
      <p:sp>
        <p:nvSpPr>
          <p:cNvPr id="5" name="CasellaDiTesto 4"/>
          <p:cNvSpPr txBox="1"/>
          <p:nvPr/>
        </p:nvSpPr>
        <p:spPr>
          <a:xfrm>
            <a:off x="0" y="5165229"/>
            <a:ext cx="9144000" cy="1692771"/>
          </a:xfrm>
          <a:prstGeom prst="rect">
            <a:avLst/>
          </a:prstGeom>
          <a:noFill/>
        </p:spPr>
        <p:txBody>
          <a:bodyPr wrap="square" rtlCol="0">
            <a:spAutoFit/>
          </a:bodyPr>
          <a:lstStyle/>
          <a:p>
            <a:r>
              <a:rPr lang="it-IT" sz="2800" dirty="0" smtClean="0">
                <a:solidFill>
                  <a:srgbClr val="FF0000"/>
                </a:solidFill>
                <a:latin typeface="+mn-lt"/>
              </a:rPr>
              <a:t>POSSIBILI BAD TRIP:</a:t>
            </a:r>
          </a:p>
          <a:p>
            <a:r>
              <a:rPr lang="it-IT" sz="2800" dirty="0" smtClean="0">
                <a:latin typeface="+mn-lt"/>
              </a:rPr>
              <a:t>Intenso trauma che porta ad una sofferenza fisica e psichica che continua per molto tempo e può portare anche al suicidio</a:t>
            </a:r>
          </a:p>
          <a:p>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23928" y="332656"/>
            <a:ext cx="1440160" cy="769441"/>
          </a:xfrm>
          <a:prstGeom prst="rect">
            <a:avLst/>
          </a:prstGeom>
          <a:noFill/>
        </p:spPr>
        <p:txBody>
          <a:bodyPr wrap="square" rtlCol="0">
            <a:spAutoFit/>
          </a:bodyPr>
          <a:lstStyle/>
          <a:p>
            <a:r>
              <a:rPr lang="it-IT" sz="4400" dirty="0" smtClean="0">
                <a:solidFill>
                  <a:srgbClr val="FFC000"/>
                </a:solidFill>
                <a:latin typeface="Aharoni" pitchFamily="2" charset="-79"/>
                <a:cs typeface="Aharoni" pitchFamily="2" charset="-79"/>
              </a:rPr>
              <a:t>LSD</a:t>
            </a:r>
            <a:endParaRPr lang="it-IT" sz="4400" dirty="0">
              <a:solidFill>
                <a:srgbClr val="FFC000"/>
              </a:solidFill>
              <a:latin typeface="Aharoni" pitchFamily="2" charset="-79"/>
              <a:cs typeface="Aharoni" pitchFamily="2" charset="-79"/>
            </a:endParaRPr>
          </a:p>
        </p:txBody>
      </p:sp>
      <p:pic>
        <p:nvPicPr>
          <p:cNvPr id="193538" name="Picture 2" descr="http://www.blotterart.net/albums/LSD/elephants.sized.jpg">
            <a:hlinkClick r:id="rId3"/>
          </p:cNvPr>
          <p:cNvPicPr>
            <a:picLocks noChangeAspect="1" noChangeArrowheads="1"/>
          </p:cNvPicPr>
          <p:nvPr/>
        </p:nvPicPr>
        <p:blipFill>
          <a:blip r:embed="rId4" cstate="print"/>
          <a:srcRect/>
          <a:stretch>
            <a:fillRect/>
          </a:stretch>
        </p:blipFill>
        <p:spPr bwMode="auto">
          <a:xfrm>
            <a:off x="0" y="4509120"/>
            <a:ext cx="2123728" cy="1944216"/>
          </a:xfrm>
          <a:prstGeom prst="rect">
            <a:avLst/>
          </a:prstGeom>
          <a:ln>
            <a:noFill/>
          </a:ln>
          <a:effectLst>
            <a:softEdge rad="112500"/>
          </a:effectLst>
        </p:spPr>
      </p:pic>
      <p:pic>
        <p:nvPicPr>
          <p:cNvPr id="193540" name="Picture 4" descr="https://encrypted-tbn1.gstatic.com/images?q=tbn:ANd9GcQFpVqow7YrqgsGI21aJOkrPe8yt4CDHpoXf6vbS6kBnBTBpa8N">
            <a:hlinkClick r:id="rId5"/>
          </p:cNvPr>
          <p:cNvPicPr>
            <a:picLocks noChangeAspect="1" noChangeArrowheads="1"/>
          </p:cNvPicPr>
          <p:nvPr/>
        </p:nvPicPr>
        <p:blipFill>
          <a:blip r:embed="rId6" cstate="print"/>
          <a:srcRect/>
          <a:stretch>
            <a:fillRect/>
          </a:stretch>
        </p:blipFill>
        <p:spPr bwMode="auto">
          <a:xfrm>
            <a:off x="6933094" y="4509120"/>
            <a:ext cx="2210906" cy="1944216"/>
          </a:xfrm>
          <a:prstGeom prst="rect">
            <a:avLst/>
          </a:prstGeom>
          <a:ln>
            <a:noFill/>
          </a:ln>
          <a:effectLst>
            <a:softEdge rad="112500"/>
          </a:effectLst>
        </p:spPr>
      </p:pic>
      <p:sp>
        <p:nvSpPr>
          <p:cNvPr id="6" name="Rettangolo 5"/>
          <p:cNvSpPr/>
          <p:nvPr/>
        </p:nvSpPr>
        <p:spPr>
          <a:xfrm>
            <a:off x="2051720" y="4149080"/>
            <a:ext cx="4968552" cy="2554545"/>
          </a:xfrm>
          <a:prstGeom prst="rect">
            <a:avLst/>
          </a:prstGeom>
        </p:spPr>
        <p:txBody>
          <a:bodyPr wrap="square">
            <a:spAutoFit/>
          </a:bodyPr>
          <a:lstStyle/>
          <a:p>
            <a:pPr marL="96838">
              <a:buSzPct val="95000"/>
              <a:tabLst>
                <a:tab pos="96838" algn="l"/>
                <a:tab pos="544513" algn="l"/>
                <a:tab pos="993775" algn="l"/>
                <a:tab pos="1443038" algn="l"/>
                <a:tab pos="1892300" algn="l"/>
                <a:tab pos="2341563" algn="l"/>
                <a:tab pos="2790825" algn="l"/>
                <a:tab pos="3240088" algn="l"/>
                <a:tab pos="3689350" algn="l"/>
                <a:tab pos="4138613" algn="l"/>
                <a:tab pos="4587875" algn="l"/>
                <a:tab pos="5037138" algn="l"/>
                <a:tab pos="5486400" algn="l"/>
                <a:tab pos="5935663" algn="l"/>
                <a:tab pos="6384925" algn="l"/>
                <a:tab pos="6834188" algn="l"/>
                <a:tab pos="7283450" algn="l"/>
                <a:tab pos="7732713" algn="l"/>
                <a:tab pos="8181975" algn="l"/>
                <a:tab pos="8631238" algn="l"/>
                <a:tab pos="9080500" algn="l"/>
              </a:tabLst>
            </a:pPr>
            <a:r>
              <a:rPr lang="it-IT" dirty="0" smtClean="0">
                <a:latin typeface="+mn-lt"/>
              </a:rPr>
              <a:t>L’LSD (dietilammide dell’acido lisergico), deriva da un fungo (</a:t>
            </a:r>
            <a:r>
              <a:rPr lang="it-IT" dirty="0" err="1" smtClean="0">
                <a:latin typeface="+mn-lt"/>
              </a:rPr>
              <a:t>ergot</a:t>
            </a:r>
            <a:r>
              <a:rPr lang="it-IT" dirty="0" smtClean="0">
                <a:latin typeface="+mn-lt"/>
              </a:rPr>
              <a:t>) parassita della segale. E’ conosciuto comunemente come </a:t>
            </a:r>
            <a:r>
              <a:rPr lang="it-IT" b="1" dirty="0" smtClean="0">
                <a:solidFill>
                  <a:srgbClr val="FF0000"/>
                </a:solidFill>
                <a:latin typeface="+mn-lt"/>
              </a:rPr>
              <a:t>acido</a:t>
            </a:r>
            <a:r>
              <a:rPr lang="it-IT" dirty="0" smtClean="0">
                <a:latin typeface="+mn-lt"/>
              </a:rPr>
              <a:t>  ed è l’allucinogeno più diffuso nel mondo.</a:t>
            </a:r>
          </a:p>
          <a:p>
            <a:pPr marL="96838">
              <a:buSzPct val="95000"/>
              <a:tabLst>
                <a:tab pos="96838" algn="l"/>
                <a:tab pos="544513" algn="l"/>
                <a:tab pos="993775" algn="l"/>
                <a:tab pos="1443038" algn="l"/>
                <a:tab pos="1892300" algn="l"/>
                <a:tab pos="2341563" algn="l"/>
                <a:tab pos="2790825" algn="l"/>
                <a:tab pos="3240088" algn="l"/>
                <a:tab pos="3689350" algn="l"/>
                <a:tab pos="4138613" algn="l"/>
                <a:tab pos="4587875" algn="l"/>
                <a:tab pos="5037138" algn="l"/>
                <a:tab pos="5486400" algn="l"/>
                <a:tab pos="5935663" algn="l"/>
                <a:tab pos="6384925" algn="l"/>
                <a:tab pos="6834188" algn="l"/>
                <a:tab pos="7283450" algn="l"/>
                <a:tab pos="7732713" algn="l"/>
                <a:tab pos="8181975" algn="l"/>
                <a:tab pos="8631238" algn="l"/>
                <a:tab pos="9080500" algn="l"/>
              </a:tabLst>
            </a:pPr>
            <a:r>
              <a:rPr lang="it-IT" dirty="0" smtClean="0">
                <a:latin typeface="+mn-lt"/>
              </a:rPr>
              <a:t>Le formulazioni più frequenti sono strisce di carta o compressine dette “CARTONI”</a:t>
            </a:r>
          </a:p>
          <a:p>
            <a:pPr marL="96838">
              <a:buSzPct val="95000"/>
              <a:tabLst>
                <a:tab pos="96838" algn="l"/>
                <a:tab pos="544513" algn="l"/>
                <a:tab pos="993775" algn="l"/>
                <a:tab pos="1443038" algn="l"/>
                <a:tab pos="1892300" algn="l"/>
                <a:tab pos="2341563" algn="l"/>
                <a:tab pos="2790825" algn="l"/>
                <a:tab pos="3240088" algn="l"/>
                <a:tab pos="3689350" algn="l"/>
                <a:tab pos="4138613" algn="l"/>
                <a:tab pos="4587875" algn="l"/>
                <a:tab pos="5037138" algn="l"/>
                <a:tab pos="5486400" algn="l"/>
                <a:tab pos="5935663" algn="l"/>
                <a:tab pos="6384925" algn="l"/>
                <a:tab pos="6834188" algn="l"/>
                <a:tab pos="7283450" algn="l"/>
                <a:tab pos="7732713" algn="l"/>
                <a:tab pos="8181975" algn="l"/>
                <a:tab pos="8631238" algn="l"/>
                <a:tab pos="9080500" algn="l"/>
              </a:tabLst>
            </a:pPr>
            <a:r>
              <a:rPr lang="it-IT" b="1" dirty="0" smtClean="0">
                <a:solidFill>
                  <a:srgbClr val="FFC000"/>
                </a:solidFill>
                <a:latin typeface="+mn-lt"/>
              </a:rPr>
              <a:t>dove non si sa mai bene cosa ci sia dentro.</a:t>
            </a:r>
            <a:endParaRPr lang="it-IT" b="1" dirty="0">
              <a:solidFill>
                <a:srgbClr val="FFC000"/>
              </a:solidFill>
              <a:latin typeface="+mn-lt"/>
            </a:endParaRPr>
          </a:p>
        </p:txBody>
      </p:sp>
      <p:pic>
        <p:nvPicPr>
          <p:cNvPr id="193542" name="Picture 6" descr="http://bulletin.ipm.illinois.edu/photos/barley_ergot.jpg">
            <a:hlinkClick r:id="rId7"/>
          </p:cNvPr>
          <p:cNvPicPr>
            <a:picLocks noChangeAspect="1" noChangeArrowheads="1"/>
          </p:cNvPicPr>
          <p:nvPr/>
        </p:nvPicPr>
        <p:blipFill>
          <a:blip r:embed="rId8" cstate="print"/>
          <a:srcRect/>
          <a:stretch>
            <a:fillRect/>
          </a:stretch>
        </p:blipFill>
        <p:spPr bwMode="auto">
          <a:xfrm>
            <a:off x="0" y="1484784"/>
            <a:ext cx="9144000" cy="257862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95936" y="332656"/>
            <a:ext cx="1296144" cy="769441"/>
          </a:xfrm>
          <a:prstGeom prst="rect">
            <a:avLst/>
          </a:prstGeom>
          <a:noFill/>
        </p:spPr>
        <p:txBody>
          <a:bodyPr wrap="square" rtlCol="0">
            <a:spAutoFit/>
          </a:bodyPr>
          <a:lstStyle/>
          <a:p>
            <a:r>
              <a:rPr lang="it-IT" sz="4400" b="1" dirty="0" smtClean="0">
                <a:solidFill>
                  <a:srgbClr val="FFC000"/>
                </a:solidFill>
                <a:latin typeface="Aharoni" pitchFamily="2" charset="-79"/>
                <a:cs typeface="Aharoni" pitchFamily="2" charset="-79"/>
              </a:rPr>
              <a:t>LSD</a:t>
            </a:r>
            <a:endParaRPr lang="it-IT" sz="4400" b="1" dirty="0">
              <a:solidFill>
                <a:srgbClr val="FFC000"/>
              </a:solidFill>
              <a:latin typeface="Aharoni" pitchFamily="2" charset="-79"/>
              <a:cs typeface="Aharoni" pitchFamily="2" charset="-79"/>
            </a:endParaRPr>
          </a:p>
        </p:txBody>
      </p:sp>
      <p:sp>
        <p:nvSpPr>
          <p:cNvPr id="3" name="Rettangolo 2"/>
          <p:cNvSpPr/>
          <p:nvPr/>
        </p:nvSpPr>
        <p:spPr>
          <a:xfrm>
            <a:off x="0" y="1484784"/>
            <a:ext cx="9144000" cy="523220"/>
          </a:xfrm>
          <a:prstGeom prst="rect">
            <a:avLst/>
          </a:prstGeom>
        </p:spPr>
        <p:txBody>
          <a:bodyPr wrap="square">
            <a:spAutoFit/>
          </a:bodyPr>
          <a:lstStyle/>
          <a:p>
            <a:pPr algn="ctr"/>
            <a:r>
              <a:rPr lang="it-IT" sz="2800" b="1" dirty="0" smtClean="0">
                <a:solidFill>
                  <a:srgbClr val="FFC000"/>
                </a:solidFill>
                <a:latin typeface="+mn-lt"/>
              </a:rPr>
              <a:t>I </a:t>
            </a:r>
            <a:r>
              <a:rPr lang="it-IT" sz="2800" b="1" i="1" dirty="0" smtClean="0">
                <a:solidFill>
                  <a:srgbClr val="FF0000"/>
                </a:solidFill>
                <a:latin typeface="+mn-lt"/>
              </a:rPr>
              <a:t>bad trip</a:t>
            </a:r>
            <a:r>
              <a:rPr lang="it-IT" sz="2800" b="1" dirty="0" smtClean="0">
                <a:solidFill>
                  <a:srgbClr val="FF0000"/>
                </a:solidFill>
                <a:latin typeface="+mn-lt"/>
              </a:rPr>
              <a:t> </a:t>
            </a:r>
            <a:r>
              <a:rPr lang="it-IT" sz="2800" b="1" dirty="0" smtClean="0">
                <a:solidFill>
                  <a:srgbClr val="FFC000"/>
                </a:solidFill>
                <a:latin typeface="+mn-lt"/>
              </a:rPr>
              <a:t>e i </a:t>
            </a:r>
            <a:r>
              <a:rPr lang="it-IT" sz="2800" b="1" i="1" dirty="0" smtClean="0">
                <a:solidFill>
                  <a:srgbClr val="FF0000"/>
                </a:solidFill>
                <a:latin typeface="+mn-lt"/>
              </a:rPr>
              <a:t>flashback</a:t>
            </a:r>
            <a:r>
              <a:rPr lang="it-IT" sz="2800" b="1" dirty="0" smtClean="0">
                <a:solidFill>
                  <a:srgbClr val="FFC000"/>
                </a:solidFill>
                <a:latin typeface="+mn-lt"/>
              </a:rPr>
              <a:t> sono alcuni dei rischi dell'LSD</a:t>
            </a:r>
            <a:endParaRPr lang="it-IT" sz="2800" b="1" dirty="0">
              <a:solidFill>
                <a:srgbClr val="FFC000"/>
              </a:solidFill>
              <a:latin typeface="+mn-lt"/>
            </a:endParaRPr>
          </a:p>
        </p:txBody>
      </p:sp>
      <p:sp>
        <p:nvSpPr>
          <p:cNvPr id="4" name="Rettangolo 3"/>
          <p:cNvSpPr/>
          <p:nvPr/>
        </p:nvSpPr>
        <p:spPr>
          <a:xfrm>
            <a:off x="0" y="6027003"/>
            <a:ext cx="9144000" cy="830997"/>
          </a:xfrm>
          <a:prstGeom prst="rect">
            <a:avLst/>
          </a:prstGeom>
        </p:spPr>
        <p:txBody>
          <a:bodyPr wrap="square">
            <a:spAutoFit/>
          </a:bodyPr>
          <a:lstStyle/>
          <a:p>
            <a:pPr algn="ctr"/>
            <a:r>
              <a:rPr lang="it-IT" sz="2400" b="1" dirty="0" smtClean="0">
                <a:solidFill>
                  <a:srgbClr val="FFC000"/>
                </a:solidFill>
                <a:latin typeface="+mn-lt"/>
              </a:rPr>
              <a:t>In alcuni utilizzatori di LSD possono essere smascherati disturbi mentali latenti, come ad esempio </a:t>
            </a:r>
            <a:r>
              <a:rPr lang="it-IT" sz="2400" b="1" dirty="0" smtClean="0">
                <a:solidFill>
                  <a:srgbClr val="FF0000"/>
                </a:solidFill>
                <a:latin typeface="+mn-lt"/>
              </a:rPr>
              <a:t>schizofrenia</a:t>
            </a:r>
            <a:r>
              <a:rPr lang="it-IT" sz="2400" b="1" dirty="0" smtClean="0">
                <a:solidFill>
                  <a:srgbClr val="FFC000"/>
                </a:solidFill>
                <a:latin typeface="+mn-lt"/>
              </a:rPr>
              <a:t> o </a:t>
            </a:r>
            <a:r>
              <a:rPr lang="it-IT" sz="2400" b="1" dirty="0" smtClean="0">
                <a:solidFill>
                  <a:srgbClr val="FF0000"/>
                </a:solidFill>
                <a:latin typeface="+mn-lt"/>
              </a:rPr>
              <a:t>depressione</a:t>
            </a:r>
            <a:r>
              <a:rPr lang="it-IT" sz="2400" b="1" dirty="0" smtClean="0">
                <a:solidFill>
                  <a:srgbClr val="FFC000"/>
                </a:solidFill>
                <a:latin typeface="+mn-lt"/>
              </a:rPr>
              <a:t>.</a:t>
            </a:r>
            <a:endParaRPr lang="it-IT" sz="2400" b="1" dirty="0">
              <a:solidFill>
                <a:srgbClr val="FFC000"/>
              </a:solidFill>
              <a:latin typeface="+mn-lt"/>
            </a:endParaRPr>
          </a:p>
        </p:txBody>
      </p:sp>
      <p:sp>
        <p:nvSpPr>
          <p:cNvPr id="5" name="Rettangolo 4"/>
          <p:cNvSpPr/>
          <p:nvPr/>
        </p:nvSpPr>
        <p:spPr>
          <a:xfrm>
            <a:off x="0" y="2060848"/>
            <a:ext cx="9144000" cy="3477875"/>
          </a:xfrm>
          <a:prstGeom prst="rect">
            <a:avLst/>
          </a:prstGeom>
        </p:spPr>
        <p:txBody>
          <a:bodyPr wrap="square">
            <a:spAutoFit/>
          </a:bodyPr>
          <a:lstStyle/>
          <a:p>
            <a:r>
              <a:rPr lang="it-IT" dirty="0" smtClean="0">
                <a:latin typeface="+mn-lt"/>
              </a:rPr>
              <a:t>Il </a:t>
            </a:r>
            <a:r>
              <a:rPr lang="it-IT" b="1" dirty="0" smtClean="0">
                <a:solidFill>
                  <a:srgbClr val="FF0000"/>
                </a:solidFill>
                <a:latin typeface="+mn-lt"/>
              </a:rPr>
              <a:t>bad trip </a:t>
            </a:r>
            <a:r>
              <a:rPr lang="it-IT" dirty="0" smtClean="0">
                <a:latin typeface="+mn-lt"/>
              </a:rPr>
              <a:t> nelle condizioni di enorme amplificazione sensoriale dell'LSD, è percepito con tale forza che non si è più nelle condizioni di sopportare l'esperienza che si sta vivendo.</a:t>
            </a:r>
          </a:p>
          <a:p>
            <a:endParaRPr lang="it-IT" dirty="0" smtClean="0">
              <a:latin typeface="+mn-lt"/>
            </a:endParaRPr>
          </a:p>
          <a:p>
            <a:r>
              <a:rPr lang="it-IT" dirty="0" smtClean="0">
                <a:latin typeface="+mn-lt"/>
              </a:rPr>
              <a:t>Alcune persone, anche molto tempo dopo l'assunzione della droga, sperimentano i cosiddetti </a:t>
            </a:r>
            <a:r>
              <a:rPr lang="it-IT" b="1" i="1" dirty="0" smtClean="0">
                <a:solidFill>
                  <a:srgbClr val="FF0000"/>
                </a:solidFill>
                <a:latin typeface="+mn-lt"/>
              </a:rPr>
              <a:t>flashback</a:t>
            </a:r>
            <a:r>
              <a:rPr lang="it-IT" dirty="0" smtClean="0">
                <a:latin typeface="+mn-lt"/>
              </a:rPr>
              <a:t> : il riprovare improvvisamente la stessa sensazione dell'intossicazione, incluse le allucinazioni, pur senza aver assunto la droga da tempo (talvolta anni). Non è ancora chiaro cosa provochi questi flashback: si presume che siano analoghi a quelli che causa una qualunque esperienza emotivamente intensa; pare tuttavia che situazioni di stress fisico e psicologico aumentino le probabilità di manifestazione. </a:t>
            </a:r>
            <a:endParaRPr lang="it-IT" dirty="0">
              <a:latin typeface="+mn-l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1"/>
          <p:cNvSpPr txBox="1">
            <a:spLocks noChangeArrowheads="1"/>
          </p:cNvSpPr>
          <p:nvPr/>
        </p:nvSpPr>
        <p:spPr bwMode="auto">
          <a:xfrm>
            <a:off x="0" y="6395938"/>
            <a:ext cx="8715375" cy="924124"/>
          </a:xfrm>
          <a:prstGeom prst="rect">
            <a:avLst/>
          </a:prstGeom>
          <a:noFill/>
          <a:ln w="9525">
            <a:noFill/>
            <a:round/>
            <a:headEnd/>
            <a:tailEnd/>
          </a:ln>
        </p:spPr>
        <p:txBody>
          <a:bodyPr/>
          <a:lstStyle/>
          <a:p>
            <a:pPr marL="273050" indent="-257175" algn="ctr">
              <a:lnSpc>
                <a:spcPct val="80000"/>
              </a:lnSpc>
              <a:spcBef>
                <a:spcPts val="600"/>
              </a:spcBef>
              <a:buSzPct val="9500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it-IT" sz="2400" dirty="0" smtClean="0">
                <a:latin typeface="+mn-lt"/>
              </a:rPr>
              <a:t>        Le </a:t>
            </a:r>
            <a:r>
              <a:rPr lang="it-IT" sz="2400" dirty="0">
                <a:latin typeface="+mn-lt"/>
              </a:rPr>
              <a:t>allucinazioni sono simili a un episodio schizofrenico acuto.</a:t>
            </a:r>
          </a:p>
          <a:p>
            <a:pPr marL="273050" indent="-257175">
              <a:lnSpc>
                <a:spcPct val="90000"/>
              </a:lnSpc>
              <a:spcBef>
                <a:spcPts val="550"/>
              </a:spcBef>
              <a:buSzPct val="9500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endParaRPr lang="it-IT" sz="2200" dirty="0">
              <a:latin typeface="+mn-lt"/>
            </a:endParaRPr>
          </a:p>
        </p:txBody>
      </p:sp>
      <p:sp>
        <p:nvSpPr>
          <p:cNvPr id="113671" name="Rectangle 8"/>
          <p:cNvSpPr>
            <a:spLocks noChangeArrowheads="1"/>
          </p:cNvSpPr>
          <p:nvPr/>
        </p:nvSpPr>
        <p:spPr bwMode="auto">
          <a:xfrm>
            <a:off x="457200" y="115888"/>
            <a:ext cx="8229600" cy="1250950"/>
          </a:xfrm>
          <a:prstGeom prst="rect">
            <a:avLst/>
          </a:prstGeom>
          <a:noFill/>
          <a:ln w="9525">
            <a:noFill/>
            <a:round/>
            <a:headEnd/>
            <a:tailEnd/>
          </a:ln>
        </p:spPr>
        <p:txBody>
          <a:bodyPr lIns="90000" tIns="46800" rIns="4572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a:solidFill>
                  <a:srgbClr val="FFC800"/>
                </a:solidFill>
                <a:latin typeface="Aharoni" pitchFamily="2" charset="-79"/>
              </a:rPr>
              <a:t>ALLUCINOGENI</a:t>
            </a:r>
          </a:p>
        </p:txBody>
      </p:sp>
      <p:sp>
        <p:nvSpPr>
          <p:cNvPr id="10" name="Rettangolo 9"/>
          <p:cNvSpPr/>
          <p:nvPr/>
        </p:nvSpPr>
        <p:spPr>
          <a:xfrm>
            <a:off x="0" y="1700808"/>
            <a:ext cx="9144000" cy="825867"/>
          </a:xfrm>
          <a:prstGeom prst="rect">
            <a:avLst/>
          </a:prstGeom>
        </p:spPr>
        <p:txBody>
          <a:bodyPr wrap="square">
            <a:spAutoFit/>
          </a:bodyPr>
          <a:lstStyle/>
          <a:p>
            <a:pPr marL="273050" indent="-257175">
              <a:lnSpc>
                <a:spcPct val="90000"/>
              </a:lnSpc>
              <a:spcBef>
                <a:spcPts val="1375"/>
              </a:spcBef>
              <a:buSzPct val="9500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it-IT" dirty="0" smtClean="0"/>
              <a:t>    </a:t>
            </a:r>
            <a:r>
              <a:rPr lang="it-IT" dirty="0" smtClean="0">
                <a:solidFill>
                  <a:srgbClr val="FFC000"/>
                </a:solidFill>
              </a:rPr>
              <a:t>La schizofrenia ha delle manifestazioni simili agli effetti degli allucinogeni.</a:t>
            </a:r>
          </a:p>
          <a:p>
            <a:pPr marL="273050" indent="-257175">
              <a:lnSpc>
                <a:spcPct val="90000"/>
              </a:lnSpc>
              <a:spcBef>
                <a:spcPts val="1375"/>
              </a:spcBef>
              <a:buSzPct val="9500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it-IT" dirty="0" smtClean="0"/>
              <a:t>    </a:t>
            </a:r>
            <a:endParaRPr lang="it-IT" dirty="0"/>
          </a:p>
        </p:txBody>
      </p:sp>
      <p:pic>
        <p:nvPicPr>
          <p:cNvPr id="35842" name="Picture 2" descr="http://cdn.blogosfere.it/arteesalute/images/Wain%20cats.jpg"/>
          <p:cNvPicPr>
            <a:picLocks noChangeAspect="1" noChangeArrowheads="1"/>
          </p:cNvPicPr>
          <p:nvPr/>
        </p:nvPicPr>
        <p:blipFill>
          <a:blip r:embed="rId3" cstate="print"/>
          <a:srcRect/>
          <a:stretch>
            <a:fillRect/>
          </a:stretch>
        </p:blipFill>
        <p:spPr bwMode="auto">
          <a:xfrm>
            <a:off x="467544" y="2132856"/>
            <a:ext cx="8064896" cy="4104456"/>
          </a:xfrm>
          <a:prstGeom prst="rect">
            <a:avLst/>
          </a:prstGeom>
          <a:noFill/>
        </p:spPr>
      </p:pic>
      <p:sp>
        <p:nvSpPr>
          <p:cNvPr id="12" name="Rettangolo 11"/>
          <p:cNvSpPr/>
          <p:nvPr/>
        </p:nvSpPr>
        <p:spPr>
          <a:xfrm>
            <a:off x="8100392" y="5517232"/>
            <a:ext cx="432048" cy="720080"/>
          </a:xfrm>
          <a:prstGeom prst="rect">
            <a:avLst/>
          </a:prstGeom>
          <a:solidFill>
            <a:schemeClr val="bg1">
              <a:lumMod val="50000"/>
              <a:lumOff val="50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971600" y="3501008"/>
            <a:ext cx="7200800" cy="1323439"/>
          </a:xfrm>
          <a:prstGeom prst="rect">
            <a:avLst/>
          </a:prstGeom>
          <a:noFill/>
        </p:spPr>
        <p:txBody>
          <a:bodyPr wrap="square" rtlCol="0">
            <a:spAutoFit/>
          </a:bodyPr>
          <a:lstStyle/>
          <a:p>
            <a:r>
              <a:rPr lang="it-IT" b="1" dirty="0" smtClean="0">
                <a:solidFill>
                  <a:schemeClr val="bg1"/>
                </a:solidFill>
                <a:latin typeface="+mn-lt"/>
              </a:rPr>
              <a:t>Un esempio di come cambia la realtà durante un’esperienza allucinatoria ci è data dai quadri rappresentanti un gatto dipinti da un pittore inglese (Louis </a:t>
            </a:r>
            <a:r>
              <a:rPr lang="it-IT" b="1" dirty="0" err="1" smtClean="0">
                <a:solidFill>
                  <a:schemeClr val="bg1"/>
                </a:solidFill>
                <a:latin typeface="+mn-lt"/>
              </a:rPr>
              <a:t>Wain</a:t>
            </a:r>
            <a:r>
              <a:rPr lang="it-IT" b="1" dirty="0" smtClean="0">
                <a:solidFill>
                  <a:schemeClr val="bg1"/>
                </a:solidFill>
                <a:latin typeface="+mn-lt"/>
              </a:rPr>
              <a:t>) durante la progressione della sua schizofrenia.</a:t>
            </a:r>
            <a:endParaRPr lang="it-IT" b="1" dirty="0">
              <a:solidFill>
                <a:schemeClr val="bg1"/>
              </a:solidFill>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55" presetClass="entr" presetSubtype="0" fill="hold" grpId="0" nodeType="withEffect">
                                  <p:stCondLst>
                                    <p:cond delay="0"/>
                                  </p:stCondLst>
                                  <p:childTnLst>
                                    <p:set>
                                      <p:cBhvr>
                                        <p:cTn id="10" dur="1" fill="hold">
                                          <p:stCondLst>
                                            <p:cond delay="0"/>
                                          </p:stCondLst>
                                        </p:cTn>
                                        <p:tgtEl>
                                          <p:spTgt spid="113666"/>
                                        </p:tgtEl>
                                        <p:attrNameLst>
                                          <p:attrName>style.visibility</p:attrName>
                                        </p:attrNameLst>
                                      </p:cBhvr>
                                      <p:to>
                                        <p:strVal val="visible"/>
                                      </p:to>
                                    </p:set>
                                    <p:anim calcmode="lin" valueType="num">
                                      <p:cBhvr>
                                        <p:cTn id="11" dur="1000" fill="hold"/>
                                        <p:tgtEl>
                                          <p:spTgt spid="113666"/>
                                        </p:tgtEl>
                                        <p:attrNameLst>
                                          <p:attrName>ppt_w</p:attrName>
                                        </p:attrNameLst>
                                      </p:cBhvr>
                                      <p:tavLst>
                                        <p:tav tm="0">
                                          <p:val>
                                            <p:strVal val="#ppt_w*0.70"/>
                                          </p:val>
                                        </p:tav>
                                        <p:tav tm="100000">
                                          <p:val>
                                            <p:strVal val="#ppt_w"/>
                                          </p:val>
                                        </p:tav>
                                      </p:tavLst>
                                    </p:anim>
                                    <p:anim calcmode="lin" valueType="num">
                                      <p:cBhvr>
                                        <p:cTn id="12" dur="1000" fill="hold"/>
                                        <p:tgtEl>
                                          <p:spTgt spid="113666"/>
                                        </p:tgtEl>
                                        <p:attrNameLst>
                                          <p:attrName>ppt_h</p:attrName>
                                        </p:attrNameLst>
                                      </p:cBhvr>
                                      <p:tavLst>
                                        <p:tav tm="0">
                                          <p:val>
                                            <p:strVal val="#ppt_h"/>
                                          </p:val>
                                        </p:tav>
                                        <p:tav tm="100000">
                                          <p:val>
                                            <p:strVal val="#ppt_h"/>
                                          </p:val>
                                        </p:tav>
                                      </p:tavLst>
                                    </p:anim>
                                    <p:animEffect transition="in" filter="fade">
                                      <p:cBhvr>
                                        <p:cTn id="13" dur="1000"/>
                                        <p:tgtEl>
                                          <p:spTgt spid="11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12" grpId="0" animBg="1"/>
      <p:bldP spid="1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1907704" y="332656"/>
            <a:ext cx="5249863" cy="776287"/>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dirty="0">
                <a:solidFill>
                  <a:srgbClr val="FFC800"/>
                </a:solidFill>
                <a:latin typeface="Aharoni" pitchFamily="2" charset="-79"/>
              </a:rPr>
              <a:t>ENERGY </a:t>
            </a:r>
            <a:r>
              <a:rPr lang="it-IT" sz="4500" b="1" dirty="0" smtClean="0">
                <a:solidFill>
                  <a:srgbClr val="FFC800"/>
                </a:solidFill>
                <a:latin typeface="Aharoni" pitchFamily="2" charset="-79"/>
              </a:rPr>
              <a:t>DRINKS</a:t>
            </a:r>
            <a:endParaRPr lang="it-IT" sz="4500" b="1" dirty="0">
              <a:solidFill>
                <a:srgbClr val="FFC800"/>
              </a:solidFill>
              <a:latin typeface="Aharoni" pitchFamily="2" charset="-79"/>
            </a:endParaRPr>
          </a:p>
        </p:txBody>
      </p:sp>
      <p:sp>
        <p:nvSpPr>
          <p:cNvPr id="92163" name="Text Box 2"/>
          <p:cNvSpPr txBox="1">
            <a:spLocks noChangeArrowheads="1"/>
          </p:cNvSpPr>
          <p:nvPr/>
        </p:nvSpPr>
        <p:spPr bwMode="auto">
          <a:xfrm>
            <a:off x="1547664" y="5157192"/>
            <a:ext cx="6516216" cy="1512168"/>
          </a:xfrm>
          <a:prstGeom prst="rect">
            <a:avLst/>
          </a:prstGeom>
          <a:noFill/>
          <a:ln w="9525">
            <a:noFill/>
            <a:round/>
            <a:headEnd/>
            <a:tailEnd/>
          </a:ln>
        </p:spPr>
        <p:txBody>
          <a:bodyPr wrap="none" lIns="90000" tIns="45000" rIns="90000" bIns="45000"/>
          <a:lstStyle/>
          <a:p>
            <a:pPr>
              <a:buClr>
                <a:srgbClr val="FFFFFF"/>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dirty="0">
                <a:solidFill>
                  <a:srgbClr val="004586"/>
                </a:solidFill>
                <a:latin typeface="Constantia" pitchFamily="18" charset="0"/>
              </a:rPr>
              <a:t> </a:t>
            </a:r>
            <a:r>
              <a:rPr lang="it-IT" sz="2400" b="1" dirty="0" smtClean="0">
                <a:solidFill>
                  <a:srgbClr val="FFC000"/>
                </a:solidFill>
                <a:latin typeface="+mn-lt"/>
              </a:rPr>
              <a:t>XANTINE</a:t>
            </a:r>
            <a:r>
              <a:rPr lang="it-IT" sz="2400" dirty="0" smtClean="0">
                <a:latin typeface="+mn-lt"/>
              </a:rPr>
              <a:t>(Caffeina</a:t>
            </a:r>
            <a:r>
              <a:rPr lang="it-IT" sz="2400" dirty="0">
                <a:latin typeface="+mn-lt"/>
              </a:rPr>
              <a:t>, Teofillina del </a:t>
            </a:r>
            <a:r>
              <a:rPr lang="it-IT" sz="2400" dirty="0" err="1">
                <a:latin typeface="+mn-lt"/>
              </a:rPr>
              <a:t>Te'</a:t>
            </a:r>
            <a:r>
              <a:rPr lang="it-IT" sz="2400" dirty="0">
                <a:latin typeface="+mn-lt"/>
              </a:rPr>
              <a:t>,Teobromina </a:t>
            </a:r>
          </a:p>
          <a:p>
            <a:pP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dirty="0" smtClean="0">
                <a:latin typeface="+mn-lt"/>
              </a:rPr>
              <a:t>                         del </a:t>
            </a:r>
            <a:r>
              <a:rPr lang="it-IT" sz="2400" dirty="0">
                <a:latin typeface="+mn-lt"/>
              </a:rPr>
              <a:t>cioccolato)</a:t>
            </a:r>
          </a:p>
          <a:p>
            <a:pPr>
              <a:buClr>
                <a:srgbClr val="FFFFFF"/>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a:solidFill>
                  <a:srgbClr val="FFC000"/>
                </a:solidFill>
                <a:latin typeface="+mn-lt"/>
              </a:rPr>
              <a:t>ERBE OFFICINALI</a:t>
            </a:r>
            <a:r>
              <a:rPr lang="it-IT" sz="2400" dirty="0">
                <a:solidFill>
                  <a:srgbClr val="FFC000"/>
                </a:solidFill>
                <a:latin typeface="+mn-lt"/>
              </a:rPr>
              <a:t> </a:t>
            </a:r>
            <a:r>
              <a:rPr lang="it-IT" sz="2400" dirty="0" smtClean="0">
                <a:solidFill>
                  <a:srgbClr val="FFC000"/>
                </a:solidFill>
                <a:latin typeface="+mn-lt"/>
              </a:rPr>
              <a:t>: </a:t>
            </a:r>
            <a:r>
              <a:rPr lang="en-US" dirty="0" smtClean="0"/>
              <a:t>ginseng, </a:t>
            </a:r>
            <a:r>
              <a:rPr lang="en-US" dirty="0" err="1" smtClean="0"/>
              <a:t>tè</a:t>
            </a:r>
            <a:r>
              <a:rPr lang="en-US" dirty="0" smtClean="0"/>
              <a:t> </a:t>
            </a:r>
            <a:r>
              <a:rPr lang="en-US" dirty="0" err="1" smtClean="0"/>
              <a:t>verde</a:t>
            </a:r>
            <a:r>
              <a:rPr lang="en-US" dirty="0" smtClean="0"/>
              <a:t>…</a:t>
            </a:r>
            <a:endParaRPr lang="it-IT" dirty="0">
              <a:solidFill>
                <a:srgbClr val="FFC000"/>
              </a:solidFill>
              <a:latin typeface="+mn-lt"/>
            </a:endParaRPr>
          </a:p>
          <a:p>
            <a:pPr>
              <a:buClr>
                <a:srgbClr val="FFFFFF"/>
              </a:buCl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smtClean="0">
                <a:solidFill>
                  <a:srgbClr val="FFC000"/>
                </a:solidFill>
                <a:latin typeface="+mn-lt"/>
              </a:rPr>
              <a:t>SOSTANZE</a:t>
            </a:r>
            <a:r>
              <a:rPr lang="en-US" sz="2400" dirty="0" smtClean="0">
                <a:solidFill>
                  <a:srgbClr val="FFC000"/>
                </a:solidFill>
                <a:latin typeface="+mn-lt"/>
              </a:rPr>
              <a:t> </a:t>
            </a:r>
            <a:r>
              <a:rPr lang="en-US" sz="2400" b="1" dirty="0">
                <a:solidFill>
                  <a:srgbClr val="FFC000"/>
                </a:solidFill>
                <a:latin typeface="+mn-lt"/>
              </a:rPr>
              <a:t>VARIE</a:t>
            </a:r>
            <a:r>
              <a:rPr lang="en-US" sz="2400" dirty="0">
                <a:solidFill>
                  <a:srgbClr val="FFC000"/>
                </a:solidFill>
                <a:latin typeface="+mn-lt"/>
              </a:rPr>
              <a:t>  </a:t>
            </a:r>
            <a:r>
              <a:rPr lang="en-US" sz="2400" dirty="0">
                <a:latin typeface="+mn-lt"/>
              </a:rPr>
              <a:t>come </a:t>
            </a:r>
            <a:r>
              <a:rPr lang="en-US" sz="2400" dirty="0" err="1">
                <a:latin typeface="+mn-lt"/>
              </a:rPr>
              <a:t>guaranina</a:t>
            </a:r>
            <a:r>
              <a:rPr lang="en-US" sz="2400" dirty="0">
                <a:latin typeface="+mn-lt"/>
              </a:rPr>
              <a:t>, </a:t>
            </a:r>
            <a:r>
              <a:rPr lang="en-US" sz="2400" dirty="0" err="1" smtClean="0">
                <a:latin typeface="+mn-lt"/>
              </a:rPr>
              <a:t>taurina</a:t>
            </a:r>
            <a:r>
              <a:rPr lang="en-US" sz="2400" dirty="0" smtClean="0">
                <a:latin typeface="+mn-lt"/>
              </a:rPr>
              <a:t>…</a:t>
            </a:r>
            <a:endParaRPr lang="en-US" sz="2400" dirty="0">
              <a:latin typeface="+mn-lt"/>
            </a:endParaRPr>
          </a:p>
        </p:txBody>
      </p:sp>
      <p:sp>
        <p:nvSpPr>
          <p:cNvPr id="92164" name="Text Box 4"/>
          <p:cNvSpPr txBox="1">
            <a:spLocks noChangeArrowheads="1"/>
          </p:cNvSpPr>
          <p:nvPr/>
        </p:nvSpPr>
        <p:spPr bwMode="auto">
          <a:xfrm>
            <a:off x="827584" y="1556792"/>
            <a:ext cx="7669213" cy="395287"/>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a:solidFill>
                  <a:srgbClr val="FF0000"/>
                </a:solidFill>
                <a:latin typeface="+mn-lt"/>
              </a:rPr>
              <a:t>Bevande contenenti sostanze con diverse azioni sul SNC:</a:t>
            </a:r>
          </a:p>
        </p:txBody>
      </p:sp>
      <p:pic>
        <p:nvPicPr>
          <p:cNvPr id="92165" name="Immagine 6" descr="energy-drinks1.jpg"/>
          <p:cNvPicPr>
            <a:picLocks noChangeAspect="1"/>
          </p:cNvPicPr>
          <p:nvPr/>
        </p:nvPicPr>
        <p:blipFill>
          <a:blip r:embed="rId3" cstate="print"/>
          <a:srcRect/>
          <a:stretch>
            <a:fillRect/>
          </a:stretch>
        </p:blipFill>
        <p:spPr bwMode="auto">
          <a:xfrm>
            <a:off x="2051720" y="2132856"/>
            <a:ext cx="5238750" cy="29813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1"/>
          <p:cNvSpPr txBox="1">
            <a:spLocks noChangeArrowheads="1"/>
          </p:cNvSpPr>
          <p:nvPr/>
        </p:nvSpPr>
        <p:spPr bwMode="auto">
          <a:xfrm>
            <a:off x="1763688" y="188640"/>
            <a:ext cx="5249863" cy="776287"/>
          </a:xfrm>
          <a:prstGeom prst="rect">
            <a:avLst/>
          </a:prstGeom>
          <a:noFill/>
          <a:ln w="9525">
            <a:noFill/>
            <a:round/>
            <a:headEnd/>
            <a:tailEnd/>
          </a:ln>
        </p:spPr>
        <p:txBody>
          <a:bodyPr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dirty="0" smtClean="0">
                <a:solidFill>
                  <a:srgbClr val="FFC800"/>
                </a:solidFill>
                <a:latin typeface="Aharoni" pitchFamily="2" charset="-79"/>
              </a:rPr>
              <a:t>ENERGY DRINKS</a:t>
            </a:r>
            <a:endParaRPr lang="it-IT" sz="4500" b="1" dirty="0">
              <a:solidFill>
                <a:srgbClr val="FFC800"/>
              </a:solidFill>
              <a:latin typeface="Aharoni" pitchFamily="2" charset="-79"/>
            </a:endParaRPr>
          </a:p>
        </p:txBody>
      </p:sp>
      <p:pic>
        <p:nvPicPr>
          <p:cNvPr id="27650" name="Picture 2" descr="http://drexelpublishing.org/wp-content/uploads/2010/10/danger_sign1.jpg">
            <a:hlinkClick r:id="rId3"/>
          </p:cNvPr>
          <p:cNvPicPr>
            <a:picLocks noChangeAspect="1" noChangeArrowheads="1"/>
          </p:cNvPicPr>
          <p:nvPr/>
        </p:nvPicPr>
        <p:blipFill>
          <a:blip r:embed="rId4" cstate="print"/>
          <a:srcRect/>
          <a:stretch>
            <a:fillRect/>
          </a:stretch>
        </p:blipFill>
        <p:spPr bwMode="auto">
          <a:xfrm>
            <a:off x="2051720" y="1412776"/>
            <a:ext cx="4896544" cy="3744416"/>
          </a:xfrm>
          <a:prstGeom prst="rect">
            <a:avLst/>
          </a:prstGeom>
          <a:noFill/>
        </p:spPr>
      </p:pic>
      <p:sp>
        <p:nvSpPr>
          <p:cNvPr id="6" name="CasellaDiTesto 5"/>
          <p:cNvSpPr txBox="1"/>
          <p:nvPr/>
        </p:nvSpPr>
        <p:spPr>
          <a:xfrm>
            <a:off x="0" y="3789040"/>
            <a:ext cx="2123728" cy="707886"/>
          </a:xfrm>
          <a:prstGeom prst="rect">
            <a:avLst/>
          </a:prstGeom>
          <a:noFill/>
        </p:spPr>
        <p:txBody>
          <a:bodyPr wrap="square" rtlCol="0">
            <a:spAutoFit/>
          </a:bodyPr>
          <a:lstStyle/>
          <a:p>
            <a:r>
              <a:rPr lang="it-IT" b="1" dirty="0" smtClean="0">
                <a:solidFill>
                  <a:srgbClr val="FF0000"/>
                </a:solidFill>
              </a:rPr>
              <a:t>EFFETTI</a:t>
            </a:r>
          </a:p>
          <a:p>
            <a:r>
              <a:rPr lang="it-IT" b="1" dirty="0" smtClean="0">
                <a:solidFill>
                  <a:srgbClr val="FF0000"/>
                </a:solidFill>
              </a:rPr>
              <a:t>COLLATERALI:</a:t>
            </a:r>
            <a:endParaRPr lang="it-IT" b="1" dirty="0">
              <a:solidFill>
                <a:srgbClr val="FF0000"/>
              </a:solidFill>
            </a:endParaRPr>
          </a:p>
        </p:txBody>
      </p:sp>
      <p:sp>
        <p:nvSpPr>
          <p:cNvPr id="7" name="CasellaDiTesto 6"/>
          <p:cNvSpPr txBox="1"/>
          <p:nvPr/>
        </p:nvSpPr>
        <p:spPr>
          <a:xfrm>
            <a:off x="0" y="4611231"/>
            <a:ext cx="2339752" cy="2246769"/>
          </a:xfrm>
          <a:prstGeom prst="rect">
            <a:avLst/>
          </a:prstGeom>
          <a:noFill/>
        </p:spPr>
        <p:txBody>
          <a:bodyPr wrap="square" rtlCol="0">
            <a:spAutoFit/>
          </a:bodyPr>
          <a:lstStyle/>
          <a:p>
            <a:r>
              <a:rPr lang="it-IT" dirty="0" smtClean="0"/>
              <a:t>INSONNIA</a:t>
            </a:r>
          </a:p>
          <a:p>
            <a:endParaRPr lang="it-IT" dirty="0" smtClean="0"/>
          </a:p>
          <a:p>
            <a:r>
              <a:rPr lang="it-IT" dirty="0" smtClean="0"/>
              <a:t>ANSIA</a:t>
            </a:r>
          </a:p>
          <a:p>
            <a:endParaRPr lang="it-IT" dirty="0" smtClean="0"/>
          </a:p>
          <a:p>
            <a:r>
              <a:rPr lang="it-IT" dirty="0" smtClean="0"/>
              <a:t>AGITAZIONE</a:t>
            </a:r>
          </a:p>
          <a:p>
            <a:endParaRPr lang="it-IT" dirty="0" smtClean="0"/>
          </a:p>
          <a:p>
            <a:r>
              <a:rPr lang="it-IT" dirty="0" smtClean="0"/>
              <a:t>DISIDRATAZIONE</a:t>
            </a:r>
            <a:endParaRPr lang="it-IT" dirty="0"/>
          </a:p>
        </p:txBody>
      </p:sp>
      <p:sp>
        <p:nvSpPr>
          <p:cNvPr id="8" name="CasellaDiTesto 7"/>
          <p:cNvSpPr txBox="1"/>
          <p:nvPr/>
        </p:nvSpPr>
        <p:spPr>
          <a:xfrm>
            <a:off x="3275856" y="5733256"/>
            <a:ext cx="1979712" cy="400110"/>
          </a:xfrm>
          <a:prstGeom prst="rect">
            <a:avLst/>
          </a:prstGeom>
          <a:noFill/>
        </p:spPr>
        <p:txBody>
          <a:bodyPr wrap="square" rtlCol="0">
            <a:spAutoFit/>
          </a:bodyPr>
          <a:lstStyle/>
          <a:p>
            <a:r>
              <a:rPr lang="it-IT" b="1" dirty="0" smtClean="0">
                <a:solidFill>
                  <a:srgbClr val="FF0000"/>
                </a:solidFill>
              </a:rPr>
              <a:t>TOLLERANZA</a:t>
            </a:r>
            <a:endParaRPr lang="it-IT" b="1" dirty="0">
              <a:solidFill>
                <a:srgbClr val="FF0000"/>
              </a:solidFill>
            </a:endParaRPr>
          </a:p>
        </p:txBody>
      </p:sp>
      <p:sp>
        <p:nvSpPr>
          <p:cNvPr id="9" name="CasellaDiTesto 8"/>
          <p:cNvSpPr txBox="1"/>
          <p:nvPr/>
        </p:nvSpPr>
        <p:spPr>
          <a:xfrm>
            <a:off x="6876256" y="4293096"/>
            <a:ext cx="2267744" cy="707886"/>
          </a:xfrm>
          <a:prstGeom prst="rect">
            <a:avLst/>
          </a:prstGeom>
          <a:noFill/>
        </p:spPr>
        <p:txBody>
          <a:bodyPr wrap="square" rtlCol="0">
            <a:spAutoFit/>
          </a:bodyPr>
          <a:lstStyle/>
          <a:p>
            <a:pPr algn="ctr"/>
            <a:r>
              <a:rPr lang="it-IT" b="1" dirty="0" smtClean="0">
                <a:solidFill>
                  <a:srgbClr val="FF0000"/>
                </a:solidFill>
              </a:rPr>
              <a:t>DIPENDENZA</a:t>
            </a:r>
          </a:p>
          <a:p>
            <a:pPr algn="ctr"/>
            <a:r>
              <a:rPr lang="it-IT" dirty="0" smtClean="0">
                <a:solidFill>
                  <a:srgbClr val="FF0000"/>
                </a:solidFill>
              </a:rPr>
              <a:t>(alla cessazione)</a:t>
            </a:r>
            <a:r>
              <a:rPr lang="it-IT" b="1" dirty="0" smtClean="0">
                <a:solidFill>
                  <a:srgbClr val="FF0000"/>
                </a:solidFill>
              </a:rPr>
              <a:t>:</a:t>
            </a:r>
            <a:endParaRPr lang="it-IT" b="1" dirty="0">
              <a:solidFill>
                <a:srgbClr val="FF0000"/>
              </a:solidFill>
            </a:endParaRPr>
          </a:p>
        </p:txBody>
      </p:sp>
      <p:sp>
        <p:nvSpPr>
          <p:cNvPr id="10" name="CasellaDiTesto 9"/>
          <p:cNvSpPr txBox="1"/>
          <p:nvPr/>
        </p:nvSpPr>
        <p:spPr>
          <a:xfrm>
            <a:off x="3635896" y="764704"/>
            <a:ext cx="2088232" cy="523220"/>
          </a:xfrm>
          <a:prstGeom prst="rect">
            <a:avLst/>
          </a:prstGeom>
          <a:noFill/>
        </p:spPr>
        <p:txBody>
          <a:bodyPr wrap="square" rtlCol="0">
            <a:spAutoFit/>
          </a:bodyPr>
          <a:lstStyle/>
          <a:p>
            <a:r>
              <a:rPr lang="it-IT" sz="2800" b="1" dirty="0" smtClean="0">
                <a:solidFill>
                  <a:srgbClr val="FFC000"/>
                </a:solidFill>
              </a:rPr>
              <a:t>causano:</a:t>
            </a:r>
            <a:endParaRPr lang="it-IT" sz="2800" b="1" dirty="0">
              <a:solidFill>
                <a:srgbClr val="FFC000"/>
              </a:solidFill>
            </a:endParaRPr>
          </a:p>
        </p:txBody>
      </p:sp>
      <p:sp>
        <p:nvSpPr>
          <p:cNvPr id="11" name="CasellaDiTesto 10"/>
          <p:cNvSpPr txBox="1"/>
          <p:nvPr/>
        </p:nvSpPr>
        <p:spPr>
          <a:xfrm>
            <a:off x="6588224" y="4919008"/>
            <a:ext cx="2771800" cy="1938992"/>
          </a:xfrm>
          <a:prstGeom prst="rect">
            <a:avLst/>
          </a:prstGeom>
          <a:noFill/>
        </p:spPr>
        <p:txBody>
          <a:bodyPr wrap="square" rtlCol="0">
            <a:spAutoFit/>
          </a:bodyPr>
          <a:lstStyle/>
          <a:p>
            <a:r>
              <a:rPr lang="it-IT" dirty="0" smtClean="0"/>
              <a:t>       EMICRANIA</a:t>
            </a:r>
          </a:p>
          <a:p>
            <a:endParaRPr lang="it-IT" dirty="0" smtClean="0"/>
          </a:p>
          <a:p>
            <a:r>
              <a:rPr lang="it-IT" dirty="0" smtClean="0"/>
              <a:t>       DEPRESSIONE</a:t>
            </a:r>
          </a:p>
          <a:p>
            <a:endParaRPr lang="it-IT" dirty="0" smtClean="0"/>
          </a:p>
          <a:p>
            <a:r>
              <a:rPr lang="it-IT" dirty="0" smtClean="0"/>
              <a:t>INCAPACITA’ </a:t>
            </a:r>
            <a:r>
              <a:rPr lang="it-IT" dirty="0" err="1" smtClean="0"/>
              <a:t>DI</a:t>
            </a:r>
            <a:r>
              <a:rPr lang="it-IT" dirty="0" smtClean="0"/>
              <a:t> CONCENTRAZIONE</a:t>
            </a:r>
            <a:endParaRPr lang="it-IT"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ChangeArrowheads="1"/>
          </p:cNvSpPr>
          <p:nvPr/>
        </p:nvSpPr>
        <p:spPr bwMode="auto">
          <a:xfrm>
            <a:off x="457200" y="115888"/>
            <a:ext cx="8229600" cy="1250950"/>
          </a:xfrm>
          <a:prstGeom prst="rect">
            <a:avLst/>
          </a:prstGeom>
          <a:noFill/>
          <a:ln w="9525">
            <a:noFill/>
            <a:round/>
            <a:headEnd/>
            <a:tailEnd/>
          </a:ln>
        </p:spPr>
        <p:txBody>
          <a:bodyPr lIns="90000" tIns="46800" rIns="4572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dirty="0">
                <a:solidFill>
                  <a:srgbClr val="FFC800"/>
                </a:solidFill>
                <a:latin typeface="Aharoni" pitchFamily="2" charset="-79"/>
                <a:cs typeface="Aharoni" pitchFamily="2" charset="-79"/>
              </a:rPr>
              <a:t>CLUB DRUGS</a:t>
            </a:r>
          </a:p>
        </p:txBody>
      </p:sp>
      <p:sp>
        <p:nvSpPr>
          <p:cNvPr id="117763" name="Text Box 2"/>
          <p:cNvSpPr txBox="1">
            <a:spLocks noChangeArrowheads="1"/>
          </p:cNvSpPr>
          <p:nvPr/>
        </p:nvSpPr>
        <p:spPr bwMode="auto">
          <a:xfrm>
            <a:off x="251520" y="1556792"/>
            <a:ext cx="4392488" cy="6126935"/>
          </a:xfrm>
          <a:prstGeom prst="rect">
            <a:avLst/>
          </a:prstGeom>
          <a:noFill/>
          <a:ln w="9525">
            <a:noFill/>
            <a:round/>
            <a:headEnd/>
            <a:tailEnd/>
          </a:ln>
        </p:spPr>
        <p:txBody>
          <a:bodyPr wrap="squar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dirty="0" smtClean="0">
                <a:latin typeface="+mn-lt"/>
              </a:rPr>
              <a:t>Il </a:t>
            </a:r>
            <a:r>
              <a:rPr lang="it-IT" sz="2800" b="1" dirty="0">
                <a:latin typeface="+mn-lt"/>
              </a:rPr>
              <a:t>GHB</a:t>
            </a:r>
            <a:r>
              <a:rPr lang="it-IT" sz="2800" dirty="0">
                <a:latin typeface="+mn-lt"/>
              </a:rPr>
              <a:t>, inodore e insapore, ha la triste fama di essere utilizzato spesso nei “</a:t>
            </a:r>
            <a:r>
              <a:rPr lang="it-IT" sz="2800" i="1" dirty="0">
                <a:latin typeface="+mn-lt"/>
              </a:rPr>
              <a:t>date </a:t>
            </a:r>
            <a:r>
              <a:rPr lang="it-IT" sz="2800" i="1" dirty="0" err="1">
                <a:latin typeface="+mn-lt"/>
              </a:rPr>
              <a:t>rapes</a:t>
            </a:r>
            <a:r>
              <a:rPr lang="it-IT" sz="2800" dirty="0">
                <a:latin typeface="+mn-lt"/>
              </a:rPr>
              <a:t>”, cioè appuntamenti con stupro, per la compromissione di memoria che genera.</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dirty="0">
                <a:latin typeface="+mn-lt"/>
              </a:rPr>
              <a:t>Inoltre porta ad uno stato di forte disinibizione e all’incapacità di ribellarsi della vittima a causa del rilassamento muscolare.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dirty="0">
              <a:latin typeface="+mn-lt"/>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800" dirty="0">
              <a:latin typeface="+mn-lt"/>
            </a:endParaRPr>
          </a:p>
        </p:txBody>
      </p:sp>
      <p:pic>
        <p:nvPicPr>
          <p:cNvPr id="4" name="Picture 2" descr="http://www.drugfreehomes.org/wp-content/uploads/2011/04/date-rape-drugs.jpg"/>
          <p:cNvPicPr>
            <a:picLocks noChangeAspect="1" noChangeArrowheads="1"/>
          </p:cNvPicPr>
          <p:nvPr/>
        </p:nvPicPr>
        <p:blipFill>
          <a:blip r:embed="rId3" cstate="print"/>
          <a:srcRect/>
          <a:stretch>
            <a:fillRect/>
          </a:stretch>
        </p:blipFill>
        <p:spPr bwMode="auto">
          <a:xfrm>
            <a:off x="4860032" y="2852936"/>
            <a:ext cx="3923610" cy="3638561"/>
          </a:xfrm>
          <a:prstGeom prst="rect">
            <a:avLst/>
          </a:prstGeom>
          <a:noFill/>
        </p:spPr>
      </p:pic>
      <p:sp>
        <p:nvSpPr>
          <p:cNvPr id="5" name="CasellaDiTesto 4"/>
          <p:cNvSpPr txBox="1"/>
          <p:nvPr/>
        </p:nvSpPr>
        <p:spPr>
          <a:xfrm>
            <a:off x="6156176" y="1844824"/>
            <a:ext cx="1368152" cy="646331"/>
          </a:xfrm>
          <a:prstGeom prst="rect">
            <a:avLst/>
          </a:prstGeom>
          <a:noFill/>
        </p:spPr>
        <p:txBody>
          <a:bodyPr wrap="square" rtlCol="0">
            <a:spAutoFit/>
          </a:bodyPr>
          <a:lstStyle/>
          <a:p>
            <a:r>
              <a:rPr lang="it-IT" sz="3600" b="1" dirty="0" smtClean="0">
                <a:solidFill>
                  <a:srgbClr val="FFC000"/>
                </a:solidFill>
                <a:latin typeface="+mn-lt"/>
              </a:rPr>
              <a:t>GHB</a:t>
            </a:r>
            <a:endParaRPr lang="it-IT" sz="3600" b="1" dirty="0">
              <a:solidFill>
                <a:srgbClr val="FFC000"/>
              </a:solidFill>
              <a:latin typeface="+mn-lt"/>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539750" y="0"/>
            <a:ext cx="8229600" cy="1143000"/>
          </a:xfrm>
          <a:prstGeom prst="rect">
            <a:avLst/>
          </a:prstGeom>
          <a:noFill/>
          <a:ln w="9525">
            <a:noFill/>
            <a:round/>
            <a:headEnd/>
            <a:tailEnd/>
          </a:ln>
        </p:spPr>
        <p:txBody>
          <a:bodyPr lIns="0" rIns="0" bIns="0" anchor="b"/>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a:solidFill>
                  <a:srgbClr val="FFC000"/>
                </a:solidFill>
                <a:latin typeface="Aharoni" pitchFamily="2" charset="-79"/>
                <a:cs typeface="Aharoni" pitchFamily="2" charset="-79"/>
              </a:rPr>
              <a:t>SOSTANZE D’ABUSO</a:t>
            </a:r>
          </a:p>
        </p:txBody>
      </p:sp>
      <p:sp>
        <p:nvSpPr>
          <p:cNvPr id="4" name="CasellaDiTesto 3"/>
          <p:cNvSpPr txBox="1">
            <a:spLocks noChangeArrowheads="1"/>
          </p:cNvSpPr>
          <p:nvPr/>
        </p:nvSpPr>
        <p:spPr bwMode="auto">
          <a:xfrm>
            <a:off x="611560" y="1556792"/>
            <a:ext cx="7993063" cy="5078412"/>
          </a:xfrm>
          <a:prstGeom prst="rect">
            <a:avLst/>
          </a:prstGeom>
          <a:solidFill>
            <a:srgbClr val="7030A0"/>
          </a:solidFill>
          <a:ln w="9525">
            <a:noFill/>
            <a:miter lim="800000"/>
            <a:headEnd/>
            <a:tailEnd/>
          </a:ln>
        </p:spPr>
        <p:txBody>
          <a:bodyPr>
            <a:spAutoFit/>
          </a:bodyPr>
          <a:lstStyle/>
          <a:p>
            <a:pPr algn="ctr"/>
            <a:r>
              <a:rPr lang="it-IT" sz="5400" b="1" dirty="0">
                <a:solidFill>
                  <a:srgbClr val="FFC000"/>
                </a:solidFill>
              </a:rPr>
              <a:t>10 VOLTE PIU’</a:t>
            </a:r>
          </a:p>
          <a:p>
            <a:pPr algn="ctr"/>
            <a:r>
              <a:rPr lang="it-IT" sz="5400" b="1" dirty="0">
                <a:solidFill>
                  <a:srgbClr val="FFC000"/>
                </a:solidFill>
              </a:rPr>
              <a:t>POTENTI</a:t>
            </a:r>
          </a:p>
          <a:p>
            <a:pPr algn="ctr"/>
            <a:endParaRPr lang="it-IT" sz="5400" b="1" dirty="0">
              <a:solidFill>
                <a:srgbClr val="FFC000"/>
              </a:solidFill>
            </a:endParaRPr>
          </a:p>
          <a:p>
            <a:pPr algn="ctr"/>
            <a:r>
              <a:rPr lang="it-IT" sz="5400" dirty="0">
                <a:solidFill>
                  <a:srgbClr val="FFC000"/>
                </a:solidFill>
              </a:rPr>
              <a:t>nel rilasciare DOPAMINA</a:t>
            </a:r>
          </a:p>
          <a:p>
            <a:pPr algn="ctr"/>
            <a:r>
              <a:rPr lang="it-IT" sz="5400" dirty="0">
                <a:solidFill>
                  <a:srgbClr val="FFC000"/>
                </a:solidFill>
              </a:rPr>
              <a:t>rispetto agli stimoli normali</a:t>
            </a:r>
          </a:p>
        </p:txBody>
      </p:sp>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
          <p:cNvSpPr>
            <a:spLocks noChangeArrowheads="1"/>
          </p:cNvSpPr>
          <p:nvPr/>
        </p:nvSpPr>
        <p:spPr bwMode="auto">
          <a:xfrm>
            <a:off x="457200" y="115888"/>
            <a:ext cx="8229600" cy="1250950"/>
          </a:xfrm>
          <a:prstGeom prst="rect">
            <a:avLst/>
          </a:prstGeom>
          <a:noFill/>
          <a:ln w="9525">
            <a:noFill/>
            <a:round/>
            <a:headEnd/>
            <a:tailEnd/>
          </a:ln>
        </p:spPr>
        <p:txBody>
          <a:bodyPr lIns="90000" tIns="46800" rIns="4572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a:solidFill>
                  <a:srgbClr val="FFC800"/>
                </a:solidFill>
                <a:latin typeface="Aharoni" pitchFamily="2" charset="-79"/>
                <a:cs typeface="Aharoni" pitchFamily="2" charset="-79"/>
              </a:rPr>
              <a:t>SOSTANZE VOLATILI</a:t>
            </a:r>
          </a:p>
        </p:txBody>
      </p:sp>
      <p:sp>
        <p:nvSpPr>
          <p:cNvPr id="123907" name="Text Box 2"/>
          <p:cNvSpPr txBox="1">
            <a:spLocks noChangeArrowheads="1"/>
          </p:cNvSpPr>
          <p:nvPr/>
        </p:nvSpPr>
        <p:spPr bwMode="auto">
          <a:xfrm>
            <a:off x="285750" y="1714500"/>
            <a:ext cx="8643938" cy="4834273"/>
          </a:xfrm>
          <a:prstGeom prst="rect">
            <a:avLst/>
          </a:prstGeom>
          <a:noFill/>
          <a:ln w="9525">
            <a:noFill/>
            <a:round/>
            <a:headEnd/>
            <a:tailEnd/>
          </a:ln>
        </p:spPr>
        <p:txBody>
          <a:bodyPr lIns="90000" tIns="46800" rIns="90000" bIns="46800">
            <a:spAutoFit/>
          </a:bodyPr>
          <a:lstStyle/>
          <a:p>
            <a:pPr marL="166688" indent="-166688">
              <a:buFont typeface="Arial" charset="0"/>
              <a:buChar char="•"/>
              <a:tabLst>
                <a:tab pos="166688" algn="l"/>
                <a:tab pos="614363" algn="l"/>
                <a:tab pos="1063625" algn="l"/>
                <a:tab pos="1512888" algn="l"/>
                <a:tab pos="1962150" algn="l"/>
                <a:tab pos="2411413" algn="l"/>
                <a:tab pos="2860675" algn="l"/>
                <a:tab pos="3309938" algn="l"/>
                <a:tab pos="3759200" algn="l"/>
                <a:tab pos="4208463" algn="l"/>
                <a:tab pos="4657725" algn="l"/>
                <a:tab pos="5106988" algn="l"/>
                <a:tab pos="5556250" algn="l"/>
                <a:tab pos="6005513" algn="l"/>
                <a:tab pos="6454775" algn="l"/>
                <a:tab pos="6904038" algn="l"/>
                <a:tab pos="7353300" algn="l"/>
                <a:tab pos="7802563" algn="l"/>
                <a:tab pos="8251825" algn="l"/>
                <a:tab pos="8701088" algn="l"/>
                <a:tab pos="9150350" algn="l"/>
              </a:tabLst>
            </a:pPr>
            <a:r>
              <a:rPr lang="it-IT" sz="2800" dirty="0">
                <a:latin typeface="Corbel" pitchFamily="34" charset="0"/>
              </a:rPr>
              <a:t>Le sostanze d’abuso che vengono inalate includono prodotti di largo consumo, quali i combustibili per accendini, i detergenti e le colle.</a:t>
            </a:r>
          </a:p>
          <a:p>
            <a:pPr marL="166688" indent="-166688">
              <a:buFont typeface="Arial" charset="0"/>
              <a:buChar char="•"/>
              <a:tabLst>
                <a:tab pos="166688" algn="l"/>
                <a:tab pos="614363" algn="l"/>
                <a:tab pos="1063625" algn="l"/>
                <a:tab pos="1512888" algn="l"/>
                <a:tab pos="1962150" algn="l"/>
                <a:tab pos="2411413" algn="l"/>
                <a:tab pos="2860675" algn="l"/>
                <a:tab pos="3309938" algn="l"/>
                <a:tab pos="3759200" algn="l"/>
                <a:tab pos="4208463" algn="l"/>
                <a:tab pos="4657725" algn="l"/>
                <a:tab pos="5106988" algn="l"/>
                <a:tab pos="5556250" algn="l"/>
                <a:tab pos="6005513" algn="l"/>
                <a:tab pos="6454775" algn="l"/>
                <a:tab pos="6904038" algn="l"/>
                <a:tab pos="7353300" algn="l"/>
                <a:tab pos="7802563" algn="l"/>
                <a:tab pos="8251825" algn="l"/>
                <a:tab pos="8701088" algn="l"/>
                <a:tab pos="9150350" algn="l"/>
              </a:tabLst>
            </a:pPr>
            <a:r>
              <a:rPr lang="it-IT" sz="2800" dirty="0">
                <a:latin typeface="Corbel" pitchFamily="34" charset="0"/>
              </a:rPr>
              <a:t>Dopo l’inalazione entrano rapidamente nel circolo sanguigno attraverso gli alveoli polmonari e si “accumulano” a livello del sistema nervoso centrale, dove svolgono i loro effetti.</a:t>
            </a:r>
          </a:p>
          <a:p>
            <a:pPr marL="166688" indent="-166688">
              <a:buFont typeface="Arial" charset="0"/>
              <a:buChar char="•"/>
              <a:tabLst>
                <a:tab pos="166688" algn="l"/>
                <a:tab pos="614363" algn="l"/>
                <a:tab pos="1063625" algn="l"/>
                <a:tab pos="1512888" algn="l"/>
                <a:tab pos="1962150" algn="l"/>
                <a:tab pos="2411413" algn="l"/>
                <a:tab pos="2860675" algn="l"/>
                <a:tab pos="3309938" algn="l"/>
                <a:tab pos="3759200" algn="l"/>
                <a:tab pos="4208463" algn="l"/>
                <a:tab pos="4657725" algn="l"/>
                <a:tab pos="5106988" algn="l"/>
                <a:tab pos="5556250" algn="l"/>
                <a:tab pos="6005513" algn="l"/>
                <a:tab pos="6454775" algn="l"/>
                <a:tab pos="6904038" algn="l"/>
                <a:tab pos="7353300" algn="l"/>
                <a:tab pos="7802563" algn="l"/>
                <a:tab pos="8251825" algn="l"/>
                <a:tab pos="8701088" algn="l"/>
                <a:tab pos="9150350" algn="l"/>
              </a:tabLst>
            </a:pPr>
            <a:r>
              <a:rPr lang="it-IT" sz="2800" dirty="0">
                <a:latin typeface="Corbel" pitchFamily="34" charset="0"/>
              </a:rPr>
              <a:t>In seguito all’uso cronico di inalanti, è stata riscontrata in alcuni soggetti una sintomatologia di tipo </a:t>
            </a:r>
            <a:r>
              <a:rPr lang="it-IT" sz="2800" dirty="0" err="1">
                <a:latin typeface="Corbel" pitchFamily="34" charset="0"/>
              </a:rPr>
              <a:t>astinenziale</a:t>
            </a:r>
            <a:r>
              <a:rPr lang="it-IT" sz="2800" dirty="0">
                <a:latin typeface="Corbel" pitchFamily="34" charset="0"/>
              </a:rPr>
              <a:t> che inizia 24-48 ore dopo l’ultima assunzione e persiste per circa cinque giorni.</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
          <p:cNvSpPr>
            <a:spLocks noChangeArrowheads="1"/>
          </p:cNvSpPr>
          <p:nvPr/>
        </p:nvSpPr>
        <p:spPr bwMode="auto">
          <a:xfrm>
            <a:off x="457200" y="115888"/>
            <a:ext cx="8229600" cy="1250950"/>
          </a:xfrm>
          <a:prstGeom prst="rect">
            <a:avLst/>
          </a:prstGeom>
          <a:noFill/>
          <a:ln w="9525">
            <a:noFill/>
            <a:round/>
            <a:headEnd/>
            <a:tailEnd/>
          </a:ln>
        </p:spPr>
        <p:txBody>
          <a:bodyPr lIns="90000" tIns="46800" rIns="4572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a:solidFill>
                  <a:srgbClr val="FFC800"/>
                </a:solidFill>
                <a:latin typeface="Aharoni" pitchFamily="2" charset="-79"/>
                <a:cs typeface="Aharoni" pitchFamily="2" charset="-79"/>
              </a:rPr>
              <a:t>SOSTANZE VOLATILI</a:t>
            </a:r>
          </a:p>
        </p:txBody>
      </p:sp>
      <p:sp>
        <p:nvSpPr>
          <p:cNvPr id="124931" name="Rectangle 2"/>
          <p:cNvSpPr>
            <a:spLocks noChangeArrowheads="1"/>
          </p:cNvSpPr>
          <p:nvPr/>
        </p:nvSpPr>
        <p:spPr bwMode="auto">
          <a:xfrm>
            <a:off x="468313" y="1773238"/>
            <a:ext cx="3959225" cy="649287"/>
          </a:xfrm>
          <a:prstGeom prst="rect">
            <a:avLst/>
          </a:prstGeom>
          <a:solidFill>
            <a:srgbClr val="FF5050"/>
          </a:solidFill>
          <a:ln w="9360">
            <a:solidFill>
              <a:srgbClr val="000000"/>
            </a:solidFill>
            <a:miter lim="800000"/>
            <a:headEnd/>
            <a:tailEnd/>
          </a:ln>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a:solidFill>
                  <a:srgbClr val="FFFFFF"/>
                </a:solidFill>
                <a:latin typeface="Corbel" pitchFamily="34" charset="0"/>
              </a:rPr>
              <a:t>Complicanze organiche</a:t>
            </a:r>
          </a:p>
        </p:txBody>
      </p:sp>
      <p:sp>
        <p:nvSpPr>
          <p:cNvPr id="124932" name="Rectangle 3"/>
          <p:cNvSpPr>
            <a:spLocks noChangeArrowheads="1"/>
          </p:cNvSpPr>
          <p:nvPr/>
        </p:nvSpPr>
        <p:spPr bwMode="auto">
          <a:xfrm>
            <a:off x="468313" y="2565400"/>
            <a:ext cx="3959225" cy="3889375"/>
          </a:xfrm>
          <a:prstGeom prst="rect">
            <a:avLst/>
          </a:prstGeom>
          <a:solidFill>
            <a:srgbClr val="F8BAE8"/>
          </a:solidFill>
          <a:ln w="9360">
            <a:solidFill>
              <a:srgbClr val="000000"/>
            </a:solidFill>
            <a:miter lim="800000"/>
            <a:headEnd/>
            <a:tailEnd/>
          </a:ln>
        </p:spPr>
        <p:txBody>
          <a:bodyPr lIns="90000" tIns="46800" rIns="90000" bIns="46800" anchor="ctr"/>
          <a:lstStyle/>
          <a:p>
            <a:pPr marL="166688" indent="-166688">
              <a:buClr>
                <a:srgbClr val="FFFFFF"/>
              </a:buClr>
              <a:buSzPct val="80000"/>
              <a:buFont typeface="Wingdings 2" pitchFamily="18" charset="2"/>
              <a:buChar char=""/>
              <a:tabLst>
                <a:tab pos="166688" algn="l"/>
                <a:tab pos="614363" algn="l"/>
                <a:tab pos="1063625" algn="l"/>
                <a:tab pos="1512888" algn="l"/>
                <a:tab pos="1962150" algn="l"/>
                <a:tab pos="2411413" algn="l"/>
                <a:tab pos="2860675" algn="l"/>
                <a:tab pos="3309938" algn="l"/>
                <a:tab pos="3759200" algn="l"/>
                <a:tab pos="4208463" algn="l"/>
                <a:tab pos="4657725" algn="l"/>
                <a:tab pos="5106988" algn="l"/>
                <a:tab pos="5556250" algn="l"/>
                <a:tab pos="6005513" algn="l"/>
                <a:tab pos="6454775" algn="l"/>
                <a:tab pos="6904038" algn="l"/>
                <a:tab pos="7353300" algn="l"/>
                <a:tab pos="7802563" algn="l"/>
                <a:tab pos="8251825" algn="l"/>
                <a:tab pos="8701088" algn="l"/>
                <a:tab pos="9150350" algn="l"/>
              </a:tabLst>
            </a:pPr>
            <a:r>
              <a:rPr lang="it-IT">
                <a:solidFill>
                  <a:srgbClr val="FFFFFF"/>
                </a:solidFill>
                <a:latin typeface="Corbel" pitchFamily="34" charset="0"/>
              </a:rPr>
              <a:t>Apparato respiratorio: tosse, difficoltà respiratoria, polmoniti</a:t>
            </a:r>
          </a:p>
          <a:p>
            <a:pPr marL="166688" indent="-166688">
              <a:buClr>
                <a:srgbClr val="FFFFFF"/>
              </a:buClr>
              <a:buSzPct val="80000"/>
              <a:buFont typeface="Wingdings 2" pitchFamily="18" charset="2"/>
              <a:buChar char=""/>
              <a:tabLst>
                <a:tab pos="166688" algn="l"/>
                <a:tab pos="614363" algn="l"/>
                <a:tab pos="1063625" algn="l"/>
                <a:tab pos="1512888" algn="l"/>
                <a:tab pos="1962150" algn="l"/>
                <a:tab pos="2411413" algn="l"/>
                <a:tab pos="2860675" algn="l"/>
                <a:tab pos="3309938" algn="l"/>
                <a:tab pos="3759200" algn="l"/>
                <a:tab pos="4208463" algn="l"/>
                <a:tab pos="4657725" algn="l"/>
                <a:tab pos="5106988" algn="l"/>
                <a:tab pos="5556250" algn="l"/>
                <a:tab pos="6005513" algn="l"/>
                <a:tab pos="6454775" algn="l"/>
                <a:tab pos="6904038" algn="l"/>
                <a:tab pos="7353300" algn="l"/>
                <a:tab pos="7802563" algn="l"/>
                <a:tab pos="8251825" algn="l"/>
                <a:tab pos="8701088" algn="l"/>
                <a:tab pos="9150350" algn="l"/>
              </a:tabLst>
            </a:pPr>
            <a:r>
              <a:rPr lang="it-IT">
                <a:solidFill>
                  <a:srgbClr val="FFFFFF"/>
                </a:solidFill>
                <a:latin typeface="Corbel" pitchFamily="34" charset="0"/>
              </a:rPr>
              <a:t>Cuore: aritmie</a:t>
            </a:r>
          </a:p>
          <a:p>
            <a:pPr marL="166688" indent="-166688">
              <a:buClr>
                <a:srgbClr val="FFFFFF"/>
              </a:buClr>
              <a:buSzPct val="80000"/>
              <a:buFont typeface="Wingdings 2" pitchFamily="18" charset="2"/>
              <a:buChar char=""/>
              <a:tabLst>
                <a:tab pos="166688" algn="l"/>
                <a:tab pos="614363" algn="l"/>
                <a:tab pos="1063625" algn="l"/>
                <a:tab pos="1512888" algn="l"/>
                <a:tab pos="1962150" algn="l"/>
                <a:tab pos="2411413" algn="l"/>
                <a:tab pos="2860675" algn="l"/>
                <a:tab pos="3309938" algn="l"/>
                <a:tab pos="3759200" algn="l"/>
                <a:tab pos="4208463" algn="l"/>
                <a:tab pos="4657725" algn="l"/>
                <a:tab pos="5106988" algn="l"/>
                <a:tab pos="5556250" algn="l"/>
                <a:tab pos="6005513" algn="l"/>
                <a:tab pos="6454775" algn="l"/>
                <a:tab pos="6904038" algn="l"/>
                <a:tab pos="7353300" algn="l"/>
                <a:tab pos="7802563" algn="l"/>
                <a:tab pos="8251825" algn="l"/>
                <a:tab pos="8701088" algn="l"/>
                <a:tab pos="9150350" algn="l"/>
              </a:tabLst>
            </a:pPr>
            <a:r>
              <a:rPr lang="it-IT">
                <a:solidFill>
                  <a:srgbClr val="FFFFFF"/>
                </a:solidFill>
                <a:latin typeface="Corbel" pitchFamily="34" charset="0"/>
              </a:rPr>
              <a:t>Rene: insufficienza renale cronica</a:t>
            </a:r>
          </a:p>
          <a:p>
            <a:pPr marL="166688" indent="-166688">
              <a:buClr>
                <a:srgbClr val="FFFFFF"/>
              </a:buClr>
              <a:buSzPct val="80000"/>
              <a:buFont typeface="Wingdings 2" pitchFamily="18" charset="2"/>
              <a:buChar char=""/>
              <a:tabLst>
                <a:tab pos="166688" algn="l"/>
                <a:tab pos="614363" algn="l"/>
                <a:tab pos="1063625" algn="l"/>
                <a:tab pos="1512888" algn="l"/>
                <a:tab pos="1962150" algn="l"/>
                <a:tab pos="2411413" algn="l"/>
                <a:tab pos="2860675" algn="l"/>
                <a:tab pos="3309938" algn="l"/>
                <a:tab pos="3759200" algn="l"/>
                <a:tab pos="4208463" algn="l"/>
                <a:tab pos="4657725" algn="l"/>
                <a:tab pos="5106988" algn="l"/>
                <a:tab pos="5556250" algn="l"/>
                <a:tab pos="6005513" algn="l"/>
                <a:tab pos="6454775" algn="l"/>
                <a:tab pos="6904038" algn="l"/>
                <a:tab pos="7353300" algn="l"/>
                <a:tab pos="7802563" algn="l"/>
                <a:tab pos="8251825" algn="l"/>
                <a:tab pos="8701088" algn="l"/>
                <a:tab pos="9150350" algn="l"/>
              </a:tabLst>
            </a:pPr>
            <a:r>
              <a:rPr lang="it-IT">
                <a:solidFill>
                  <a:srgbClr val="FFFFFF"/>
                </a:solidFill>
                <a:latin typeface="Corbel" pitchFamily="34" charset="0"/>
              </a:rPr>
              <a:t>Midollo osseo: aplasia (alterazione quantitativa o qualitativa delle cellule della rigenerazione del sangue)</a:t>
            </a:r>
          </a:p>
          <a:p>
            <a:pPr marL="166688" indent="-166688">
              <a:buClr>
                <a:srgbClr val="FFFFFF"/>
              </a:buClr>
              <a:buSzPct val="80000"/>
              <a:buFont typeface="Wingdings 2" pitchFamily="18" charset="2"/>
              <a:buChar char=""/>
              <a:tabLst>
                <a:tab pos="166688" algn="l"/>
                <a:tab pos="614363" algn="l"/>
                <a:tab pos="1063625" algn="l"/>
                <a:tab pos="1512888" algn="l"/>
                <a:tab pos="1962150" algn="l"/>
                <a:tab pos="2411413" algn="l"/>
                <a:tab pos="2860675" algn="l"/>
                <a:tab pos="3309938" algn="l"/>
                <a:tab pos="3759200" algn="l"/>
                <a:tab pos="4208463" algn="l"/>
                <a:tab pos="4657725" algn="l"/>
                <a:tab pos="5106988" algn="l"/>
                <a:tab pos="5556250" algn="l"/>
                <a:tab pos="6005513" algn="l"/>
                <a:tab pos="6454775" algn="l"/>
                <a:tab pos="6904038" algn="l"/>
                <a:tab pos="7353300" algn="l"/>
                <a:tab pos="7802563" algn="l"/>
                <a:tab pos="8251825" algn="l"/>
                <a:tab pos="8701088" algn="l"/>
                <a:tab pos="9150350" algn="l"/>
              </a:tabLst>
            </a:pPr>
            <a:r>
              <a:rPr lang="it-IT">
                <a:solidFill>
                  <a:srgbClr val="FFFFFF"/>
                </a:solidFill>
                <a:latin typeface="Corbel" pitchFamily="34" charset="0"/>
              </a:rPr>
              <a:t>Apparato gastrointestinale: nausea, vomito, diarrea, dolori addominali</a:t>
            </a:r>
          </a:p>
        </p:txBody>
      </p:sp>
      <p:sp>
        <p:nvSpPr>
          <p:cNvPr id="124933" name="Rectangle 4"/>
          <p:cNvSpPr>
            <a:spLocks noChangeArrowheads="1"/>
          </p:cNvSpPr>
          <p:nvPr/>
        </p:nvSpPr>
        <p:spPr bwMode="auto">
          <a:xfrm>
            <a:off x="4789488" y="1773238"/>
            <a:ext cx="3959225" cy="649287"/>
          </a:xfrm>
          <a:prstGeom prst="rect">
            <a:avLst/>
          </a:prstGeom>
          <a:solidFill>
            <a:srgbClr val="3399FF"/>
          </a:solidFill>
          <a:ln w="9360">
            <a:solidFill>
              <a:srgbClr val="000000"/>
            </a:solidFill>
            <a:miter lim="800000"/>
            <a:headEnd/>
            <a:tailEnd/>
          </a:ln>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a:solidFill>
                  <a:srgbClr val="FFFFFF"/>
                </a:solidFill>
                <a:latin typeface="Corbel" pitchFamily="34" charset="0"/>
              </a:rPr>
              <a:t>Complicanze neuropsichiatriche</a:t>
            </a:r>
          </a:p>
        </p:txBody>
      </p:sp>
      <p:sp>
        <p:nvSpPr>
          <p:cNvPr id="124934" name="Rectangle 5"/>
          <p:cNvSpPr>
            <a:spLocks noChangeArrowheads="1"/>
          </p:cNvSpPr>
          <p:nvPr/>
        </p:nvSpPr>
        <p:spPr bwMode="auto">
          <a:xfrm>
            <a:off x="4789488" y="2565400"/>
            <a:ext cx="3959225" cy="3889375"/>
          </a:xfrm>
          <a:prstGeom prst="rect">
            <a:avLst/>
          </a:prstGeom>
          <a:solidFill>
            <a:srgbClr val="99CCFF"/>
          </a:solidFill>
          <a:ln w="9360">
            <a:solidFill>
              <a:srgbClr val="000000"/>
            </a:solidFill>
            <a:miter lim="800000"/>
            <a:headEnd/>
            <a:tailEnd/>
          </a:ln>
        </p:spPr>
        <p:txBody>
          <a:bodyPr lIns="90000" tIns="46800" rIns="90000" bIns="46800" anchor="ctr"/>
          <a:lstStyle/>
          <a:p>
            <a:pPr marL="166688" indent="-166688">
              <a:buSzPct val="80000"/>
              <a:buFont typeface="Wingdings 2" pitchFamily="18" charset="2"/>
              <a:buChar char=""/>
              <a:tabLst>
                <a:tab pos="166688" algn="l"/>
                <a:tab pos="614363" algn="l"/>
                <a:tab pos="1063625" algn="l"/>
                <a:tab pos="1512888" algn="l"/>
                <a:tab pos="1962150" algn="l"/>
                <a:tab pos="2411413" algn="l"/>
                <a:tab pos="2860675" algn="l"/>
                <a:tab pos="3309938" algn="l"/>
                <a:tab pos="3759200" algn="l"/>
                <a:tab pos="4208463" algn="l"/>
                <a:tab pos="4657725" algn="l"/>
                <a:tab pos="5106988" algn="l"/>
                <a:tab pos="5556250" algn="l"/>
                <a:tab pos="6005513" algn="l"/>
                <a:tab pos="6454775" algn="l"/>
                <a:tab pos="6904038" algn="l"/>
                <a:tab pos="7353300" algn="l"/>
                <a:tab pos="7802563" algn="l"/>
                <a:tab pos="8251825" algn="l"/>
                <a:tab pos="8701088" algn="l"/>
                <a:tab pos="9150350" algn="l"/>
              </a:tabLst>
            </a:pPr>
            <a:r>
              <a:rPr lang="it-IT">
                <a:solidFill>
                  <a:srgbClr val="000000"/>
                </a:solidFill>
                <a:latin typeface="Corbel" pitchFamily="34" charset="0"/>
              </a:rPr>
              <a:t>Depressione dell’umore</a:t>
            </a:r>
          </a:p>
          <a:p>
            <a:pPr marL="166688" indent="-166688">
              <a:buSzPct val="80000"/>
              <a:buFont typeface="Wingdings 2" pitchFamily="18" charset="2"/>
              <a:buChar char=""/>
              <a:tabLst>
                <a:tab pos="166688" algn="l"/>
                <a:tab pos="614363" algn="l"/>
                <a:tab pos="1063625" algn="l"/>
                <a:tab pos="1512888" algn="l"/>
                <a:tab pos="1962150" algn="l"/>
                <a:tab pos="2411413" algn="l"/>
                <a:tab pos="2860675" algn="l"/>
                <a:tab pos="3309938" algn="l"/>
                <a:tab pos="3759200" algn="l"/>
                <a:tab pos="4208463" algn="l"/>
                <a:tab pos="4657725" algn="l"/>
                <a:tab pos="5106988" algn="l"/>
                <a:tab pos="5556250" algn="l"/>
                <a:tab pos="6005513" algn="l"/>
                <a:tab pos="6454775" algn="l"/>
                <a:tab pos="6904038" algn="l"/>
                <a:tab pos="7353300" algn="l"/>
                <a:tab pos="7802563" algn="l"/>
                <a:tab pos="8251825" algn="l"/>
                <a:tab pos="8701088" algn="l"/>
                <a:tab pos="9150350" algn="l"/>
              </a:tabLst>
            </a:pPr>
            <a:r>
              <a:rPr lang="it-IT">
                <a:solidFill>
                  <a:srgbClr val="000000"/>
                </a:solidFill>
                <a:latin typeface="Corbel" pitchFamily="34" charset="0"/>
              </a:rPr>
              <a:t>Epilessia</a:t>
            </a:r>
          </a:p>
          <a:p>
            <a:pPr marL="166688" indent="-166688">
              <a:buSzPct val="80000"/>
              <a:buFont typeface="Wingdings 2" pitchFamily="18" charset="2"/>
              <a:buChar char=""/>
              <a:tabLst>
                <a:tab pos="166688" algn="l"/>
                <a:tab pos="614363" algn="l"/>
                <a:tab pos="1063625" algn="l"/>
                <a:tab pos="1512888" algn="l"/>
                <a:tab pos="1962150" algn="l"/>
                <a:tab pos="2411413" algn="l"/>
                <a:tab pos="2860675" algn="l"/>
                <a:tab pos="3309938" algn="l"/>
                <a:tab pos="3759200" algn="l"/>
                <a:tab pos="4208463" algn="l"/>
                <a:tab pos="4657725" algn="l"/>
                <a:tab pos="5106988" algn="l"/>
                <a:tab pos="5556250" algn="l"/>
                <a:tab pos="6005513" algn="l"/>
                <a:tab pos="6454775" algn="l"/>
                <a:tab pos="6904038" algn="l"/>
                <a:tab pos="7353300" algn="l"/>
                <a:tab pos="7802563" algn="l"/>
                <a:tab pos="8251825" algn="l"/>
                <a:tab pos="8701088" algn="l"/>
                <a:tab pos="9150350" algn="l"/>
              </a:tabLst>
            </a:pPr>
            <a:r>
              <a:rPr lang="it-IT">
                <a:solidFill>
                  <a:srgbClr val="000000"/>
                </a:solidFill>
                <a:latin typeface="Corbel" pitchFamily="34" charset="0"/>
              </a:rPr>
              <a:t>Neuropatie periferiche</a:t>
            </a:r>
          </a:p>
          <a:p>
            <a:pPr marL="166688" indent="-166688">
              <a:buSzPct val="80000"/>
              <a:buFont typeface="Wingdings 2" pitchFamily="18" charset="2"/>
              <a:buChar char=""/>
              <a:tabLst>
                <a:tab pos="166688" algn="l"/>
                <a:tab pos="614363" algn="l"/>
                <a:tab pos="1063625" algn="l"/>
                <a:tab pos="1512888" algn="l"/>
                <a:tab pos="1962150" algn="l"/>
                <a:tab pos="2411413" algn="l"/>
                <a:tab pos="2860675" algn="l"/>
                <a:tab pos="3309938" algn="l"/>
                <a:tab pos="3759200" algn="l"/>
                <a:tab pos="4208463" algn="l"/>
                <a:tab pos="4657725" algn="l"/>
                <a:tab pos="5106988" algn="l"/>
                <a:tab pos="5556250" algn="l"/>
                <a:tab pos="6005513" algn="l"/>
                <a:tab pos="6454775" algn="l"/>
                <a:tab pos="6904038" algn="l"/>
                <a:tab pos="7353300" algn="l"/>
                <a:tab pos="7802563" algn="l"/>
                <a:tab pos="8251825" algn="l"/>
                <a:tab pos="8701088" algn="l"/>
                <a:tab pos="9150350" algn="l"/>
              </a:tabLst>
            </a:pPr>
            <a:r>
              <a:rPr lang="it-IT">
                <a:solidFill>
                  <a:srgbClr val="000000"/>
                </a:solidFill>
                <a:latin typeface="Corbel" pitchFamily="34" charset="0"/>
              </a:rPr>
              <a:t>Parkinsonismo</a:t>
            </a:r>
          </a:p>
          <a:p>
            <a:pPr marL="166688" indent="-166688">
              <a:buSzPct val="80000"/>
              <a:buFont typeface="Wingdings 2" pitchFamily="18" charset="2"/>
              <a:buChar char=""/>
              <a:tabLst>
                <a:tab pos="166688" algn="l"/>
                <a:tab pos="614363" algn="l"/>
                <a:tab pos="1063625" algn="l"/>
                <a:tab pos="1512888" algn="l"/>
                <a:tab pos="1962150" algn="l"/>
                <a:tab pos="2411413" algn="l"/>
                <a:tab pos="2860675" algn="l"/>
                <a:tab pos="3309938" algn="l"/>
                <a:tab pos="3759200" algn="l"/>
                <a:tab pos="4208463" algn="l"/>
                <a:tab pos="4657725" algn="l"/>
                <a:tab pos="5106988" algn="l"/>
                <a:tab pos="5556250" algn="l"/>
                <a:tab pos="6005513" algn="l"/>
                <a:tab pos="6454775" algn="l"/>
                <a:tab pos="6904038" algn="l"/>
                <a:tab pos="7353300" algn="l"/>
                <a:tab pos="7802563" algn="l"/>
                <a:tab pos="8251825" algn="l"/>
                <a:tab pos="8701088" algn="l"/>
                <a:tab pos="9150350" algn="l"/>
              </a:tabLst>
            </a:pPr>
            <a:r>
              <a:rPr lang="it-IT">
                <a:solidFill>
                  <a:srgbClr val="000000"/>
                </a:solidFill>
                <a:latin typeface="Corbel" pitchFamily="34" charset="0"/>
              </a:rPr>
              <a:t>Encefalopatia acuta e/o cronica</a:t>
            </a:r>
          </a:p>
          <a:p>
            <a:pPr marL="166688" indent="-166688">
              <a:buSzPct val="80000"/>
              <a:buFont typeface="Wingdings 2" pitchFamily="18" charset="2"/>
              <a:buChar char=""/>
              <a:tabLst>
                <a:tab pos="166688" algn="l"/>
                <a:tab pos="614363" algn="l"/>
                <a:tab pos="1063625" algn="l"/>
                <a:tab pos="1512888" algn="l"/>
                <a:tab pos="1962150" algn="l"/>
                <a:tab pos="2411413" algn="l"/>
                <a:tab pos="2860675" algn="l"/>
                <a:tab pos="3309938" algn="l"/>
                <a:tab pos="3759200" algn="l"/>
                <a:tab pos="4208463" algn="l"/>
                <a:tab pos="4657725" algn="l"/>
                <a:tab pos="5106988" algn="l"/>
                <a:tab pos="5556250" algn="l"/>
                <a:tab pos="6005513" algn="l"/>
                <a:tab pos="6454775" algn="l"/>
                <a:tab pos="6904038" algn="l"/>
                <a:tab pos="7353300" algn="l"/>
                <a:tab pos="7802563" algn="l"/>
                <a:tab pos="8251825" algn="l"/>
                <a:tab pos="8701088" algn="l"/>
                <a:tab pos="9150350" algn="l"/>
              </a:tabLst>
            </a:pPr>
            <a:r>
              <a:rPr lang="it-IT">
                <a:solidFill>
                  <a:srgbClr val="000000"/>
                </a:solidFill>
                <a:latin typeface="Corbel" pitchFamily="34" charset="0"/>
              </a:rPr>
              <a:t>Atrofia cerebrale, demielinizzazione  (riduzione della mielina, sostanza che riveste e protegge le fibre nervose) e neuropatia cronica periferica</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57200" y="1970088"/>
            <a:ext cx="8228013" cy="4529137"/>
            <a:chOff x="288" y="1241"/>
            <a:chExt cx="5183" cy="2853"/>
          </a:xfrm>
          <a:solidFill>
            <a:srgbClr val="0066FF"/>
          </a:solidFill>
        </p:grpSpPr>
        <p:sp>
          <p:nvSpPr>
            <p:cNvPr id="119812" name="AutoShape 2"/>
            <p:cNvSpPr>
              <a:spLocks noChangeArrowheads="1"/>
            </p:cNvSpPr>
            <p:nvPr/>
          </p:nvSpPr>
          <p:spPr bwMode="auto">
            <a:xfrm>
              <a:off x="288" y="1241"/>
              <a:ext cx="5184" cy="2854"/>
            </a:xfrm>
            <a:prstGeom prst="roundRect">
              <a:avLst>
                <a:gd name="adj" fmla="val 16667"/>
              </a:avLst>
            </a:prstGeom>
            <a:solidFill>
              <a:schemeClr val="tx1"/>
            </a:solidFill>
            <a:ln w="25560">
              <a:solidFill>
                <a:srgbClr val="FFFFFF"/>
              </a:solidFill>
              <a:miter lim="800000"/>
              <a:headEnd/>
              <a:tailEnd/>
            </a:ln>
          </p:spPr>
          <p:txBody>
            <a:bodyPr wrap="none" anchor="ctr"/>
            <a:lstStyle/>
            <a:p>
              <a:pPr>
                <a:defRPr/>
              </a:pPr>
              <a:endParaRPr lang="it-IT"/>
            </a:p>
          </p:txBody>
        </p:sp>
        <p:sp>
          <p:nvSpPr>
            <p:cNvPr id="119813" name="Rectangle 3"/>
            <p:cNvSpPr>
              <a:spLocks noChangeArrowheads="1"/>
            </p:cNvSpPr>
            <p:nvPr/>
          </p:nvSpPr>
          <p:spPr bwMode="auto">
            <a:xfrm>
              <a:off x="427" y="1380"/>
              <a:ext cx="4906" cy="2576"/>
            </a:xfrm>
            <a:prstGeom prst="rect">
              <a:avLst/>
            </a:prstGeom>
            <a:solidFill>
              <a:schemeClr val="tx1"/>
            </a:solidFill>
            <a:ln w="9525">
              <a:noFill/>
              <a:round/>
              <a:headEnd/>
              <a:tailEnd/>
            </a:ln>
          </p:spPr>
          <p:txBody>
            <a:bodyPr lIns="167760" tIns="167760" rIns="167760" bIns="167760" anchor="ctr"/>
            <a:lstStyle/>
            <a:p>
              <a:pPr algn="ctr">
                <a:lnSpc>
                  <a:spcPct val="90000"/>
                </a:lnSpc>
                <a:spcAft>
                  <a:spcPts val="1925"/>
                </a:spcAft>
                <a:buSzPct val="8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400" dirty="0" smtClean="0">
                  <a:solidFill>
                    <a:schemeClr val="bg1"/>
                  </a:solidFill>
                  <a:latin typeface="+mn-lt"/>
                </a:rPr>
                <a:t>Nel 2014 sono state scoperte almeno altre 100 nuove sostanze pericolose!!</a:t>
              </a:r>
            </a:p>
            <a:p>
              <a:pPr algn="ctr">
                <a:lnSpc>
                  <a:spcPct val="90000"/>
                </a:lnSpc>
                <a:spcAft>
                  <a:spcPts val="1925"/>
                </a:spcAft>
                <a:buSzPct val="8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400" dirty="0" err="1" smtClean="0">
                  <a:solidFill>
                    <a:schemeClr val="bg1"/>
                  </a:solidFill>
                  <a:latin typeface="+mn-lt"/>
                </a:rPr>
                <a:t>Katt</a:t>
              </a:r>
              <a:r>
                <a:rPr lang="it-IT" sz="4400" dirty="0" smtClean="0">
                  <a:solidFill>
                    <a:schemeClr val="bg1"/>
                  </a:solidFill>
                  <a:latin typeface="+mn-lt"/>
                </a:rPr>
                <a:t>, </a:t>
              </a:r>
              <a:r>
                <a:rPr lang="it-IT" sz="4400" dirty="0" err="1" smtClean="0">
                  <a:solidFill>
                    <a:schemeClr val="bg1"/>
                  </a:solidFill>
                  <a:latin typeface="+mn-lt"/>
                </a:rPr>
                <a:t>Shaboo</a:t>
              </a:r>
              <a:r>
                <a:rPr lang="it-IT" sz="4400" dirty="0" smtClean="0">
                  <a:solidFill>
                    <a:schemeClr val="bg1"/>
                  </a:solidFill>
                  <a:latin typeface="+mn-lt"/>
                </a:rPr>
                <a:t>, Crystal </a:t>
              </a:r>
              <a:r>
                <a:rPr lang="it-IT" sz="4400" dirty="0" err="1" smtClean="0">
                  <a:solidFill>
                    <a:schemeClr val="bg1"/>
                  </a:solidFill>
                  <a:latin typeface="+mn-lt"/>
                </a:rPr>
                <a:t>Meth</a:t>
              </a:r>
              <a:r>
                <a:rPr lang="it-IT" sz="4400" dirty="0" smtClean="0">
                  <a:solidFill>
                    <a:schemeClr val="bg1"/>
                  </a:solidFill>
                  <a:latin typeface="+mn-lt"/>
                </a:rPr>
                <a:t>,</a:t>
              </a:r>
            </a:p>
            <a:p>
              <a:pPr algn="ctr">
                <a:lnSpc>
                  <a:spcPct val="90000"/>
                </a:lnSpc>
                <a:spcAft>
                  <a:spcPts val="1925"/>
                </a:spcAft>
                <a:buSzPct val="8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400" dirty="0" smtClean="0">
                  <a:solidFill>
                    <a:schemeClr val="bg1"/>
                  </a:solidFill>
                  <a:latin typeface="+mn-lt"/>
                </a:rPr>
                <a:t>Sali da bagno ecc.</a:t>
              </a:r>
            </a:p>
            <a:p>
              <a:pPr algn="ctr">
                <a:lnSpc>
                  <a:spcPct val="90000"/>
                </a:lnSpc>
                <a:spcAft>
                  <a:spcPts val="1925"/>
                </a:spcAft>
                <a:buSzPct val="8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400" b="1" dirty="0" err="1" smtClean="0">
                  <a:solidFill>
                    <a:srgbClr val="FFFFFF"/>
                  </a:solidFill>
                  <a:latin typeface="Constantia" pitchFamily="18" charset="0"/>
                </a:rPr>
                <a:t>KKatt</a:t>
              </a:r>
              <a:endParaRPr lang="it-IT" sz="4400" b="1" dirty="0">
                <a:solidFill>
                  <a:srgbClr val="FFFFFF"/>
                </a:solidFill>
                <a:latin typeface="Constantia" pitchFamily="18" charset="0"/>
              </a:endParaRPr>
            </a:p>
          </p:txBody>
        </p:sp>
      </p:grpSp>
      <p:sp>
        <p:nvSpPr>
          <p:cNvPr id="97283" name="Rectangle 4"/>
          <p:cNvSpPr>
            <a:spLocks noChangeArrowheads="1"/>
          </p:cNvSpPr>
          <p:nvPr/>
        </p:nvSpPr>
        <p:spPr bwMode="auto">
          <a:xfrm>
            <a:off x="457200" y="115888"/>
            <a:ext cx="8229600" cy="1250950"/>
          </a:xfrm>
          <a:prstGeom prst="rect">
            <a:avLst/>
          </a:prstGeom>
          <a:noFill/>
          <a:ln w="9525">
            <a:noFill/>
            <a:round/>
            <a:headEnd/>
            <a:tailEnd/>
          </a:ln>
        </p:spPr>
        <p:txBody>
          <a:bodyPr lIns="90000" tIns="46800" rIns="4572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dirty="0" smtClean="0">
                <a:solidFill>
                  <a:srgbClr val="FFC800"/>
                </a:solidFill>
                <a:latin typeface="Aharoni" pitchFamily="2" charset="-79"/>
              </a:rPr>
              <a:t>NUOVE DROGHE</a:t>
            </a:r>
            <a:endParaRPr lang="it-IT" sz="4500" b="1" dirty="0">
              <a:solidFill>
                <a:srgbClr val="FFC800"/>
              </a:solidFill>
              <a:latin typeface="Aharoni" pitchFamily="2" charset="-79"/>
            </a:endParaRPr>
          </a:p>
        </p:txBody>
      </p:sp>
    </p:spTree>
    <p:extLst>
      <p:ext uri="{BB962C8B-B14F-4D97-AF65-F5344CB8AC3E}">
        <p14:creationId xmlns="" xmlns:p14="http://schemas.microsoft.com/office/powerpoint/2010/main" val="2534286897"/>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57200" y="1970088"/>
            <a:ext cx="8228013" cy="4529137"/>
            <a:chOff x="288" y="1241"/>
            <a:chExt cx="5183" cy="2853"/>
          </a:xfrm>
          <a:solidFill>
            <a:srgbClr val="0066FF"/>
          </a:solidFill>
        </p:grpSpPr>
        <p:sp>
          <p:nvSpPr>
            <p:cNvPr id="119812" name="AutoShape 2"/>
            <p:cNvSpPr>
              <a:spLocks noChangeArrowheads="1"/>
            </p:cNvSpPr>
            <p:nvPr/>
          </p:nvSpPr>
          <p:spPr bwMode="auto">
            <a:xfrm>
              <a:off x="288" y="1241"/>
              <a:ext cx="5184" cy="2854"/>
            </a:xfrm>
            <a:prstGeom prst="roundRect">
              <a:avLst>
                <a:gd name="adj" fmla="val 16667"/>
              </a:avLst>
            </a:prstGeom>
            <a:solidFill>
              <a:schemeClr val="tx1"/>
            </a:solidFill>
            <a:ln w="25560">
              <a:solidFill>
                <a:srgbClr val="FFFFFF"/>
              </a:solidFill>
              <a:miter lim="800000"/>
              <a:headEnd/>
              <a:tailEnd/>
            </a:ln>
          </p:spPr>
          <p:txBody>
            <a:bodyPr wrap="none" anchor="ctr"/>
            <a:lstStyle/>
            <a:p>
              <a:pPr>
                <a:defRPr/>
              </a:pPr>
              <a:endParaRPr lang="it-IT"/>
            </a:p>
          </p:txBody>
        </p:sp>
        <p:sp>
          <p:nvSpPr>
            <p:cNvPr id="119813" name="Rectangle 3"/>
            <p:cNvSpPr>
              <a:spLocks noChangeArrowheads="1"/>
            </p:cNvSpPr>
            <p:nvPr/>
          </p:nvSpPr>
          <p:spPr bwMode="auto">
            <a:xfrm>
              <a:off x="427" y="1380"/>
              <a:ext cx="4906" cy="2576"/>
            </a:xfrm>
            <a:prstGeom prst="rect">
              <a:avLst/>
            </a:prstGeom>
            <a:solidFill>
              <a:schemeClr val="tx1"/>
            </a:solidFill>
            <a:ln w="9525">
              <a:noFill/>
              <a:round/>
              <a:headEnd/>
              <a:tailEnd/>
            </a:ln>
          </p:spPr>
          <p:txBody>
            <a:bodyPr lIns="167760" tIns="167760" rIns="167760" bIns="167760" anchor="ctr"/>
            <a:lstStyle/>
            <a:p>
              <a:pPr algn="ctr">
                <a:lnSpc>
                  <a:spcPct val="90000"/>
                </a:lnSpc>
                <a:spcAft>
                  <a:spcPts val="1925"/>
                </a:spcAft>
                <a:buSzPct val="8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400" dirty="0" smtClean="0">
                  <a:solidFill>
                    <a:schemeClr val="bg1"/>
                  </a:solidFill>
                  <a:latin typeface="+mn-lt"/>
                </a:rPr>
                <a:t>Sono tutte droghe che UCCIDONO</a:t>
              </a:r>
            </a:p>
            <a:p>
              <a:pPr algn="ctr">
                <a:lnSpc>
                  <a:spcPct val="90000"/>
                </a:lnSpc>
                <a:spcAft>
                  <a:spcPts val="1925"/>
                </a:spcAft>
                <a:buSzPct val="8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400" dirty="0" smtClean="0">
                  <a:solidFill>
                    <a:schemeClr val="bg1"/>
                  </a:solidFill>
                  <a:latin typeface="+mn-lt"/>
                </a:rPr>
                <a:t>E i loro effetti sono ancora più devastanti e rapidi rispetto alle altre droghe!</a:t>
              </a:r>
            </a:p>
            <a:p>
              <a:pPr algn="ctr">
                <a:lnSpc>
                  <a:spcPct val="90000"/>
                </a:lnSpc>
                <a:spcAft>
                  <a:spcPts val="1925"/>
                </a:spcAft>
                <a:buSzPct val="8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400" b="1" dirty="0" err="1" smtClean="0">
                  <a:solidFill>
                    <a:srgbClr val="FFFFFF"/>
                  </a:solidFill>
                  <a:latin typeface="Constantia" pitchFamily="18" charset="0"/>
                </a:rPr>
                <a:t>KKatt</a:t>
              </a:r>
              <a:endParaRPr lang="it-IT" sz="4400" b="1" dirty="0">
                <a:solidFill>
                  <a:srgbClr val="FFFFFF"/>
                </a:solidFill>
                <a:latin typeface="Constantia" pitchFamily="18" charset="0"/>
              </a:endParaRPr>
            </a:p>
          </p:txBody>
        </p:sp>
      </p:grpSp>
      <p:sp>
        <p:nvSpPr>
          <p:cNvPr id="97283" name="Rectangle 4"/>
          <p:cNvSpPr>
            <a:spLocks noChangeArrowheads="1"/>
          </p:cNvSpPr>
          <p:nvPr/>
        </p:nvSpPr>
        <p:spPr bwMode="auto">
          <a:xfrm>
            <a:off x="457200" y="115888"/>
            <a:ext cx="8229600" cy="1250950"/>
          </a:xfrm>
          <a:prstGeom prst="rect">
            <a:avLst/>
          </a:prstGeom>
          <a:noFill/>
          <a:ln w="9525">
            <a:noFill/>
            <a:round/>
            <a:headEnd/>
            <a:tailEnd/>
          </a:ln>
        </p:spPr>
        <p:txBody>
          <a:bodyPr lIns="90000" tIns="46800" rIns="4572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dirty="0" smtClean="0">
                <a:solidFill>
                  <a:srgbClr val="FFC800"/>
                </a:solidFill>
                <a:latin typeface="Aharoni" pitchFamily="2" charset="-79"/>
              </a:rPr>
              <a:t>NUOVE DROGHE</a:t>
            </a:r>
            <a:endParaRPr lang="it-IT" sz="4500" b="1" dirty="0">
              <a:solidFill>
                <a:srgbClr val="FFC800"/>
              </a:solidFill>
              <a:latin typeface="Aharoni" pitchFamily="2" charset="-79"/>
            </a:endParaRPr>
          </a:p>
        </p:txBody>
      </p:sp>
    </p:spTree>
    <p:extLst>
      <p:ext uri="{BB962C8B-B14F-4D97-AF65-F5344CB8AC3E}">
        <p14:creationId xmlns="" xmlns:p14="http://schemas.microsoft.com/office/powerpoint/2010/main" val="1203689515"/>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57200" y="1970088"/>
            <a:ext cx="8228013" cy="4529137"/>
            <a:chOff x="288" y="1241"/>
            <a:chExt cx="5183" cy="2853"/>
          </a:xfrm>
          <a:solidFill>
            <a:srgbClr val="0066FF"/>
          </a:solidFill>
        </p:grpSpPr>
        <p:sp>
          <p:nvSpPr>
            <p:cNvPr id="119812" name="AutoShape 2"/>
            <p:cNvSpPr>
              <a:spLocks noChangeArrowheads="1"/>
            </p:cNvSpPr>
            <p:nvPr/>
          </p:nvSpPr>
          <p:spPr bwMode="auto">
            <a:xfrm>
              <a:off x="288" y="1241"/>
              <a:ext cx="5184" cy="2854"/>
            </a:xfrm>
            <a:prstGeom prst="roundRect">
              <a:avLst>
                <a:gd name="adj" fmla="val 16667"/>
              </a:avLst>
            </a:prstGeom>
            <a:solidFill>
              <a:schemeClr val="tx1"/>
            </a:solidFill>
            <a:ln w="25560">
              <a:solidFill>
                <a:srgbClr val="FFFFFF"/>
              </a:solidFill>
              <a:miter lim="800000"/>
              <a:headEnd/>
              <a:tailEnd/>
            </a:ln>
          </p:spPr>
          <p:txBody>
            <a:bodyPr wrap="none" anchor="ctr"/>
            <a:lstStyle/>
            <a:p>
              <a:pPr>
                <a:defRPr/>
              </a:pPr>
              <a:endParaRPr lang="it-IT"/>
            </a:p>
          </p:txBody>
        </p:sp>
        <p:sp>
          <p:nvSpPr>
            <p:cNvPr id="119813" name="Rectangle 3"/>
            <p:cNvSpPr>
              <a:spLocks noChangeArrowheads="1"/>
            </p:cNvSpPr>
            <p:nvPr/>
          </p:nvSpPr>
          <p:spPr bwMode="auto">
            <a:xfrm>
              <a:off x="427" y="1380"/>
              <a:ext cx="4906" cy="2576"/>
            </a:xfrm>
            <a:prstGeom prst="rect">
              <a:avLst/>
            </a:prstGeom>
            <a:solidFill>
              <a:schemeClr val="tx1"/>
            </a:solidFill>
            <a:ln w="9525">
              <a:noFill/>
              <a:round/>
              <a:headEnd/>
              <a:tailEnd/>
            </a:ln>
          </p:spPr>
          <p:txBody>
            <a:bodyPr lIns="167760" tIns="167760" rIns="167760" bIns="167760" anchor="ctr"/>
            <a:lstStyle/>
            <a:p>
              <a:pPr algn="ctr">
                <a:lnSpc>
                  <a:spcPct val="90000"/>
                </a:lnSpc>
                <a:spcAft>
                  <a:spcPts val="1925"/>
                </a:spcAft>
                <a:buSzPct val="8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400" dirty="0">
                  <a:solidFill>
                    <a:schemeClr val="bg1"/>
                  </a:solidFill>
                  <a:latin typeface="+mn-lt"/>
                </a:rPr>
                <a:t>I casi in cui, dopo avere assunto droga, si è finiti IN CURA DA UNO PSICHIATRA sono sufficientemente numerosi da sconsigliare questo tipo di esperienza</a:t>
              </a:r>
              <a:r>
                <a:rPr lang="it-IT" sz="4400" b="1" dirty="0">
                  <a:solidFill>
                    <a:srgbClr val="FFFFFF"/>
                  </a:solidFill>
                  <a:latin typeface="Constantia" pitchFamily="18" charset="0"/>
                </a:rPr>
                <a:t>.</a:t>
              </a:r>
            </a:p>
          </p:txBody>
        </p:sp>
      </p:grpSp>
      <p:sp>
        <p:nvSpPr>
          <p:cNvPr id="97283" name="Rectangle 4"/>
          <p:cNvSpPr>
            <a:spLocks noChangeArrowheads="1"/>
          </p:cNvSpPr>
          <p:nvPr/>
        </p:nvSpPr>
        <p:spPr bwMode="auto">
          <a:xfrm>
            <a:off x="457200" y="115888"/>
            <a:ext cx="8229600" cy="1250950"/>
          </a:xfrm>
          <a:prstGeom prst="rect">
            <a:avLst/>
          </a:prstGeom>
          <a:noFill/>
          <a:ln w="9525">
            <a:noFill/>
            <a:round/>
            <a:headEnd/>
            <a:tailEnd/>
          </a:ln>
        </p:spPr>
        <p:txBody>
          <a:bodyPr lIns="90000" tIns="46800" rIns="4572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a:solidFill>
                  <a:srgbClr val="FFC800"/>
                </a:solidFill>
                <a:latin typeface="Aharoni" pitchFamily="2" charset="-79"/>
              </a:rPr>
              <a:t>CONCLUSIONI</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57200" y="1970088"/>
            <a:ext cx="8228013" cy="4529137"/>
            <a:chOff x="288" y="1241"/>
            <a:chExt cx="5183" cy="2853"/>
          </a:xfrm>
          <a:solidFill>
            <a:srgbClr val="0066FF"/>
          </a:solidFill>
        </p:grpSpPr>
        <p:sp>
          <p:nvSpPr>
            <p:cNvPr id="119812" name="AutoShape 2"/>
            <p:cNvSpPr>
              <a:spLocks noChangeArrowheads="1"/>
            </p:cNvSpPr>
            <p:nvPr/>
          </p:nvSpPr>
          <p:spPr bwMode="auto">
            <a:xfrm>
              <a:off x="288" y="1241"/>
              <a:ext cx="5184" cy="2854"/>
            </a:xfrm>
            <a:prstGeom prst="roundRect">
              <a:avLst>
                <a:gd name="adj" fmla="val 16667"/>
              </a:avLst>
            </a:prstGeom>
            <a:solidFill>
              <a:schemeClr val="tx1"/>
            </a:solidFill>
            <a:ln w="25560">
              <a:solidFill>
                <a:srgbClr val="FFFFFF"/>
              </a:solidFill>
              <a:miter lim="800000"/>
              <a:headEnd/>
              <a:tailEnd/>
            </a:ln>
          </p:spPr>
          <p:txBody>
            <a:bodyPr wrap="none" anchor="ctr"/>
            <a:lstStyle/>
            <a:p>
              <a:pPr>
                <a:defRPr/>
              </a:pPr>
              <a:endParaRPr lang="it-IT"/>
            </a:p>
          </p:txBody>
        </p:sp>
        <p:sp>
          <p:nvSpPr>
            <p:cNvPr id="119813" name="Rectangle 3"/>
            <p:cNvSpPr>
              <a:spLocks noChangeArrowheads="1"/>
            </p:cNvSpPr>
            <p:nvPr/>
          </p:nvSpPr>
          <p:spPr bwMode="auto">
            <a:xfrm>
              <a:off x="427" y="1380"/>
              <a:ext cx="4906" cy="2576"/>
            </a:xfrm>
            <a:prstGeom prst="rect">
              <a:avLst/>
            </a:prstGeom>
            <a:solidFill>
              <a:schemeClr val="tx1"/>
            </a:solidFill>
            <a:ln w="9525">
              <a:noFill/>
              <a:round/>
              <a:headEnd/>
              <a:tailEnd/>
            </a:ln>
          </p:spPr>
          <p:txBody>
            <a:bodyPr lIns="167760" tIns="167760" rIns="167760" bIns="167760" anchor="ctr"/>
            <a:lstStyle/>
            <a:p>
              <a:pPr algn="ctr">
                <a:lnSpc>
                  <a:spcPct val="90000"/>
                </a:lnSpc>
                <a:spcAft>
                  <a:spcPts val="1925"/>
                </a:spcAft>
                <a:buSzPct val="8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400" dirty="0">
                  <a:solidFill>
                    <a:schemeClr val="bg1"/>
                  </a:solidFill>
                  <a:latin typeface="+mn-lt"/>
                </a:rPr>
                <a:t>I casi in cui, dopo avere assunto droga, si è finiti IN CURA DA UNO PSICHIATRA sono sufficientemente numerosi da sconsigliare questo tipo di esperienza</a:t>
              </a:r>
              <a:r>
                <a:rPr lang="it-IT" sz="4400" b="1" dirty="0">
                  <a:solidFill>
                    <a:srgbClr val="FFFFFF"/>
                  </a:solidFill>
                  <a:latin typeface="Constantia" pitchFamily="18" charset="0"/>
                </a:rPr>
                <a:t>.</a:t>
              </a:r>
            </a:p>
          </p:txBody>
        </p:sp>
      </p:grpSp>
      <p:sp>
        <p:nvSpPr>
          <p:cNvPr id="97283" name="Rectangle 4"/>
          <p:cNvSpPr>
            <a:spLocks noChangeArrowheads="1"/>
          </p:cNvSpPr>
          <p:nvPr/>
        </p:nvSpPr>
        <p:spPr bwMode="auto">
          <a:xfrm>
            <a:off x="457200" y="115888"/>
            <a:ext cx="8229600" cy="1250950"/>
          </a:xfrm>
          <a:prstGeom prst="rect">
            <a:avLst/>
          </a:prstGeom>
          <a:noFill/>
          <a:ln w="9525">
            <a:noFill/>
            <a:round/>
            <a:headEnd/>
            <a:tailEnd/>
          </a:ln>
        </p:spPr>
        <p:txBody>
          <a:bodyPr lIns="90000" tIns="46800" rIns="4572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a:solidFill>
                  <a:srgbClr val="FFC800"/>
                </a:solidFill>
                <a:latin typeface="Aharoni" pitchFamily="2" charset="-79"/>
              </a:rPr>
              <a:t>CONCLUSIONI</a:t>
            </a:r>
          </a:p>
        </p:txBody>
      </p:sp>
      <p:pic>
        <p:nvPicPr>
          <p:cNvPr id="9218" name="Picture 2" descr="http://www.salutealtovicentino.it/images/dbimages/Articoli/depressione.jpg">
            <a:hlinkClick r:id="rId3"/>
          </p:cNvPr>
          <p:cNvPicPr>
            <a:picLocks noChangeAspect="1" noChangeArrowheads="1"/>
          </p:cNvPicPr>
          <p:nvPr/>
        </p:nvPicPr>
        <p:blipFill>
          <a:blip r:embed="rId4" cstate="print"/>
          <a:srcRect/>
          <a:stretch>
            <a:fillRect/>
          </a:stretch>
        </p:blipFill>
        <p:spPr bwMode="auto">
          <a:xfrm>
            <a:off x="395536" y="1700808"/>
            <a:ext cx="8352928" cy="48245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954114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57200" y="1970088"/>
            <a:ext cx="8228013" cy="4529137"/>
            <a:chOff x="288" y="1241"/>
            <a:chExt cx="5183" cy="2853"/>
          </a:xfrm>
          <a:solidFill>
            <a:srgbClr val="0066FF"/>
          </a:solidFill>
        </p:grpSpPr>
        <p:sp>
          <p:nvSpPr>
            <p:cNvPr id="119812" name="AutoShape 2"/>
            <p:cNvSpPr>
              <a:spLocks noChangeArrowheads="1"/>
            </p:cNvSpPr>
            <p:nvPr/>
          </p:nvSpPr>
          <p:spPr bwMode="auto">
            <a:xfrm>
              <a:off x="288" y="1241"/>
              <a:ext cx="5184" cy="2854"/>
            </a:xfrm>
            <a:prstGeom prst="roundRect">
              <a:avLst>
                <a:gd name="adj" fmla="val 16667"/>
              </a:avLst>
            </a:prstGeom>
            <a:solidFill>
              <a:schemeClr val="tx1"/>
            </a:solidFill>
            <a:ln w="25560">
              <a:solidFill>
                <a:srgbClr val="FFFFFF"/>
              </a:solidFill>
              <a:miter lim="800000"/>
              <a:headEnd/>
              <a:tailEnd/>
            </a:ln>
          </p:spPr>
          <p:txBody>
            <a:bodyPr wrap="none" anchor="ctr"/>
            <a:lstStyle/>
            <a:p>
              <a:pPr>
                <a:defRPr/>
              </a:pPr>
              <a:endParaRPr lang="it-IT"/>
            </a:p>
          </p:txBody>
        </p:sp>
        <p:sp>
          <p:nvSpPr>
            <p:cNvPr id="119813" name="Rectangle 3"/>
            <p:cNvSpPr>
              <a:spLocks noChangeArrowheads="1"/>
            </p:cNvSpPr>
            <p:nvPr/>
          </p:nvSpPr>
          <p:spPr bwMode="auto">
            <a:xfrm>
              <a:off x="427" y="1380"/>
              <a:ext cx="4906" cy="2576"/>
            </a:xfrm>
            <a:prstGeom prst="rect">
              <a:avLst/>
            </a:prstGeom>
            <a:solidFill>
              <a:schemeClr val="tx1"/>
            </a:solidFill>
            <a:ln w="9525">
              <a:noFill/>
              <a:round/>
              <a:headEnd/>
              <a:tailEnd/>
            </a:ln>
          </p:spPr>
          <p:txBody>
            <a:bodyPr lIns="167760" tIns="167760" rIns="167760" bIns="167760" anchor="ctr"/>
            <a:lstStyle/>
            <a:p>
              <a:pPr algn="ctr">
                <a:lnSpc>
                  <a:spcPct val="90000"/>
                </a:lnSpc>
                <a:spcAft>
                  <a:spcPts val="1925"/>
                </a:spcAft>
                <a:buSzPct val="8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400" dirty="0" smtClean="0">
                  <a:solidFill>
                    <a:schemeClr val="bg1"/>
                  </a:solidFill>
                  <a:latin typeface="+mn-lt"/>
                </a:rPr>
                <a:t>LA CULTURA è L’UNICA DROGA CHE CREA </a:t>
              </a:r>
            </a:p>
            <a:p>
              <a:pPr algn="ctr">
                <a:lnSpc>
                  <a:spcPct val="90000"/>
                </a:lnSpc>
                <a:spcAft>
                  <a:spcPts val="1925"/>
                </a:spcAft>
                <a:buSzPct val="8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400" b="1" dirty="0" smtClean="0">
                  <a:solidFill>
                    <a:srgbClr val="FF0000"/>
                  </a:solidFill>
                  <a:latin typeface="+mn-lt"/>
                </a:rPr>
                <a:t>IN</a:t>
              </a:r>
              <a:r>
                <a:rPr lang="it-IT" sz="4400" b="1" dirty="0" smtClean="0">
                  <a:solidFill>
                    <a:schemeClr val="bg1"/>
                  </a:solidFill>
                  <a:latin typeface="+mn-lt"/>
                </a:rPr>
                <a:t>DIPENDENZA!!</a:t>
              </a:r>
              <a:endParaRPr lang="it-IT" sz="4400" b="1" dirty="0">
                <a:solidFill>
                  <a:srgbClr val="FFFFFF"/>
                </a:solidFill>
                <a:latin typeface="Constantia" pitchFamily="18" charset="0"/>
              </a:endParaRPr>
            </a:p>
          </p:txBody>
        </p:sp>
      </p:grpSp>
      <p:sp>
        <p:nvSpPr>
          <p:cNvPr id="97283" name="Rectangle 4"/>
          <p:cNvSpPr>
            <a:spLocks noChangeArrowheads="1"/>
          </p:cNvSpPr>
          <p:nvPr/>
        </p:nvSpPr>
        <p:spPr bwMode="auto">
          <a:xfrm>
            <a:off x="457200" y="115888"/>
            <a:ext cx="8229600" cy="1250950"/>
          </a:xfrm>
          <a:prstGeom prst="rect">
            <a:avLst/>
          </a:prstGeom>
          <a:noFill/>
          <a:ln w="9525">
            <a:noFill/>
            <a:round/>
            <a:headEnd/>
            <a:tailEnd/>
          </a:ln>
        </p:spPr>
        <p:txBody>
          <a:bodyPr lIns="90000" tIns="46800" rIns="4572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500" b="1">
                <a:solidFill>
                  <a:srgbClr val="FFC800"/>
                </a:solidFill>
                <a:latin typeface="Aharoni" pitchFamily="2" charset="-79"/>
              </a:rPr>
              <a:t>CONCLUSIONI</a:t>
            </a:r>
          </a:p>
        </p:txBody>
      </p:sp>
    </p:spTree>
    <p:extLst>
      <p:ext uri="{BB962C8B-B14F-4D97-AF65-F5344CB8AC3E}">
        <p14:creationId xmlns="" xmlns:p14="http://schemas.microsoft.com/office/powerpoint/2010/main" val="2216268506"/>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descr="http://lalibertadiparol.altervista.org/wp-content/uploads/2011/11/contro-la-droga11.jpg">
            <a:hlinkClick r:id="rId3"/>
          </p:cNvPr>
          <p:cNvPicPr>
            <a:picLocks noChangeAspect="1" noChangeArrowheads="1"/>
          </p:cNvPicPr>
          <p:nvPr/>
        </p:nvPicPr>
        <p:blipFill>
          <a:blip r:embed="rId4" cstate="print"/>
          <a:srcRect/>
          <a:stretch>
            <a:fillRect/>
          </a:stretch>
        </p:blipFill>
        <p:spPr bwMode="auto">
          <a:xfrm>
            <a:off x="4067944" y="0"/>
            <a:ext cx="5076056" cy="6858000"/>
          </a:xfrm>
          <a:prstGeom prst="rect">
            <a:avLst/>
          </a:prstGeom>
          <a:noFill/>
        </p:spPr>
      </p:pic>
      <p:sp>
        <p:nvSpPr>
          <p:cNvPr id="5" name="Rettangolo 4"/>
          <p:cNvSpPr/>
          <p:nvPr/>
        </p:nvSpPr>
        <p:spPr>
          <a:xfrm>
            <a:off x="0" y="2708920"/>
            <a:ext cx="3851920" cy="2031325"/>
          </a:xfrm>
          <a:prstGeom prst="rect">
            <a:avLst/>
          </a:prstGeom>
          <a:noFill/>
        </p:spPr>
        <p:txBody>
          <a:bodyPr wrap="square" lIns="91440" tIns="45720" rIns="91440" bIns="45720">
            <a:spAutoFit/>
          </a:bodyPr>
          <a:lstStyle/>
          <a:p>
            <a:pPr algn="ctr"/>
            <a:r>
              <a:rPr lang="it-IT" sz="3600" b="1" cap="none" spc="0" dirty="0" smtClean="0">
                <a:ln w="1905"/>
                <a:solidFill>
                  <a:srgbClr val="FFC000"/>
                </a:solidFill>
                <a:effectLst>
                  <a:innerShdw blurRad="69850" dist="43180" dir="5400000">
                    <a:srgbClr val="000000">
                      <a:alpha val="65000"/>
                    </a:srgbClr>
                  </a:innerShdw>
                </a:effectLst>
              </a:rPr>
              <a:t>GRAZIE PER</a:t>
            </a:r>
          </a:p>
          <a:p>
            <a:pPr algn="ctr"/>
            <a:r>
              <a:rPr lang="it-IT" sz="3600" b="1" cap="none" spc="0" dirty="0" smtClean="0">
                <a:ln w="1905"/>
                <a:solidFill>
                  <a:srgbClr val="FFC000"/>
                </a:solidFill>
                <a:effectLst>
                  <a:innerShdw blurRad="69850" dist="43180" dir="5400000">
                    <a:srgbClr val="000000">
                      <a:alpha val="65000"/>
                    </a:srgbClr>
                  </a:innerShdw>
                </a:effectLst>
              </a:rPr>
              <a:t>L’ATTENZIONE</a:t>
            </a:r>
          </a:p>
          <a:p>
            <a:pPr algn="ctr"/>
            <a:endParaRPr lang="it-IT"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ttangolo 6"/>
          <p:cNvSpPr/>
          <p:nvPr/>
        </p:nvSpPr>
        <p:spPr>
          <a:xfrm>
            <a:off x="179512" y="2708920"/>
            <a:ext cx="3528392"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179388" y="188913"/>
            <a:ext cx="8785225" cy="954087"/>
          </a:xfrm>
          <a:prstGeom prst="rect">
            <a:avLst/>
          </a:prstGeom>
          <a:solidFill>
            <a:schemeClr val="bg1"/>
          </a:solidFill>
          <a:ln w="9525">
            <a:noFill/>
            <a:miter lim="800000"/>
            <a:headEnd/>
            <a:tailEnd/>
          </a:ln>
        </p:spPr>
        <p:txBody>
          <a:bodyPr>
            <a:spAutoFit/>
          </a:bodyPr>
          <a:lstStyle/>
          <a:p>
            <a:pPr algn="ctr"/>
            <a:r>
              <a:rPr lang="it-IT" sz="2800"/>
              <a:t>IL SEGRETO PER NON CADERE NEL TUNNEL DELLA DROGA?</a:t>
            </a:r>
          </a:p>
        </p:txBody>
      </p:sp>
      <p:sp>
        <p:nvSpPr>
          <p:cNvPr id="4" name="CasellaDiTesto 3"/>
          <p:cNvSpPr txBox="1">
            <a:spLocks noChangeArrowheads="1"/>
          </p:cNvSpPr>
          <p:nvPr/>
        </p:nvSpPr>
        <p:spPr bwMode="auto">
          <a:xfrm>
            <a:off x="2339975" y="1773238"/>
            <a:ext cx="4608513" cy="4770437"/>
          </a:xfrm>
          <a:prstGeom prst="rect">
            <a:avLst/>
          </a:prstGeom>
          <a:solidFill>
            <a:schemeClr val="bg1"/>
          </a:solidFill>
          <a:ln w="9525">
            <a:noFill/>
            <a:miter lim="800000"/>
            <a:headEnd/>
            <a:tailEnd/>
          </a:ln>
        </p:spPr>
        <p:txBody>
          <a:bodyPr>
            <a:spAutoFit/>
          </a:bodyPr>
          <a:lstStyle/>
          <a:p>
            <a:pPr algn="ctr"/>
            <a:r>
              <a:rPr lang="it-IT" sz="3800">
                <a:solidFill>
                  <a:srgbClr val="FFC000"/>
                </a:solidFill>
              </a:rPr>
              <a:t>TROVARE ATTIVITA’ APPAGANTI CHE RENDONO FELICI, AUMENTANDO IN MODO NORMALE IL LIVELLO DELL’UMORE</a:t>
            </a:r>
          </a:p>
        </p:txBody>
      </p:sp>
      <p:pic>
        <p:nvPicPr>
          <p:cNvPr id="17410" name="Immagine 1" descr="skinnerBoxComics.jpg"/>
          <p:cNvPicPr>
            <a:picLocks noChangeAspect="1"/>
          </p:cNvPicPr>
          <p:nvPr/>
        </p:nvPicPr>
        <p:blipFill>
          <a:blip r:embed="rId3" cstate="print"/>
          <a:srcRect/>
          <a:stretch>
            <a:fillRect/>
          </a:stretch>
        </p:blipFill>
        <p:spPr bwMode="auto">
          <a:xfrm>
            <a:off x="1835150" y="1557338"/>
            <a:ext cx="5400675" cy="5111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7410"/>
                                        </p:tgtEl>
                                        <p:attrNameLst>
                                          <p:attrName>style.visibility</p:attrName>
                                        </p:attrNameLst>
                                      </p:cBhvr>
                                      <p:to>
                                        <p:strVal val="visible"/>
                                      </p:to>
                                    </p:set>
                                    <p:anim calcmode="lin" valueType="num">
                                      <p:cBhvr>
                                        <p:cTn id="14" dur="1000" fill="hold"/>
                                        <p:tgtEl>
                                          <p:spTgt spid="17410"/>
                                        </p:tgtEl>
                                        <p:attrNameLst>
                                          <p:attrName>ppt_w</p:attrName>
                                        </p:attrNameLst>
                                      </p:cBhvr>
                                      <p:tavLst>
                                        <p:tav tm="0">
                                          <p:val>
                                            <p:strVal val="#ppt_w*0.70"/>
                                          </p:val>
                                        </p:tav>
                                        <p:tav tm="100000">
                                          <p:val>
                                            <p:strVal val="#ppt_w"/>
                                          </p:val>
                                        </p:tav>
                                      </p:tavLst>
                                    </p:anim>
                                    <p:anim calcmode="lin" valueType="num">
                                      <p:cBhvr>
                                        <p:cTn id="15" dur="1000" fill="hold"/>
                                        <p:tgtEl>
                                          <p:spTgt spid="17410"/>
                                        </p:tgtEl>
                                        <p:attrNameLst>
                                          <p:attrName>ppt_h</p:attrName>
                                        </p:attrNameLst>
                                      </p:cBhvr>
                                      <p:tavLst>
                                        <p:tav tm="0">
                                          <p:val>
                                            <p:strVal val="#ppt_h"/>
                                          </p:val>
                                        </p:tav>
                                        <p:tav tm="100000">
                                          <p:val>
                                            <p:strVal val="#ppt_h"/>
                                          </p:val>
                                        </p:tav>
                                      </p:tavLst>
                                    </p:anim>
                                    <p:animEffect transition="in" filter="fade">
                                      <p:cBhvr>
                                        <p:cTn id="16" dur="1000"/>
                                        <p:tgtEl>
                                          <p:spTgt spid="17410"/>
                                        </p:tgtEl>
                                      </p:cBhvr>
                                    </p:animEffect>
                                  </p:childTnLst>
                                </p:cTn>
                              </p:par>
                              <p:par>
                                <p:cTn id="17" presetID="1" presetClass="exit"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o">
  <a:themeElements>
    <a:clrScheme name="Mo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integrale DROGA ANTO</Template>
  <TotalTime>10762</TotalTime>
  <Words>6583</Words>
  <Application>Microsoft Office PowerPoint</Application>
  <PresentationFormat>Presentazione su schermo (4:3)</PresentationFormat>
  <Paragraphs>782</Paragraphs>
  <Slides>87</Slides>
  <Notes>67</Notes>
  <HiddenSlides>0</HiddenSlides>
  <MMClips>0</MMClips>
  <ScaleCrop>false</ScaleCrop>
  <HeadingPairs>
    <vt:vector size="4" baseType="variant">
      <vt:variant>
        <vt:lpstr>Tema</vt:lpstr>
      </vt:variant>
      <vt:variant>
        <vt:i4>1</vt:i4>
      </vt:variant>
      <vt:variant>
        <vt:lpstr>Titoli diapositive</vt:lpstr>
      </vt:variant>
      <vt:variant>
        <vt:i4>87</vt:i4>
      </vt:variant>
    </vt:vector>
  </HeadingPairs>
  <TitlesOfParts>
    <vt:vector size="88" baseType="lpstr">
      <vt:lpstr>Modulo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ALCOL</vt:lpstr>
      <vt:lpstr>Diapositiva 20</vt:lpstr>
      <vt:lpstr>Perche’ l’alcol non sembra una droga</vt:lpstr>
      <vt:lpstr>Diapositiva 22</vt:lpstr>
      <vt:lpstr>ABUSO DI ALCOL</vt:lpstr>
      <vt:lpstr>Diapositiva 24</vt:lpstr>
      <vt:lpstr>Diapositiva 25</vt:lpstr>
      <vt:lpstr>DIPENDENZA DA ALCOL</vt:lpstr>
      <vt:lpstr>Diapositiva 27</vt:lpstr>
      <vt:lpstr>Diapositiva 28</vt:lpstr>
      <vt:lpstr>TABACCO</vt:lpstr>
      <vt:lpstr>Diapositiva 30</vt:lpstr>
      <vt:lpstr>TABACCO</vt:lpstr>
      <vt:lpstr>Diapositiva 32</vt:lpstr>
      <vt:lpstr>Diapositiva 33</vt:lpstr>
      <vt:lpstr>Diapositiva 34</vt:lpstr>
      <vt:lpstr>Diapositiva 35</vt:lpstr>
      <vt:lpstr>SIGARETTE:   perche’ non chiamarle col loro vero nome?</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vector>
  </TitlesOfParts>
  <Company>Ordine dei Farmacisti - Varese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DROGA</dc:title>
  <dc:subject>Presentazione per il progetto di prevenzione delle tossicodipendenze nelle scuole</dc:subject>
  <dc:creator>Ambrogio Oliva</dc:creator>
  <cp:lastModifiedBy>Admin_2</cp:lastModifiedBy>
  <cp:revision>762</cp:revision>
  <dcterms:created xsi:type="dcterms:W3CDTF">2008-08-22T16:38:41Z</dcterms:created>
  <dcterms:modified xsi:type="dcterms:W3CDTF">2015-03-11T14:32:53Z</dcterms:modified>
</cp:coreProperties>
</file>